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6"/>
  </p:notesMasterIdLst>
  <p:sldIdLst>
    <p:sldId id="546" r:id="rId5"/>
    <p:sldId id="271" r:id="rId6"/>
    <p:sldId id="272" r:id="rId7"/>
    <p:sldId id="273" r:id="rId8"/>
    <p:sldId id="276" r:id="rId9"/>
    <p:sldId id="275" r:id="rId10"/>
    <p:sldId id="274" r:id="rId11"/>
    <p:sldId id="352" r:id="rId12"/>
    <p:sldId id="354" r:id="rId13"/>
    <p:sldId id="364" r:id="rId14"/>
    <p:sldId id="426" r:id="rId15"/>
    <p:sldId id="378" r:id="rId16"/>
    <p:sldId id="313" r:id="rId17"/>
    <p:sldId id="512" r:id="rId18"/>
    <p:sldId id="357" r:id="rId19"/>
    <p:sldId id="259" r:id="rId20"/>
    <p:sldId id="359" r:id="rId21"/>
    <p:sldId id="307" r:id="rId22"/>
    <p:sldId id="260" r:id="rId23"/>
    <p:sldId id="384" r:id="rId24"/>
    <p:sldId id="261" r:id="rId25"/>
    <p:sldId id="283" r:id="rId26"/>
    <p:sldId id="517" r:id="rId27"/>
    <p:sldId id="285" r:id="rId28"/>
    <p:sldId id="363" r:id="rId29"/>
    <p:sldId id="584" r:id="rId30"/>
    <p:sldId id="586" r:id="rId31"/>
    <p:sldId id="588" r:id="rId32"/>
    <p:sldId id="362" r:id="rId33"/>
    <p:sldId id="515" r:id="rId34"/>
    <p:sldId id="513" r:id="rId35"/>
    <p:sldId id="514" r:id="rId36"/>
    <p:sldId id="377" r:id="rId37"/>
    <p:sldId id="379" r:id="rId38"/>
    <p:sldId id="380" r:id="rId39"/>
    <p:sldId id="526" r:id="rId40"/>
    <p:sldId id="516" r:id="rId41"/>
    <p:sldId id="381" r:id="rId42"/>
    <p:sldId id="522" r:id="rId43"/>
    <p:sldId id="566" r:id="rId44"/>
    <p:sldId id="383" r:id="rId45"/>
    <p:sldId id="520" r:id="rId46"/>
    <p:sldId id="480" r:id="rId47"/>
    <p:sldId id="317" r:id="rId48"/>
    <p:sldId id="318" r:id="rId49"/>
    <p:sldId id="319" r:id="rId50"/>
    <p:sldId id="320" r:id="rId51"/>
    <p:sldId id="412" r:id="rId52"/>
    <p:sldId id="413" r:id="rId53"/>
    <p:sldId id="533" r:id="rId54"/>
    <p:sldId id="534" r:id="rId55"/>
    <p:sldId id="535" r:id="rId56"/>
    <p:sldId id="476" r:id="rId57"/>
    <p:sldId id="477" r:id="rId58"/>
    <p:sldId id="478" r:id="rId59"/>
    <p:sldId id="479" r:id="rId60"/>
    <p:sldId id="385" r:id="rId61"/>
    <p:sldId id="387" r:id="rId62"/>
    <p:sldId id="386" r:id="rId63"/>
    <p:sldId id="508" r:id="rId64"/>
    <p:sldId id="395" r:id="rId65"/>
    <p:sldId id="396" r:id="rId66"/>
    <p:sldId id="560" r:id="rId67"/>
    <p:sldId id="398" r:id="rId68"/>
    <p:sldId id="443" r:id="rId69"/>
    <p:sldId id="581" r:id="rId70"/>
    <p:sldId id="339" r:id="rId71"/>
    <p:sldId id="340" r:id="rId72"/>
    <p:sldId id="459" r:id="rId73"/>
    <p:sldId id="399" r:id="rId74"/>
    <p:sldId id="444" r:id="rId75"/>
    <p:sldId id="411" r:id="rId76"/>
    <p:sldId id="410" r:id="rId77"/>
    <p:sldId id="403" r:id="rId78"/>
    <p:sldId id="475" r:id="rId79"/>
    <p:sldId id="324" r:id="rId80"/>
    <p:sldId id="525" r:id="rId81"/>
    <p:sldId id="401" r:id="rId82"/>
    <p:sldId id="405" r:id="rId83"/>
    <p:sldId id="406" r:id="rId84"/>
    <p:sldId id="350" r:id="rId85"/>
    <p:sldId id="407" r:id="rId86"/>
    <p:sldId id="409" r:id="rId87"/>
    <p:sldId id="408" r:id="rId88"/>
    <p:sldId id="402" r:id="rId89"/>
    <p:sldId id="482" r:id="rId90"/>
    <p:sldId id="485" r:id="rId91"/>
    <p:sldId id="404" r:id="rId92"/>
    <p:sldId id="414" r:id="rId93"/>
    <p:sldId id="415" r:id="rId94"/>
    <p:sldId id="416" r:id="rId95"/>
    <p:sldId id="397" r:id="rId96"/>
    <p:sldId id="417" r:id="rId97"/>
    <p:sldId id="418" r:id="rId98"/>
    <p:sldId id="419" r:id="rId99"/>
    <p:sldId id="420" r:id="rId100"/>
    <p:sldId id="561" r:id="rId101"/>
    <p:sldId id="421" r:id="rId102"/>
    <p:sldId id="345" r:id="rId103"/>
    <p:sldId id="563" r:id="rId104"/>
    <p:sldId id="458" r:id="rId105"/>
    <p:sldId id="423" r:id="rId106"/>
    <p:sldId id="424" r:id="rId107"/>
    <p:sldId id="422" r:id="rId108"/>
    <p:sldId id="489" r:id="rId109"/>
    <p:sldId id="487" r:id="rId110"/>
    <p:sldId id="428" r:id="rId111"/>
    <p:sldId id="429" r:id="rId112"/>
    <p:sldId id="434" r:id="rId113"/>
    <p:sldId id="435" r:id="rId114"/>
    <p:sldId id="438" r:id="rId115"/>
    <p:sldId id="439" r:id="rId116"/>
    <p:sldId id="440" r:id="rId117"/>
    <p:sldId id="511" r:id="rId118"/>
    <p:sldId id="433" r:id="rId119"/>
    <p:sldId id="437" r:id="rId120"/>
    <p:sldId id="436" r:id="rId121"/>
    <p:sldId id="564" r:id="rId122"/>
    <p:sldId id="488" r:id="rId123"/>
    <p:sldId id="400" r:id="rId124"/>
    <p:sldId id="486" r:id="rId125"/>
    <p:sldId id="484" r:id="rId126"/>
    <p:sldId id="483" r:id="rId127"/>
    <p:sldId id="474" r:id="rId128"/>
    <p:sldId id="470" r:id="rId129"/>
    <p:sldId id="471" r:id="rId130"/>
    <p:sldId id="472" r:id="rId131"/>
    <p:sldId id="473" r:id="rId132"/>
    <p:sldId id="441" r:id="rId133"/>
    <p:sldId id="427" r:id="rId134"/>
    <p:sldId id="565" r:id="rId135"/>
    <p:sldId id="456" r:id="rId136"/>
    <p:sldId id="449" r:id="rId137"/>
    <p:sldId id="455" r:id="rId138"/>
    <p:sldId id="445" r:id="rId139"/>
    <p:sldId id="500" r:id="rId140"/>
    <p:sldId id="446" r:id="rId141"/>
    <p:sldId id="447" r:id="rId142"/>
    <p:sldId id="448" r:id="rId143"/>
    <p:sldId id="450" r:id="rId144"/>
    <p:sldId id="451" r:id="rId145"/>
    <p:sldId id="583" r:id="rId146"/>
    <p:sldId id="591" r:id="rId147"/>
    <p:sldId id="592" r:id="rId148"/>
    <p:sldId id="452" r:id="rId149"/>
    <p:sldId id="594" r:id="rId150"/>
    <p:sldId id="593" r:id="rId151"/>
    <p:sldId id="453" r:id="rId152"/>
    <p:sldId id="510" r:id="rId153"/>
    <p:sldId id="454" r:id="rId154"/>
    <p:sldId id="461" r:id="rId155"/>
    <p:sldId id="462" r:id="rId156"/>
    <p:sldId id="463" r:id="rId157"/>
    <p:sldId id="464" r:id="rId158"/>
    <p:sldId id="465" r:id="rId159"/>
    <p:sldId id="468" r:id="rId160"/>
    <p:sldId id="469" r:id="rId161"/>
    <p:sldId id="466" r:id="rId162"/>
    <p:sldId id="467" r:id="rId163"/>
    <p:sldId id="431" r:id="rId164"/>
    <p:sldId id="495" r:id="rId165"/>
    <p:sldId id="497" r:id="rId166"/>
    <p:sldId id="494" r:id="rId167"/>
    <p:sldId id="460" r:id="rId168"/>
    <p:sldId id="496" r:id="rId169"/>
    <p:sldId id="498" r:id="rId170"/>
    <p:sldId id="499" r:id="rId171"/>
    <p:sldId id="501" r:id="rId172"/>
    <p:sldId id="503" r:id="rId173"/>
    <p:sldId id="504" r:id="rId174"/>
    <p:sldId id="505" r:id="rId175"/>
    <p:sldId id="553" r:id="rId176"/>
    <p:sldId id="481" r:id="rId177"/>
    <p:sldId id="491" r:id="rId178"/>
    <p:sldId id="492" r:id="rId179"/>
    <p:sldId id="493" r:id="rId180"/>
    <p:sldId id="490" r:id="rId181"/>
    <p:sldId id="568" r:id="rId182"/>
    <p:sldId id="569" r:id="rId183"/>
    <p:sldId id="570" r:id="rId184"/>
    <p:sldId id="571" r:id="rId185"/>
    <p:sldId id="573" r:id="rId186"/>
    <p:sldId id="572" r:id="rId187"/>
    <p:sldId id="536" r:id="rId188"/>
    <p:sldId id="521" r:id="rId189"/>
    <p:sldId id="537" r:id="rId190"/>
    <p:sldId id="371" r:id="rId191"/>
    <p:sldId id="538" r:id="rId192"/>
    <p:sldId id="539" r:id="rId193"/>
    <p:sldId id="540" r:id="rId194"/>
    <p:sldId id="541" r:id="rId195"/>
    <p:sldId id="542" r:id="rId196"/>
    <p:sldId id="543" r:id="rId197"/>
    <p:sldId id="544" r:id="rId198"/>
    <p:sldId id="545" r:id="rId199"/>
    <p:sldId id="579" r:id="rId200"/>
    <p:sldId id="578" r:id="rId201"/>
    <p:sldId id="577" r:id="rId202"/>
    <p:sldId id="576" r:id="rId203"/>
    <p:sldId id="575" r:id="rId204"/>
    <p:sldId id="574" r:id="rId205"/>
    <p:sldId id="547" r:id="rId206"/>
    <p:sldId id="580" r:id="rId207"/>
    <p:sldId id="549" r:id="rId208"/>
    <p:sldId id="550" r:id="rId209"/>
    <p:sldId id="589" r:id="rId210"/>
    <p:sldId id="559" r:id="rId211"/>
    <p:sldId id="557" r:id="rId212"/>
    <p:sldId id="558" r:id="rId213"/>
    <p:sldId id="555" r:id="rId214"/>
    <p:sldId id="556" r:id="rId2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llkommen" id="{2A4B6C0E-3394-434C-8407-5D5336339DE4}">
          <p14:sldIdLst>
            <p14:sldId id="546"/>
          </p14:sldIdLst>
        </p14:section>
        <p14:section name="Motivation" id="{566D7CFF-7F4C-4E07-93BD-1C58EE4C68FA}">
          <p14:sldIdLst>
            <p14:sldId id="271"/>
            <p14:sldId id="272"/>
            <p14:sldId id="273"/>
            <p14:sldId id="276"/>
            <p14:sldId id="275"/>
            <p14:sldId id="274"/>
            <p14:sldId id="352"/>
            <p14:sldId id="354"/>
            <p14:sldId id="364"/>
            <p14:sldId id="426"/>
            <p14:sldId id="378"/>
            <p14:sldId id="313"/>
            <p14:sldId id="512"/>
            <p14:sldId id="357"/>
            <p14:sldId id="259"/>
            <p14:sldId id="359"/>
            <p14:sldId id="307"/>
            <p14:sldId id="260"/>
            <p14:sldId id="384"/>
            <p14:sldId id="261"/>
            <p14:sldId id="283"/>
            <p14:sldId id="517"/>
            <p14:sldId id="285"/>
            <p14:sldId id="363"/>
            <p14:sldId id="584"/>
            <p14:sldId id="586"/>
            <p14:sldId id="588"/>
            <p14:sldId id="362"/>
          </p14:sldIdLst>
        </p14:section>
        <p14:section name="Komponentenübersicht" id="{B586FF59-066F-4BF9-ABCE-A26B11114F4E}">
          <p14:sldIdLst>
            <p14:sldId id="515"/>
            <p14:sldId id="513"/>
            <p14:sldId id="514"/>
            <p14:sldId id="377"/>
            <p14:sldId id="379"/>
            <p14:sldId id="380"/>
            <p14:sldId id="526"/>
            <p14:sldId id="516"/>
            <p14:sldId id="381"/>
            <p14:sldId id="522"/>
            <p14:sldId id="566"/>
            <p14:sldId id="383"/>
            <p14:sldId id="520"/>
            <p14:sldId id="480"/>
          </p14:sldIdLst>
        </p14:section>
        <p14:section name="Zusammenfassung Ablauf" id="{2319BF83-EFFC-428B-AB44-C6CD58AD2B8A}">
          <p14:sldIdLst>
            <p14:sldId id="317"/>
            <p14:sldId id="318"/>
            <p14:sldId id="319"/>
            <p14:sldId id="320"/>
            <p14:sldId id="412"/>
            <p14:sldId id="413"/>
            <p14:sldId id="533"/>
            <p14:sldId id="534"/>
            <p14:sldId id="535"/>
            <p14:sldId id="476"/>
          </p14:sldIdLst>
        </p14:section>
        <p14:section name="Find Help" id="{6A5536D6-9F38-42AA-BD8C-38127795B2DA}">
          <p14:sldIdLst>
            <p14:sldId id="477"/>
            <p14:sldId id="478"/>
            <p14:sldId id="479"/>
          </p14:sldIdLst>
        </p14:section>
        <p14:section name="Hands on" id="{065DF7B0-DE56-480B-A418-4A537FD6B080}">
          <p14:sldIdLst>
            <p14:sldId id="385"/>
            <p14:sldId id="387"/>
            <p14:sldId id="386"/>
            <p14:sldId id="508"/>
          </p14:sldIdLst>
        </p14:section>
        <p14:section name="Topic" id="{6A8E4E72-A77E-432B-A3AE-934E1C5572DB}">
          <p14:sldIdLst>
            <p14:sldId id="395"/>
            <p14:sldId id="396"/>
            <p14:sldId id="560"/>
            <p14:sldId id="398"/>
            <p14:sldId id="443"/>
            <p14:sldId id="581"/>
            <p14:sldId id="339"/>
            <p14:sldId id="340"/>
            <p14:sldId id="459"/>
            <p14:sldId id="399"/>
            <p14:sldId id="444"/>
          </p14:sldIdLst>
        </p14:section>
        <p14:section name="Nachrichten" id="{AC8DC463-2AFE-461E-B495-945FF7D26129}">
          <p14:sldIdLst>
            <p14:sldId id="411"/>
            <p14:sldId id="410"/>
            <p14:sldId id="403"/>
            <p14:sldId id="475"/>
          </p14:sldIdLst>
        </p14:section>
        <p14:section name="Segmente" id="{02028AEB-08DD-4047-A72C-2CFDEEBA276D}">
          <p14:sldIdLst>
            <p14:sldId id="324"/>
            <p14:sldId id="525"/>
            <p14:sldId id="401"/>
          </p14:sldIdLst>
        </p14:section>
        <p14:section name="Aufräumen" id="{DF3AD159-D53A-4C53-A49B-EF988DD2F3D8}">
          <p14:sldIdLst>
            <p14:sldId id="405"/>
            <p14:sldId id="406"/>
            <p14:sldId id="350"/>
            <p14:sldId id="407"/>
            <p14:sldId id="409"/>
            <p14:sldId id="408"/>
            <p14:sldId id="402"/>
            <p14:sldId id="482"/>
          </p14:sldIdLst>
        </p14:section>
        <p14:section name="Producer" id="{51DEA640-ECB0-49C2-AF11-40BCE09ADDD3}">
          <p14:sldIdLst>
            <p14:sldId id="485"/>
            <p14:sldId id="404"/>
            <p14:sldId id="414"/>
            <p14:sldId id="415"/>
            <p14:sldId id="416"/>
            <p14:sldId id="397"/>
            <p14:sldId id="417"/>
          </p14:sldIdLst>
        </p14:section>
        <p14:section name="Zustellungsgarantien" id="{1FD739DB-C41D-4E35-B397-744238131CA0}">
          <p14:sldIdLst>
            <p14:sldId id="418"/>
            <p14:sldId id="419"/>
            <p14:sldId id="420"/>
            <p14:sldId id="561"/>
            <p14:sldId id="421"/>
            <p14:sldId id="345"/>
            <p14:sldId id="563"/>
            <p14:sldId id="458"/>
            <p14:sldId id="423"/>
            <p14:sldId id="424"/>
          </p14:sldIdLst>
        </p14:section>
        <p14:section name="Transaktionen" id="{39599CE0-E289-40D6-AC00-DD57692974E2}">
          <p14:sldIdLst>
            <p14:sldId id="422"/>
            <p14:sldId id="489"/>
          </p14:sldIdLst>
        </p14:section>
        <p14:section name="Consumer" id="{FD5176D8-28BA-4F29-935F-038429A056AE}">
          <p14:sldIdLst>
            <p14:sldId id="487"/>
            <p14:sldId id="428"/>
            <p14:sldId id="429"/>
            <p14:sldId id="434"/>
            <p14:sldId id="435"/>
            <p14:sldId id="438"/>
            <p14:sldId id="439"/>
            <p14:sldId id="440"/>
            <p14:sldId id="511"/>
            <p14:sldId id="433"/>
            <p14:sldId id="437"/>
            <p14:sldId id="436"/>
            <p14:sldId id="564"/>
            <p14:sldId id="488"/>
            <p14:sldId id="400"/>
            <p14:sldId id="486"/>
          </p14:sldIdLst>
        </p14:section>
        <p14:section name="Broker" id="{8EB0C0C3-F7A3-40EE-AE94-F9DD861BB880}">
          <p14:sldIdLst>
            <p14:sldId id="484"/>
            <p14:sldId id="483"/>
            <p14:sldId id="474"/>
            <p14:sldId id="470"/>
            <p14:sldId id="471"/>
            <p14:sldId id="472"/>
            <p14:sldId id="473"/>
            <p14:sldId id="441"/>
            <p14:sldId id="427"/>
            <p14:sldId id="565"/>
          </p14:sldIdLst>
        </p14:section>
        <p14:section name="Schema" id="{A42AFD23-B8BE-4271-8EA4-FEC6F222923D}">
          <p14:sldIdLst>
            <p14:sldId id="456"/>
            <p14:sldId id="449"/>
            <p14:sldId id="455"/>
          </p14:sldIdLst>
        </p14:section>
        <p14:section name="Zookeeper" id="{BAA73B90-8660-42D2-B35C-826F56C048BC}">
          <p14:sldIdLst>
            <p14:sldId id="445"/>
            <p14:sldId id="500"/>
          </p14:sldIdLst>
        </p14:section>
        <p14:section name="Streams" id="{C20E17A8-B337-498C-9D86-7B13AE09E4BA}">
          <p14:sldIdLst>
            <p14:sldId id="446"/>
            <p14:sldId id="447"/>
            <p14:sldId id="448"/>
            <p14:sldId id="450"/>
            <p14:sldId id="451"/>
            <p14:sldId id="583"/>
            <p14:sldId id="591"/>
            <p14:sldId id="592"/>
            <p14:sldId id="452"/>
            <p14:sldId id="594"/>
            <p14:sldId id="593"/>
            <p14:sldId id="453"/>
            <p14:sldId id="510"/>
          </p14:sldIdLst>
        </p14:section>
        <p14:section name="Connect" id="{71CC0C10-1735-451E-8026-3EDD7F999C74}">
          <p14:sldIdLst>
            <p14:sldId id="454"/>
          </p14:sldIdLst>
        </p14:section>
        <p14:section name="Performance-Test" id="{9479645F-1217-494E-9D84-A407D188A2B3}">
          <p14:sldIdLst>
            <p14:sldId id="461"/>
            <p14:sldId id="462"/>
            <p14:sldId id="463"/>
            <p14:sldId id="464"/>
            <p14:sldId id="465"/>
            <p14:sldId id="468"/>
            <p14:sldId id="469"/>
            <p14:sldId id="466"/>
          </p14:sldIdLst>
        </p14:section>
        <p14:section name="Anpassungen für Produktion" id="{9468D358-BB0D-4014-B203-B6E212242EE5}">
          <p14:sldIdLst>
            <p14:sldId id="467"/>
            <p14:sldId id="431"/>
          </p14:sldIdLst>
        </p14:section>
        <p14:section name="Überwachung von Kafka" id="{30B5377B-3DD0-4206-A204-FFDD0B515811}">
          <p14:sldIdLst>
            <p14:sldId id="495"/>
            <p14:sldId id="497"/>
            <p14:sldId id="494"/>
            <p14:sldId id="460"/>
            <p14:sldId id="496"/>
            <p14:sldId id="498"/>
            <p14:sldId id="499"/>
            <p14:sldId id="501"/>
            <p14:sldId id="503"/>
            <p14:sldId id="504"/>
            <p14:sldId id="505"/>
            <p14:sldId id="553"/>
          </p14:sldIdLst>
        </p14:section>
        <p14:section name="Mirrormaker" id="{8275896F-3B3C-40EB-84E5-CE6AD126A88B}">
          <p14:sldIdLst>
            <p14:sldId id="481"/>
            <p14:sldId id="491"/>
            <p14:sldId id="492"/>
            <p14:sldId id="493"/>
            <p14:sldId id="490"/>
          </p14:sldIdLst>
        </p14:section>
        <p14:section name="Producerimpl. Details" id="{AEF819F6-8F7A-4D58-835B-2A89B37DF0E9}">
          <p14:sldIdLst>
            <p14:sldId id="568"/>
            <p14:sldId id="569"/>
            <p14:sldId id="570"/>
            <p14:sldId id="571"/>
            <p14:sldId id="573"/>
            <p14:sldId id="572"/>
            <p14:sldId id="536"/>
            <p14:sldId id="521"/>
            <p14:sldId id="537"/>
          </p14:sldIdLst>
        </p14:section>
        <p14:section name="Consumerimpl. Details" id="{97F4A430-28A3-2A43-8663-99563613FC00}">
          <p14:sldIdLst>
            <p14:sldId id="371"/>
            <p14:sldId id="538"/>
            <p14:sldId id="539"/>
            <p14:sldId id="540"/>
            <p14:sldId id="541"/>
            <p14:sldId id="542"/>
            <p14:sldId id="543"/>
            <p14:sldId id="544"/>
            <p14:sldId id="545"/>
          </p14:sldIdLst>
        </p14:section>
        <p14:section name="weitere Programmierbeispiele" id="{8EE0AE24-C1F0-43B1-9B60-D216259D0E18}">
          <p14:sldIdLst>
            <p14:sldId id="579"/>
            <p14:sldId id="578"/>
            <p14:sldId id="577"/>
            <p14:sldId id="576"/>
            <p14:sldId id="575"/>
            <p14:sldId id="574"/>
          </p14:sldIdLst>
        </p14:section>
        <p14:section name="Misc" id="{F8992765-0F57-654F-8CE9-41967CFA226B}">
          <p14:sldIdLst>
            <p14:sldId id="547"/>
            <p14:sldId id="580"/>
            <p14:sldId id="549"/>
            <p14:sldId id="550"/>
            <p14:sldId id="589"/>
            <p14:sldId id="559"/>
            <p14:sldId id="557"/>
            <p14:sldId id="558"/>
            <p14:sldId id="555"/>
            <p14:sldId id="5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0055"/>
    <a:srgbClr val="1FD1E0"/>
    <a:srgbClr val="1B81CD"/>
    <a:srgbClr val="B3D4EC"/>
    <a:srgbClr val="FFFFCC"/>
    <a:srgbClr val="FFFF99"/>
    <a:srgbClr val="FBFABC"/>
    <a:srgbClr val="F0DFA2"/>
    <a:srgbClr val="D93A1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5" autoAdjust="0"/>
    <p:restoredTop sz="94660"/>
  </p:normalViewPr>
  <p:slideViewPr>
    <p:cSldViewPr snapToGrid="0">
      <p:cViewPr varScale="1">
        <p:scale>
          <a:sx n="104" d="100"/>
          <a:sy n="104" d="100"/>
        </p:scale>
        <p:origin x="126" y="51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6" Type="http://schemas.openxmlformats.org/officeDocument/2006/relationships/notesMaster" Target="notesMasters/notesMaster1.xml"/><Relationship Id="rId211" Type="http://schemas.openxmlformats.org/officeDocument/2006/relationships/slide" Target="slides/slide207.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theme" Target="theme/theme1.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25"/>
    </inkml:context>
    <inkml:brush xml:id="br0">
      <inkml:brushProperty name="width" value="0.05" units="cm"/>
      <inkml:brushProperty name="height" value="0.05" units="cm"/>
      <inkml:brushProperty name="color" value="#E71224"/>
    </inkml:brush>
  </inkml:definitions>
  <inkml:trace contextRef="#ctx0" brushRef="#br0">20 68 6847 0 0,'-2'-15'732'0'0,"1"-38"6344"0"0,-5 66-6692 0 0,3 3-243 0 0,0 1-1 0 0,1 0 1 0 0,0-1-1 0 0,1 1 1 0 0,2 17 0 0 0,1 1 141 0 0,11 47 0 0 0,-11-71-180 0 0,0 0-1 0 0,1 1 1 0 0,1-1 0 0 0,0-1-1 0 0,1 1 1 0 0,0-1 0 0 0,0 1-1 0 0,10 13 1 0 0,-12-21-62 0 0,-1 0 1 0 0,1 0 0 0 0,-1 0 0 0 0,1-1-1 0 0,0 1 1 0 0,0-1 0 0 0,0 0 0 0 0,1 1-1 0 0,-1-1 1 0 0,0-1 0 0 0,1 1 0 0 0,-1 0-1 0 0,1-1 1 0 0,0 0 0 0 0,-1 0 0 0 0,1 0-1 0 0,0 0 1 0 0,0 0 0 0 0,0-1 0 0 0,0 0-1 0 0,-1 0 1 0 0,1 0 0 0 0,0 0-1 0 0,0-1 1 0 0,0 1 0 0 0,0-1 0 0 0,-1 0-1 0 0,8-2 1 0 0,-3-1 47 0 0,0 0-1 0 0,0 0 1 0 0,0-1 0 0 0,-1 1-1 0 0,0-2 1 0 0,0 1-1 0 0,0-1 1 0 0,0 0 0 0 0,9-13-1 0 0,3-4 279 0 0,24-40 0 0 0,-35 50-393 0 0,-1 0-1 0 0,0 0 1 0 0,0 0-1 0 0,-2-1 1 0 0,0 0-1 0 0,0 0 1 0 0,-1 0-1 0 0,-1-1 1 0 0,0 0-1 0 0,0-20 1 0 0,-4 22-4757 0 0,-1 3-1682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16"/>
    </inkml:context>
    <inkml:brush xml:id="br0">
      <inkml:brushProperty name="width" value="0.05" units="cm"/>
      <inkml:brushProperty name="height" value="0.05" units="cm"/>
      <inkml:brushProperty name="color" value="#E71224"/>
    </inkml:brush>
  </inkml:definitions>
  <inkml:trace contextRef="#ctx0" brushRef="#br0">0 0 5583 0 0,'0'0'1300'0'0,"14"5"1440"0"0,-2 12-2406 0 0,-1-1-1 0 0,-1 1 1 0 0,11 22-1 0 0,20 60 154 0 0,9 15 340 0 0,-47-108-764 0 0,3 5 105 0 0,-1 0-1 0 0,2 0 1 0 0,0-1 0 0 0,11 13-1 0 0,-17-21-112 0 0,1 0 0 0 0,0 0 0 0 0,0-1-1 0 0,0 1 1 0 0,0 0 0 0 0,1-1 0 0 0,-1 0-1 0 0,0 0 1 0 0,1 1 0 0 0,-1-1 0 0 0,5 1 0 0 0,-6-2-9 0 0,1 0 0 0 0,0 0 0 0 0,0 0 0 0 0,-1 0 0 0 0,1 0 0 0 0,0 0 0 0 0,0 0 1 0 0,0-1-1 0 0,-1 1 0 0 0,1-1 0 0 0,0 1 0 0 0,-1-1 0 0 0,1 0 0 0 0,0 1 0 0 0,-1-1 1 0 0,1 0-1 0 0,-1 0 0 0 0,3-3 0 0 0,9-7 399 0 0,-1 0 1 0 0,0-1 0 0 0,18-24-1 0 0,25-46 698 0 0,-24 35-679 0 0,8-19-130 0 0,-29 48-268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17"/>
    </inkml:context>
    <inkml:brush xml:id="br0">
      <inkml:brushProperty name="width" value="0.05" units="cm"/>
      <inkml:brushProperty name="height" value="0.05" units="cm"/>
      <inkml:brushProperty name="color" value="#E71224"/>
    </inkml:brush>
  </inkml:definitions>
  <inkml:trace contextRef="#ctx0" brushRef="#br0">222 14 2303 0 0,'0'0'9363'0'0,"-5"-4"-7229"0"0,-8-4-1113 0 0,10 8-959 0 0,1-1 0 0 0,0 1 0 0 0,-1 0 0 0 0,1 0 1 0 0,-1 0-1 0 0,1 1 0 0 0,-1-1 0 0 0,1 0 0 0 0,0 1 1 0 0,-1 0-1 0 0,1-1 0 0 0,0 1 0 0 0,0 0 0 0 0,-1 0 1 0 0,1 1-1 0 0,0-1 0 0 0,0 0 0 0 0,0 1 1 0 0,0-1-1 0 0,-2 3 0 0 0,-4 4 28 0 0,0-1 0 0 0,1 2 0 0 0,-8 9 0 0 0,-6 11 117 0 0,1 0 0 0 0,-22 42 0 0 0,37-60-128 0 0,0 0 0 0 0,0 0 0 0 0,1 0 0 0 0,1 0-1 0 0,0 1 1 0 0,1-1 0 0 0,0 1 0 0 0,0 0 0 0 0,1 0-1 0 0,1 22 1 0 0,1-29-31 0 0,0-1 0 0 0,0 1 1 0 0,0 0-1 0 0,0-1 0 0 0,1 0 0 0 0,0 1 0 0 0,-1-1 0 0 0,2 0 0 0 0,-1 0 0 0 0,0 0 0 0 0,1 0 1 0 0,0 0-1 0 0,0 0 0 0 0,0-1 0 0 0,0 0 0 0 0,1 1 0 0 0,-1-1 0 0 0,1-1 0 0 0,0 1 0 0 0,0 0 0 0 0,0-1 1 0 0,0 0-1 0 0,0 0 0 0 0,0 0 0 0 0,1 0 0 0 0,-1-1 0 0 0,9 2 0 0 0,-2-1 33 0 0,-1 0-1 0 0,1-1 0 0 0,-1 0 1 0 0,1-1-1 0 0,0 0 1 0 0,-1-1-1 0 0,1 0 1 0 0,-1-1-1 0 0,1 0 0 0 0,-1 0 1 0 0,13-6-1 0 0,3-4-1075 0 0,-1-2-3522 0 0,0-4-1827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18"/>
    </inkml:context>
    <inkml:brush xml:id="br0">
      <inkml:brushProperty name="width" value="0.05" units="cm"/>
      <inkml:brushProperty name="height" value="0.05" units="cm"/>
      <inkml:brushProperty name="color" value="#E71224"/>
    </inkml:brush>
  </inkml:definitions>
  <inkml:trace contextRef="#ctx0" brushRef="#br0">31 129 6247 0 0,'0'0'563'0'0,"-5"7"-454"0"0,1 1 188 0 0,0 0-1 0 0,1 1 0 0 0,0-1 0 0 0,0 1 0 0 0,0 0 0 0 0,1 0 0 0 0,1 0 0 0 0,-1 0 0 0 0,2 0 1 0 0,-1 0-1 0 0,1 0 0 0 0,0 0 0 0 0,2 10 0 0 0,-1-13-34 0 0,0-1 0 0 0,1 0 0 0 0,-1 0 0 0 0,1 0 1 0 0,0 0-1 0 0,0 0 0 0 0,1 0 0 0 0,-1 0 0 0 0,1-1 0 0 0,5 7 0 0 0,-6-8-175 0 0,1 0-1 0 0,0-1 0 0 0,0 1 0 0 0,0-1 1 0 0,1 1-1 0 0,-1-1 0 0 0,1 0 0 0 0,-1 0 1 0 0,1 0-1 0 0,-1-1 0 0 0,1 0 1 0 0,0 1-1 0 0,0-1 0 0 0,0 0 0 0 0,5 0 1 0 0,-4 0 10 0 0,1-1 0 0 0,-1 0 1 0 0,1 0-1 0 0,-1 0 0 0 0,1-1 1 0 0,-1 0-1 0 0,1 0 0 0 0,-1 0 1 0 0,1-1-1 0 0,-1 0 0 0 0,8-4 1 0 0,-5 2 28 0 0,-1 0 0 0 0,0-1 1 0 0,0 0-1 0 0,0 0 0 0 0,0-1 0 0 0,-1 0 1 0 0,5-6-1 0 0,0-1 46 0 0,-1-1-1 0 0,-1 1 1 0 0,-1-2-1 0 0,0 1 1 0 0,0-1-1 0 0,-2 0 1 0 0,7-22-1 0 0,-9 26-63 0 0,-2 0-1 0 0,0 0 1 0 0,0 0 0 0 0,-1-1-1 0 0,0-16 1 0 0,-1 25-62 0 0,0-1 1 0 0,0 0-1 0 0,0 0 1 0 0,-1 0-1 0 0,0 1 1 0 0,0-1-1 0 0,0 0 1 0 0,0 1-1 0 0,0-1 0 0 0,-1 0 1 0 0,0 1-1 0 0,0 0 1 0 0,0-1-1 0 0,0 1 1 0 0,0 0-1 0 0,0 0 1 0 0,-1 0-1 0 0,0 0 0 0 0,-5-4 1 0 0,6 6-30 0 0,0 0 0 0 0,-1 0 1 0 0,1 0-1 0 0,-1 0 0 0 0,1 1 0 0 0,0-1 1 0 0,-1 1-1 0 0,1-1 0 0 0,-1 1 1 0 0,1 0-1 0 0,-1 0 0 0 0,1 0 0 0 0,-1 0 1 0 0,1 1-1 0 0,-1-1 0 0 0,1 1 0 0 0,-1-1 1 0 0,1 1-1 0 0,0 0 0 0 0,-1 0 0 0 0,1 0 1 0 0,0 0-1 0 0,-3 2 0 0 0,-4 2-11 0 0,0 1-1 0 0,0 0 0 0 0,1 1 1 0 0,-8 7-1 0 0,2-1-206 0 0,1 1 0 0 0,1 1 0 0 0,1 0 0 0 0,0 0 0 0 0,0 1 0 0 0,-14 32 1 0 0,15-24-962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19"/>
    </inkml:context>
    <inkml:brush xml:id="br0">
      <inkml:brushProperty name="width" value="0.05" units="cm"/>
      <inkml:brushProperty name="height" value="0.05" units="cm"/>
      <inkml:brushProperty name="color" value="#E71224"/>
    </inkml:brush>
  </inkml:definitions>
  <inkml:trace contextRef="#ctx0" brushRef="#br0">4 0 5327 0 0,'0'0'242'0'0,"-2"8"36"0"0,1 5 400 0 0,1 0-1 0 0,0 0 0 0 0,1-1 0 0 0,0 1 1 0 0,1 0-1 0 0,5 20 0 0 0,-2-13 73 0 0,1 27-1 0 0,-5-34-501 0 0,2 17 632 0 0,-2 0 0 0 0,-1-1 0 0 0,-4 41 0 0 0,-5-28 1960 0 0,9-44-2576 0 0,-1-9-188 0 0,1 0 1 0 0,0 0-1 0 0,1 0 0 0 0,0 0 0 0 0,1 0 1 0 0,3-14-1 0 0,25-67 385 0 0,-27 84-456 0 0,8-22-3 0 0,18-35 0 0 0,-24 56-5 0 0,0 0 1 0 0,1 0 0 0 0,0 0 0 0 0,0 1 0 0 0,1-1 0 0 0,0 2 0 0 0,14-13 0 0 0,-20 19-4 0 0,1 0-1 0 0,-1 0 1 0 0,0 0 0 0 0,1 0 0 0 0,-1 0 0 0 0,1 1 0 0 0,-1-1-1 0 0,1 0 1 0 0,0 1 0 0 0,-1-1 0 0 0,1 1 0 0 0,0-1-1 0 0,-1 1 1 0 0,1 0 0 0 0,0 0 0 0 0,-1 0 0 0 0,1 0-1 0 0,0 0 1 0 0,-1 0 0 0 0,1 0 0 0 0,0 1 0 0 0,-1-1 0 0 0,4 1-1 0 0,-3 0-3 0 0,0 1 0 0 0,0-1 0 0 0,0 1 1 0 0,0-1-1 0 0,0 1 0 0 0,0 0 0 0 0,-1 0 0 0 0,1 0 0 0 0,0 0 0 0 0,-1 0 0 0 0,1 0 0 0 0,-1 0 0 0 0,0 0 0 0 0,0 1 0 0 0,2 3 0 0 0,1 8-5 0 0,0 0 0 0 0,0 0 1 0 0,-1 1-1 0 0,-1-1 0 0 0,0 1 0 0 0,-1 16 0 0 0,-8 92 32 0 0,2-66-25 0 0,1 19 19 0 0,4-74-1275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20"/>
    </inkml:context>
    <inkml:brush xml:id="br0">
      <inkml:brushProperty name="width" value="0.05" units="cm"/>
      <inkml:brushProperty name="height" value="0.05" units="cm"/>
      <inkml:brushProperty name="color" value="#E71224"/>
    </inkml:brush>
  </inkml:definitions>
  <inkml:trace contextRef="#ctx0" brushRef="#br0">192 55 2759 0 0,'-5'-7'247'0'0,"1"3"212"0"0,0 0 0 0 0,-1 0 0 0 0,1 0 0 0 0,-1 0 0 0 0,0 1 0 0 0,0-1 0 0 0,0 1 0 0 0,0 0 0 0 0,-1 1 0 0 0,1 0 0 0 0,-1-1 0 0 0,1 2 0 0 0,-1-1 0 0 0,0 1 0 0 0,0-1 0 0 0,0 2 0 0 0,0-1 0 0 0,0 1 0 0 0,1 0 0 0 0,-1 0 0 0 0,0 0 0 0 0,0 1 0 0 0,0 0 0 0 0,0 0 0 0 0,0 1 0 0 0,-8 3 0 0 0,11-4-462 0 0,1 1 1 0 0,0-1-1 0 0,0 1 0 0 0,0 0 0 0 0,0 0 0 0 0,1 0 0 0 0,-1 0 0 0 0,0 0 1 0 0,1 0-1 0 0,-1 0 0 0 0,1 0 0 0 0,0 1 0 0 0,0-1 0 0 0,0 1 0 0 0,0-1 0 0 0,0 1 1 0 0,0-1-1 0 0,1 1 0 0 0,-1-1 0 0 0,1 5 0 0 0,-1 6-21 0 0,0 1-1 0 0,3 23 1 0 0,-2-29 21 0 0,60 419-63 0 0,-27-236 194 0 0,-22-140-59 0 0,-7-30-22 0 0,4 28-1 0 0,-18-73-4388 0 0,5 8-452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21"/>
    </inkml:context>
    <inkml:brush xml:id="br0">
      <inkml:brushProperty name="width" value="0.05" units="cm"/>
      <inkml:brushProperty name="height" value="0.05" units="cm"/>
      <inkml:brushProperty name="color" value="#E71224"/>
    </inkml:brush>
  </inkml:definitions>
  <inkml:trace contextRef="#ctx0" brushRef="#br0">0 147 11399 0 0,'0'0'1140'0'0,"11"-13"371"0"0,-7 10-1185 0 0,1 0 0 0 0,0 1 0 0 0,-1-1 0 0 0,1 1 0 0 0,0 0 0 0 0,1 0 0 0 0,-1 0 1 0 0,0 1-1 0 0,8-1 0 0 0,9-1 417 0 0,23 0-1 0 0,-13 2 65 0 0,9-1 85 0 0,0 0-723 0 0,-13-1-5559 0 0,-20 1-1173 0 0</inkml:trace>
  <inkml:trace contextRef="#ctx0" brushRef="#br0" timeOffset="1">419 0 11287 0 0,'7'15'1204'0'0,"16"62"2523"0"0,-8-22-2038 0 0,-4-18-1374 0 0,-10-36-1064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23"/>
    </inkml:context>
    <inkml:brush xml:id="br0">
      <inkml:brushProperty name="width" value="0.05" units="cm"/>
      <inkml:brushProperty name="height" value="0.05" units="cm"/>
      <inkml:brushProperty name="color" value="#E71224"/>
    </inkml:brush>
  </inkml:definitions>
  <inkml:trace contextRef="#ctx0" brushRef="#br0">156 205 919 0 0,'2'0'67'0'0,"18"3"1722"0"0,0 0 1 0 0,0-2-1 0 0,1-1 0 0 0,-1 0 0 0 0,27-4 0 0 0,-41 3-1570 0 0,-1 0 0 0 0,1 0 0 0 0,0-1 0 0 0,-1 0 0 0 0,0 0 0 0 0,1 0 0 0 0,-1 0 0 0 0,0-1 1 0 0,0 0-1 0 0,0 0 0 0 0,-1-1 0 0 0,1 1 0 0 0,-1-1 0 0 0,1 0 0 0 0,-1 0 0 0 0,0 0 0 0 0,-1-1 0 0 0,1 1 0 0 0,-1-1 0 0 0,0 0 0 0 0,0 0 0 0 0,-1 0 0 0 0,5-10 0 0 0,-7 12-181 0 0,1 1 1 0 0,0-1-1 0 0,-1 0 1 0 0,1 0-1 0 0,-1 1 1 0 0,0-1-1 0 0,0 0 1 0 0,0 0-1 0 0,0 0 1 0 0,-1 1-1 0 0,1-1 1 0 0,-1 0-1 0 0,0 1 1 0 0,0-1-1 0 0,1 0 1 0 0,-3-3-1 0 0,0 2-12 0 0,1 0 1 0 0,-1 0-1 0 0,0 0 0 0 0,0 0 1 0 0,0 1-1 0 0,-1-1 0 0 0,1 1 1 0 0,-1 0-1 0 0,-4-4 0 0 0,3 4-37 0 0,-1-1 0 0 0,1 1 0 0 0,-1 0 0 0 0,1 0 0 0 0,-1 1 0 0 0,0-1-1 0 0,0 1 1 0 0,-1 1 0 0 0,1-1 0 0 0,0 1 0 0 0,0 0 0 0 0,-1 1 0 0 0,1-1 0 0 0,-12 2 0 0 0,13 0-23 0 0,1 0 1 0 0,-1 0 0 0 0,1 1 0 0 0,0 0 0 0 0,0 0 0 0 0,-1 0 0 0 0,1 0 0 0 0,0 1 0 0 0,1-1 0 0 0,-1 1 0 0 0,0 0 0 0 0,1 0 0 0 0,0 0-1 0 0,-1 1 1 0 0,1-1 0 0 0,1 1 0 0 0,-1 0 0 0 0,0 0 0 0 0,1 0 0 0 0,0 0 0 0 0,-3 6 0 0 0,3-4 4 0 0,0-1 0 0 0,1 1-1 0 0,-1 0 1 0 0,1 0 0 0 0,0-1 0 0 0,1 1 0 0 0,0 0 0 0 0,-1 0 0 0 0,2 0 0 0 0,-1 0 0 0 0,1-1-1 0 0,0 1 1 0 0,0 0 0 0 0,0 0 0 0 0,1-1 0 0 0,4 11 0 0 0,37 60-71 0 0,3 8 58 0 0,-41-73 43 0 0,0 1-1 0 0,-1-1 1 0 0,-1 1-1 0 0,0 0 1 0 0,3 23-1 0 0,-6-20 37 0 0,0-1 1 0 0,-1 1-1 0 0,0-1 0 0 0,-1 1 0 0 0,0-1 0 0 0,-2 0 0 0 0,0 0 1 0 0,0 0-1 0 0,-1-1 0 0 0,-1 1 0 0 0,0-1 0 0 0,-1 0 1 0 0,0-1-1 0 0,-1 0 0 0 0,0 0 0 0 0,-19 19 0 0 0,23-27 10 0 0,-1 0-1 0 0,0 0 1 0 0,1-1-1 0 0,-2 1 1 0 0,1-1 0 0 0,0 0-1 0 0,-1-1 1 0 0,1 1-1 0 0,-1-1 1 0 0,0 0-1 0 0,0-1 1 0 0,1 0-1 0 0,-1 1 1 0 0,0-2-1 0 0,-1 1 1 0 0,-7-1-1 0 0,9 0 44 0 0,0 0 0 0 0,-1 0 0 0 0,1-1-1 0 0,0 0 1 0 0,0 0 0 0 0,0 0-1 0 0,0-1 1 0 0,0 0 0 0 0,0 0 0 0 0,0 0-1 0 0,1 0 1 0 0,-1-1 0 0 0,1 0-1 0 0,-1 0 1 0 0,1 0 0 0 0,0 0-1 0 0,0-1 1 0 0,1 0 0 0 0,-5-5 0 0 0,5 5-11 0 0,0 0 1 0 0,0 0-1 0 0,1-1 1 0 0,0 0-1 0 0,0 1 1 0 0,0-1-1 0 0,1 0 1 0 0,-1 0 0 0 0,1 0-1 0 0,0 0 1 0 0,1 0-1 0 0,-1 0 1 0 0,1-6-1 0 0,1 3-48 0 0,-1 0-1 0 0,2 1 1 0 0,-1-1 0 0 0,1 1-1 0 0,0-1 1 0 0,1 1-1 0 0,6-14 1 0 0,0 6-57 0 0,0 0 0 0 0,1 0 1 0 0,1 1-1 0 0,0 0 0 0 0,0 1 1 0 0,26-22-1 0 0,-18 21-37 0 0,1 0 0 0 0,0 2 0 0 0,38-18 0 0 0,-39 21-9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24"/>
    </inkml:context>
    <inkml:brush xml:id="br0">
      <inkml:brushProperty name="width" value="0.05" units="cm"/>
      <inkml:brushProperty name="height" value="0.05" units="cm"/>
      <inkml:brushProperty name="color" value="#E71224"/>
    </inkml:brush>
  </inkml:definitions>
  <inkml:trace contextRef="#ctx0" brushRef="#br0">1 0 5839 0 0,'0'0'2472'0'0,"2"3"-2306"0"0,4 10-72 0 0,-4-9-7 0 0,1 0-28 0 0,0 1-49 0 0,0-1 4 0 0,-1-2 50 0 0,5 6 4546 0 0,-9-2-2518 0 0,3-8-2279 0 0,-1 2 200 0 0,0 0 1 0 0,0-1 0 0 0,0 1 0 0 0,0 0-1 0 0,0 0 1 0 0,0 0 0 0 0,0 0 0 0 0,0 0-1 0 0,0 0 1 0 0,0 0 0 0 0,0 0 0 0 0,0 0-1 0 0,0 0 1 0 0,0 0 0 0 0,0 0 0 0 0,0 0-1 0 0,0-1 1 0 0,0 1 0 0 0,0 0 0 0 0,0 0-1 0 0,0 0 1 0 0,0 0 0 0 0,1 0 0 0 0,-1 0-1 0 0,0 0 1 0 0,0 0 0 0 0,0 0 0 0 0,0 0-1 0 0,0 0 1 0 0,0 0 0 0 0,0 0 0 0 0,0 0-1 0 0,0 0 1 0 0,0 0 0 0 0,0 0 0 0 0,0 0-1 0 0,0 0 1 0 0,0 0 0 0 0,0 0 0 0 0,0-1-1 0 0,1 1 1 0 0,-1 0 0 0 0,0 0 0 0 0,0 0-1 0 0,0 0 1 0 0,0 0 0 0 0,0 0 0 0 0,0 0-1 0 0,0 0 1 0 0,0 0 0 0 0,0 1 0 0 0,0-1-1 0 0,0 0 1 0 0,0 0 0 0 0,0 0 0 0 0,0 0-1 0 0,1 0 1 0 0,-1 0 0 0 0,0 0 0 0 0,0 0-1 0 0,0 0 1 0 0,0 0 0 0 0,0 0 0 0 0,0 0-1 0 0,0 0 1 0 0,0 0 0 0 0,10 20 584 0 0,-9-17-595 0 0,2 5-9 0 0,2-2 73 0 0,-5-6 461 0 0,1-7-340 0 0,0 5-165 0 0,-1 0 0 0 0,0 0 0 0 0,0 0-1 0 0,0-1 1 0 0,0 1 0 0 0,-1 0 0 0 0,1 0 0 0 0,0 0-1 0 0,-2-4 1 0 0,-5-15 53 0 0,11 24-542 0 0,-2-2-136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43.656"/>
    </inkml:context>
    <inkml:brush xml:id="br0">
      <inkml:brushProperty name="width" value="0.05" units="cm"/>
      <inkml:brushProperty name="height" value="0.05" units="cm"/>
      <inkml:brushProperty name="color" value="#E71224"/>
    </inkml:brush>
  </inkml:definitions>
  <inkml:trace contextRef="#ctx0" brushRef="#br0">1 425 4143 0 0,'0'0'1439'0'0,"-1"-7"866"0"0,1 4-2089 0 0,1-1 0 0 0,-1 1 0 0 0,1 0-1 0 0,-1-1 1 0 0,1 1 0 0 0,0-1-1 0 0,0 1 1 0 0,1 0 0 0 0,-1 0-1 0 0,1 0 1 0 0,-1 0 0 0 0,1 0 0 0 0,0 0-1 0 0,0 0 1 0 0,4-3 0 0 0,4-5 288 0 0,24-21 1 0 0,-33 31-455 0 0,32-27 470 0 0,113-94 1963 0 0,-118 100-2172 0 0,1 2 1 0 0,1 1 0 0 0,0 1 0 0 0,2 1 0 0 0,0 2-1 0 0,1 1 1 0 0,40-11 0 0 0,-52 20-239 0 0,1 0-1 0 0,-1 1 1 0 0,1 1-1 0 0,0 1 1 0 0,0 2 0 0 0,0 0-1 0 0,0 1 1 0 0,0 0 0 0 0,-1 2-1 0 0,1 1 1 0 0,-1 1 0 0 0,39 14-1 0 0,-7 5 101 0 0,-1 3 0 0 0,51 34 0 0 0,-35-20 82 0 0,-63-37-231 0 0,0-1 1 0 0,0-1-1 0 0,1 1 1 0 0,-1-1-1 0 0,1 1 1 0 0,0-2-1 0 0,0 1 1 0 0,0-1-1 0 0,10 2 1 0 0,-15-3-38 0 0,-1 0 1 0 0,1 0 0 0 0,0 0-1 0 0,-1 0 1 0 0,1 0-1 0 0,0 0 1 0 0,-1-1-1 0 0,1 1 1 0 0,0 0 0 0 0,-1 0-1 0 0,1 0 1 0 0,0-1-1 0 0,-1 1 1 0 0,1 0-1 0 0,-1 0 1 0 0,1-1 0 0 0,0 1-1 0 0,-1-1 1 0 0,1 1-1 0 0,-1 0 1 0 0,1-1-1 0 0,-1 1 1 0 0,0-1 0 0 0,1 1-1 0 0,-1-1 1 0 0,1 0-1 0 0,1-7-3770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44.636"/>
    </inkml:context>
    <inkml:brush xml:id="br0">
      <inkml:brushProperty name="width" value="0.05" units="cm"/>
      <inkml:brushProperty name="height" value="0.05" units="cm"/>
      <inkml:brushProperty name="color" value="#E71224"/>
    </inkml:brush>
  </inkml:definitions>
  <inkml:trace contextRef="#ctx0" brushRef="#br0">224 1 9239 0 0,'0'0'2584'0'0,"-4"10"-2080"0"0,-8 2-297 0 0,1 0-1 0 0,0 1 0 0 0,1 0 0 0 0,0 1 0 0 0,-9 16 1 0 0,8-12-109 0 0,-24 41 430 0 0,-38 84 0 0 0,67-128-269 0 0,-10 31-1 0 0,15-40-182 0 0,-1 0 0 0 0,1 1 0 0 0,0-1 0 0 0,1 0-1 0 0,0 0 1 0 0,0 1 0 0 0,0-1 0 0 0,1 7 0 0 0,0-11-52 0 0,-1-1 0 0 0,0 1 0 0 0,1-1 0 0 0,-1 0 0 0 0,1 1 0 0 0,0-1 0 0 0,-1 0 0 0 0,1 1 0 0 0,0-1 0 0 0,0 0 0 0 0,0 0 0 0 0,0 0-1 0 0,0 1 1 0 0,0-1 0 0 0,0 0 0 0 0,0-1 0 0 0,1 1 0 0 0,1 1 0 0 0,-1-1 26 0 0,1 1-1 0 0,0-1 0 0 0,-1-1 1 0 0,1 1-1 0 0,0 0 1 0 0,0-1-1 0 0,0 1 0 0 0,5-1 1 0 0,3 0 169 0 0,1-1 1 0 0,-1 0-1 0 0,20-6 1 0 0,70-13 822 0 0,23-6 186 0 0,-109 21-1228 0 0,1-2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26"/>
    </inkml:context>
    <inkml:brush xml:id="br0">
      <inkml:brushProperty name="width" value="0.05" units="cm"/>
      <inkml:brushProperty name="height" value="0.05" units="cm"/>
      <inkml:brushProperty name="color" value="#E71224"/>
    </inkml:brush>
  </inkml:definitions>
  <inkml:trace contextRef="#ctx0" brushRef="#br0">0 4 2759 0 0,'0'0'1356'0'0,"2"8"1144"0"0,11 29-66 0 0,-2-6-1684 0 0,0 2 0 0 0,-3-1 0 0 0,0 1 0 0 0,3 38 0 0 0,-9 4-12 0 0,-2-66-544 0 0,-1 0 1 0 0,0 0-1 0 0,0 1 1 0 0,-1-1-1 0 0,-6 17 1248 0 0,7-28-1202 0 0,-2-4-141 0 0,0-1-1 0 0,1 0 0 0 0,-1 0 1 0 0,2 0-1 0 0,-1 0 0 0 0,1 0 1 0 0,0-1-1 0 0,0 1 0 0 0,2-13 0 0 0,7-68 119 0 0,-5 70-178 0 0,16-88-7 0 0,-16 94-10 0 0,0 1 0 0 0,1 0 1 0 0,1 0-1 0 0,-1 0 0 0 0,2 0 1 0 0,11-18-1 0 0,-16 29-17 0 0,-1 0 0 0 0,1-1 0 0 0,-1 1 0 0 0,1 0 0 0 0,-1 0 0 0 0,1-1 0 0 0,-1 1 0 0 0,1 0 0 0 0,-1 0 0 0 0,1 0 0 0 0,-1-1 0 0 0,1 1 0 0 0,-1 0 0 0 0,1 0 0 0 0,-1 0 0 0 0,1 0 1 0 0,-1 0-1 0 0,2 0 0 0 0,-1 0 6 0 0,14 0-1 0 0,-12 3-16 0 0,-1-2-2 0 0,8 3-121 0 0,0 1 187 0 0,1-1-1 0 0,15 4 1 0 0,-22-7-156 0 0,0-1 0 0 0,0 1 1 0 0,-1-1-1 0 0,1 0 0 0 0,0 0 1 0 0,0 0-1 0 0,0 0 0 0 0,0-1 1 0 0,-1 1-1 0 0,1-1 0 0 0,4-2 1 0 0,-1 0-5817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47.252"/>
    </inkml:context>
    <inkml:brush xml:id="br0">
      <inkml:brushProperty name="width" value="0.05" units="cm"/>
      <inkml:brushProperty name="height" value="0.05" units="cm"/>
      <inkml:brushProperty name="color" value="#E71224"/>
    </inkml:brush>
  </inkml:definitions>
  <inkml:trace contextRef="#ctx0" brushRef="#br0">1 0 2759 0 0,'0'0'7943'0'0,"1"9"-7438"0"0,24 235 3486 0 0,-4-25-1183 0 0,-18-199-2568 0 0,0-2 117 0 0,1 25-1 0 0,-4-42-70 0 0,0-2-212 0 0,0-35-988 0 0,0 19-252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47.768"/>
    </inkml:context>
    <inkml:brush xml:id="br0">
      <inkml:brushProperty name="width" value="0.05" units="cm"/>
      <inkml:brushProperty name="height" value="0.05" units="cm"/>
      <inkml:brushProperty name="color" value="#E71224"/>
    </inkml:brush>
  </inkml:definitions>
  <inkml:trace contextRef="#ctx0" brushRef="#br0">0 175 7223 0 0,'0'0'547'0'0,"4"-6"-342"0"0,4-5 142 0 0,1 0 0 0 0,1 0 0 0 0,0 1 0 0 0,1 0 0 0 0,0 1 0 0 0,23-15 0 0 0,-12 11 393 0 0,0 1-1 0 0,48-18 1 0 0,-53 23-402 0 0,0 2 0 0 0,1 0 0 0 0,-1 1 1 0 0,24-2-1 0 0,-35 6-263 0 0,0 0 0 0 0,0 0 0 0 0,0 0 0 0 0,0 1 1 0 0,0 0-1 0 0,0 0 0 0 0,8 3 0 0 0,-11-3-46 0 0,0 0-1 0 0,0 1 1 0 0,0-1-1 0 0,0 1 1 0 0,-1-1-1 0 0,1 1 1 0 0,0 0-1 0 0,-1 1 1 0 0,1-1 0 0 0,-1 0-1 0 0,0 1 1 0 0,0-1-1 0 0,0 1 1 0 0,3 3-1 0 0,-3-1 16 0 0,-1-1-1 0 0,1 1 0 0 0,0-1 1 0 0,-1 1-1 0 0,0-1 0 0 0,0 1 1 0 0,-1 0-1 0 0,1 0 0 0 0,-1 0 1 0 0,0-1-1 0 0,0 1 1 0 0,0 0-1 0 0,-1 0 0 0 0,0 0 1 0 0,0-1-1 0 0,0 1 0 0 0,-2 4 1 0 0,-4 10 194 0 0,-1-1 1 0 0,-16 30-1 0 0,9-23-126 0 0,-1-2 0 0 0,-1 0 0 0 0,-1-1 0 0 0,-1-1 0 0 0,0 0 0 0 0,-2-2 0 0 0,0 0 0 0 0,-2-1 0 0 0,-25 15 0 0 0,37-26-1314 0 0,2-4-4812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48.378"/>
    </inkml:context>
    <inkml:brush xml:id="br0">
      <inkml:brushProperty name="width" value="0.05" units="cm"/>
      <inkml:brushProperty name="height" value="0.05" units="cm"/>
      <inkml:brushProperty name="color" value="#E71224"/>
    </inkml:brush>
  </inkml:definitions>
  <inkml:trace contextRef="#ctx0" brushRef="#br0">37 158 455 0 0,'0'0'3154'0'0,"-7"0"1291"0"0,6 0-4292 0 0,0 0-1 0 0,0-1 1 0 0,0 1 0 0 0,0 0-1 0 0,1 0 1 0 0,-1 0 0 0 0,0 0-1 0 0,0 0 1 0 0,0 0 0 0 0,0 1-1 0 0,0-1 1 0 0,1 0 0 0 0,-1 0-1 0 0,0 1 1 0 0,0-1 0 0 0,0 0-1 0 0,1 1 1 0 0,-1-1 0 0 0,0 1-1 0 0,0-1 1 0 0,1 1 0 0 0,-1-1-1 0 0,0 1 1 0 0,0 1 0 0 0,0-1-2 0 0,0 1 0 0 0,0 0 0 0 0,0-1 0 0 0,0 1 0 0 0,0 0 0 0 0,1 0 0 0 0,-1 0 0 0 0,1 0 1 0 0,0 0-1 0 0,-1 3 0 0 0,1 1 17 0 0,-1-1 0 0 0,2 1 1 0 0,-1 0-1 0 0,1 0 0 0 0,-1 0 1 0 0,2-1-1 0 0,1 7 0 0 0,0-5-32 0 0,1 1 0 0 0,0-1 0 0 0,0 0 0 0 0,0 0 0 0 0,1 0 1 0 0,1 0-1 0 0,-1-1 0 0 0,1 0 0 0 0,0 0 0 0 0,0 0 0 0 0,1-1 0 0 0,-1 0 0 0 0,1 0 0 0 0,9 4 0 0 0,-9-5-24 0 0,1 0 1 0 0,-1-1-1 0 0,1 0 0 0 0,-1-1 1 0 0,1 0-1 0 0,0 0 1 0 0,0 0-1 0 0,0-1 0 0 0,0 0 1 0 0,0-1-1 0 0,0 1 1 0 0,0-2-1 0 0,0 1 0 0 0,15-4 1 0 0,-16 2-50 0 0,1 0 0 0 0,-1 0 0 0 0,-1-1 1 0 0,1 0-1 0 0,0 0 0 0 0,-1-1 0 0 0,1 1 0 0 0,-1-1 1 0 0,0-1-1 0 0,0 1 0 0 0,-1-1 0 0 0,0 0 0 0 0,1-1 1 0 0,-2 1-1 0 0,1-1 0 0 0,-1 0 0 0 0,1 0 0 0 0,-2 0 1 0 0,7-14-1 0 0,-5 8-15 0 0,-1 0 1 0 0,0 0-1 0 0,0 0 1 0 0,-2-1-1 0 0,1 1 1 0 0,-2-1-1 0 0,1 0 1 0 0,-2 1-1 0 0,0-16 1 0 0,-1 21-32 0 0,0 1 1 0 0,0-1-1 0 0,-1 0 1 0 0,0 0 0 0 0,0 1-1 0 0,0-1 1 0 0,-1 1-1 0 0,-3-7 1 0 0,3 9-3 0 0,0 0 0 0 0,1 0 0 0 0,-1 0 1 0 0,-1 1-1 0 0,1-1 0 0 0,0 1 1 0 0,-1 0-1 0 0,0 0 0 0 0,0 0 0 0 0,0 0 1 0 0,0 1-1 0 0,-7-4 0 0 0,6 5-13 0 0,1-1-1 0 0,-1 1 0 0 0,1 0 1 0 0,-1 1-1 0 0,0-1 0 0 0,0 1 1 0 0,1 0-1 0 0,-1 0 0 0 0,0 0 1 0 0,0 1-1 0 0,1-1 0 0 0,-1 1 1 0 0,1 0-1 0 0,-1 1 1 0 0,0-1-1 0 0,1 1 0 0 0,0 0 1 0 0,-1 0-1 0 0,1 0 0 0 0,-6 5 1 0 0,-1 0-35 0 0,0 1 1 0 0,0 1-1 0 0,1 0 1 0 0,0 1-1 0 0,-16 20 1 0 0,18-19-61 0 0,0 1 0 0 0,1 0 1 0 0,0 0-1 0 0,1 1 1 0 0,0 0-1 0 0,1 0 1 0 0,0 0-1 0 0,-3 17 1 0 0,5-15-991 0 0,1-1 0 0 0,0 18 0 0 0,1-14-541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49"/>
    </inkml:context>
    <inkml:brush xml:id="br0">
      <inkml:brushProperty name="width" value="0.05" units="cm"/>
      <inkml:brushProperty name="height" value="0.05" units="cm"/>
      <inkml:brushProperty name="color" value="#E71224"/>
    </inkml:brush>
  </inkml:definitions>
  <inkml:trace contextRef="#ctx0" brushRef="#br0">0 34 5903 0 0,'1'-16'630'0'0,"4"0"2051"0"0,-5 16-2621 0 0,0 0 0 0 0,0 0 0 0 0,0 0 1 0 0,0 0-1 0 0,0 0 0 0 0,0 0 0 0 0,0 0 1 0 0,1-1-1 0 0,-1 1 0 0 0,0 0 0 0 0,0 0 1 0 0,0 0-1 0 0,0 0 0 0 0,0 0 0 0 0,0 0 1 0 0,0 0-1 0 0,0 0 0 0 0,0 0 1 0 0,0 0-1 0 0,1 0 0 0 0,-1 0 0 0 0,0 0 1 0 0,0 0-1 0 0,0 0 0 0 0,0 0 0 0 0,0 0 1 0 0,0 0-1 0 0,0 0 0 0 0,0 0 0 0 0,1 0 1 0 0,-1 0-1 0 0,0 0 0 0 0,0 0 0 0 0,0 0 1 0 0,0 0-1 0 0,0 0 0 0 0,0 0 0 0 0,0 0 1 0 0,0 0-1 0 0,1 0 0 0 0,-1 0 0 0 0,0 0 1 0 0,0 0-1 0 0,0 0 0 0 0,0 0 1 0 0,0 0-1 0 0,0 1 0 0 0,0-1 0 0 0,0 0 1 0 0,0 0-1 0 0,0 0 0 0 0,0 0 0 0 0,0 0 1 0 0,0 0-1 0 0,7 19 2623 0 0,-7-16-3220 0 0,7 30 1070 0 0,-3 1 0 0 0,2 67 0 0 0,-5-47-215 0 0,0-41-259 0 0,10 122 928 0 0,-9-116-801 0 0,2-1-1 0 0,0 0 1 0 0,1-1 0 0 0,1 1-1 0 0,10 21 1 0 0,-15-37-173 0 0,0 0 1 0 0,0 1-1 0 0,1-1 0 0 0,-1 0 0 0 0,1 0 1 0 0,-1 0-1 0 0,1 0 0 0 0,0 0 0 0 0,0 0 1 0 0,0-1-1 0 0,0 1 0 0 0,0 0 0 0 0,0-1 1 0 0,0 0-1 0 0,1 1 0 0 0,-1-1 0 0 0,0 0 1 0 0,1 0-1 0 0,-1 0 0 0 0,1-1 0 0 0,3 2 1 0 0,-2-2-53 0 0,-1 0 0 0 0,0 0 0 0 0,0-1 1 0 0,1 1-1 0 0,-1-1 0 0 0,0 0 0 0 0,0 1 0 0 0,0-1 1 0 0,0-1-1 0 0,0 1 0 0 0,0 0 0 0 0,0-1 0 0 0,0 1 1 0 0,0-1-1 0 0,-1 0 0 0 0,6-4 0 0 0,9-9-2406 0 0,-10 8 1210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49.506"/>
    </inkml:context>
    <inkml:brush xml:id="br0">
      <inkml:brushProperty name="width" value="0.05" units="cm"/>
      <inkml:brushProperty name="height" value="0.05" units="cm"/>
      <inkml:brushProperty name="color" value="#E71224"/>
    </inkml:brush>
  </inkml:definitions>
  <inkml:trace contextRef="#ctx0" brushRef="#br0">0 0 1375 0 0,'0'0'8808'0'0,"1"2"-8482"0"0,5 33 668 0 0,-1 0 0 0 0,-2 1 0 0 0,-2 39 0 0 0,-1-34-432 0 0,-2 73 775 0 0,0 8-132 0 0,3-96-713 0 0,1 0-1 0 0,9 42 0 0 0,-8-56-263 0 0,1 1-1 0 0,0-1 1 0 0,6 12-1 0 0,-9-21-184 0 0,0 0 0 0 0,1-1 0 0 0,-1 1 0 0 0,1 0 0 0 0,0-1 0 0 0,-1 1 0 0 0,1-1 0 0 0,0 0 0 0 0,0 0 0 0 0,1 0 0 0 0,-1 0 0 0 0,0 0 0 0 0,1 0 0 0 0,-1 0 0 0 0,1-1 0 0 0,-1 1 0 0 0,1-1 0 0 0,4 2 0 0 0,-5-3-35 0 0,-1-1 0 0 0,1 1-1 0 0,0 0 1 0 0,-1-1 0 0 0,1 1 0 0 0,-1-1 0 0 0,1 0 0 0 0,-1 1 0 0 0,1-1 0 0 0,-1 0-1 0 0,1 0 1 0 0,-1 0 0 0 0,0 0 0 0 0,1 0 0 0 0,-1 0 0 0 0,0-1 0 0 0,0 1-1 0 0,0 0 1 0 0,2-3 0 0 0,2-3-76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50.524"/>
    </inkml:context>
    <inkml:brush xml:id="br0">
      <inkml:brushProperty name="width" value="0.05" units="cm"/>
      <inkml:brushProperty name="height" value="0.05" units="cm"/>
      <inkml:brushProperty name="color" value="#E71224"/>
    </inkml:brush>
  </inkml:definitions>
  <inkml:trace contextRef="#ctx0" brushRef="#br0">0 0 455 0 0,'0'0'5978'0'0,"0"9"-3116"0"0,1 8-1769 0 0,4 25 0 0 0,1 11 229 0 0,-8 22 565 0 0,1-52-994 0 0,0 1 1 0 0,5 44-1 0 0,-4-67-633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50.999"/>
    </inkml:context>
    <inkml:brush xml:id="br0">
      <inkml:brushProperty name="width" value="0.05" units="cm"/>
      <inkml:brushProperty name="height" value="0.05" units="cm"/>
      <inkml:brushProperty name="color" value="#E71224"/>
    </inkml:brush>
  </inkml:definitions>
  <inkml:trace contextRef="#ctx0" brushRef="#br0">11 11 455 0 0,'-11'-11'15984'0'0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51.433"/>
    </inkml:context>
    <inkml:brush xml:id="br0">
      <inkml:brushProperty name="width" value="0.05" units="cm"/>
      <inkml:brushProperty name="height" value="0.05" units="cm"/>
      <inkml:brushProperty name="color" value="#E71224"/>
    </inkml:brush>
  </inkml:definitions>
  <inkml:trace contextRef="#ctx0" brushRef="#br0">0 74 1375 0 0,'1'16'3106'0'0,"3"39"2411"0"0,9 184 1758 0 0,-12-186-4603 0 0,-1-62-2050 0 0,1-20-431 0 0,1 1 0 0 0,1 0 1 0 0,1-1-1 0 0,2 1 0 0 0,12-34 0 0 0,-11 40-216 0 0,2 0 0 0 0,0 1-1 0 0,1 0 1 0 0,2 1 0 0 0,0 0 0 0 0,29-36 0 0 0,-37 52 8 0 0,0 0 1 0 0,0 0-1 0 0,0 0 1 0 0,1 1-1 0 0,-1-1 0 0 0,1 1 1 0 0,0 0-1 0 0,0 0 1 0 0,9-3-1 0 0,-12 5 12 0 0,0 1 0 0 0,0-1 0 0 0,0 1 0 0 0,0-1 0 0 0,0 1 0 0 0,1 0-1 0 0,-1 0 1 0 0,0 0 0 0 0,0 0 0 0 0,0 0 0 0 0,0 0 0 0 0,0 1 0 0 0,0-1 0 0 0,0 1 0 0 0,0-1 0 0 0,0 1-1 0 0,0 0 1 0 0,0 0 0 0 0,0 0 0 0 0,0 0 0 0 0,0 0 0 0 0,-1 0 0 0 0,1 0 0 0 0,0 1 0 0 0,-1-1 0 0 0,1 1-1 0 0,-1-1 1 0 0,1 1 0 0 0,0 1 0 0 0,3 4-3 0 0,-1 1 0 0 0,0-1-1 0 0,0 1 1 0 0,-1 0 0 0 0,0-1-1 0 0,0 2 1 0 0,-1-1 0 0 0,1 9-1 0 0,7 71 227 0 0,-9-69-77 0 0,0 135 1479 0 0,-2-80-728 0 0,1-73-845 0 0,6-5-1773 0 0,0-2 53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52.322"/>
    </inkml:context>
    <inkml:brush xml:id="br0">
      <inkml:brushProperty name="width" value="0.05" units="cm"/>
      <inkml:brushProperty name="height" value="0.05" units="cm"/>
      <inkml:brushProperty name="color" value="#E71224"/>
    </inkml:brush>
  </inkml:definitions>
  <inkml:trace contextRef="#ctx0" brushRef="#br0">149 65 2303 0 0,'-11'10'3343'0'0,"9"-8"-2973"0"0,0 0-1 0 0,1 0 1 0 0,-1 0 0 0 0,0 0 0 0 0,1 1-1 0 0,0-1 1 0 0,0 1 0 0 0,-1-1-1 0 0,1 1 1 0 0,1-1 0 0 0,-1 1-1 0 0,0-1 1 0 0,1 1 0 0 0,-1 4-1 0 0,1-2-130 0 0,0-1-1 0 0,0 1 0 0 0,0-1 0 0 0,1 1 0 0 0,0-1 1 0 0,0 0-1 0 0,0 1 0 0 0,3 5 0 0 0,-1-4-99 0 0,-1 0-1 0 0,1-1 1 0 0,1 1-1 0 0,-1-1 0 0 0,1 1 1 0 0,0-1-1 0 0,0-1 1 0 0,0 1-1 0 0,1 0 1 0 0,0-1-1 0 0,-1 0 1 0 0,10 5-1 0 0,-7-4 28 0 0,1-1-1 0 0,0 0 1 0 0,0-1-1 0 0,0 0 1 0 0,1 0-1 0 0,-1-1 1 0 0,1 0-1 0 0,-1 0 1 0 0,1-1-1 0 0,0 0 1 0 0,-1-1-1 0 0,1 0 1 0 0,0 0-1 0 0,0-1 1 0 0,13-2-1 0 0,-18 2-114 0 0,-1-1-1 0 0,0 1 0 0 0,0 0 1 0 0,0-1-1 0 0,0 0 1 0 0,0 0-1 0 0,-1 0 0 0 0,1 0 1 0 0,0 0-1 0 0,-1 0 1 0 0,0-1-1 0 0,1 1 0 0 0,-1-1 1 0 0,0 1-1 0 0,0-1 1 0 0,0 0-1 0 0,-1 0 0 0 0,1 0 1 0 0,-1 0-1 0 0,0 0 1 0 0,1-1-1 0 0,0-4 0 0 0,-1 2 6 0 0,1 0 0 0 0,-1-1 0 0 0,0 1 0 0 0,-1-1 0 0 0,0 1-1 0 0,0 0 1 0 0,0-1 0 0 0,-1 1 0 0 0,0-1 0 0 0,0 1 0 0 0,-2-7 0 0 0,0 5-19 0 0,0 1 0 0 0,-1-1 0 0 0,0 1 1 0 0,0-1-1 0 0,-1 1 0 0 0,0 1 0 0 0,0-1 1 0 0,-1 1-1 0 0,-6-7 0 0 0,8 10-33 0 0,0-1 0 0 0,0 0 1 0 0,-1 1-1 0 0,1 0 0 0 0,-1 0 0 0 0,0 0 0 0 0,0 1 0 0 0,0 0 0 0 0,0 0 0 0 0,0 0 1 0 0,0 0-1 0 0,0 1 0 0 0,-1 0 0 0 0,-10-1 0 0 0,13 2-12 0 0,0 0-1 0 0,-1 0 1 0 0,1 1 0 0 0,0-1-1 0 0,0 1 1 0 0,0 0 0 0 0,-1 0-1 0 0,1 0 1 0 0,0 0-1 0 0,0 1 1 0 0,0-1 0 0 0,1 1-1 0 0,-1 0 1 0 0,-5 4 0 0 0,5-3-16 0 0,-1 1 0 0 0,1-1 1 0 0,0 1-1 0 0,0 0 1 0 0,0 1-1 0 0,1-1 0 0 0,-1 0 1 0 0,1 1-1 0 0,-2 4 1 0 0,1 2-14 0 0,0 0 1 0 0,0-1 0 0 0,1 1 0 0 0,0 0-1 0 0,1 0 1 0 0,1 0 0 0 0,0 1-1 0 0,1 11 1 0 0,4 4-10 0 0,1-1 0 0 0,1-1 0 0 0,1 0-1 0 0,19 39 1 0 0,-3-5 37 0 0,68 217 269 0 0,-80-230-69 0 0,-1 2 0 0 0,-3-1 0 0 0,3 98 0 0 0,-11-129-108 0 0,-1 1 0 0 0,0-1-1 0 0,-2 0 1 0 0,-6 25 0 0 0,7-34-38 0 0,0 0 0 0 0,0 0 1 0 0,-1-1-1 0 0,0 0 0 0 0,0 1 1 0 0,-1-1-1 0 0,0 0 0 0 0,0-1 1 0 0,0 1-1 0 0,-1-1 0 0 0,0 0 1 0 0,0 0-1 0 0,-6 5 0 0 0,6-7-11 0 0,1-1-1 0 0,-1 0 1 0 0,1 0-1 0 0,-1 0 1 0 0,0-1-1 0 0,0 1 1 0 0,0-1-1 0 0,0 0 1 0 0,0-1 0 0 0,0 1-1 0 0,0-1 1 0 0,0 0-1 0 0,0 0 1 0 0,0-1-1 0 0,0 0 1 0 0,-8-1-1 0 0,-3-2 69 0 0,0-1-1 0 0,0-1 1 0 0,-26-12-1 0 0,34 14-86 0 0,-1 0 0 0 0,1-1-1 0 0,0-1 1 0 0,0 1 0 0 0,1-1-1 0 0,0-1 1 0 0,0 1 0 0 0,0-1 0 0 0,1 0-1 0 0,-7-10 1 0 0,9 10-28 0 0,0 0 0 0 0,0 0 0 0 0,1 0 0 0 0,0-1 0 0 0,0 1 0 0 0,0-1 0 0 0,1 0 0 0 0,1 0-1 0 0,-1 0 1 0 0,1 0 0 0 0,0 0 0 0 0,1-12 0 0 0,1 8-1 0 0,1 0-1 0 0,-1 0 1 0 0,2 1-1 0 0,0-1 1 0 0,0 0-1 0 0,1 1 0 0 0,1-1 1 0 0,0 1-1 0 0,0 1 1 0 0,1-1-1 0 0,0 1 1 0 0,1 0-1 0 0,15-18 1 0 0,-4 10-182 0 0,0 0 0 0 0,1 2 0 0 0,0 0 0 0 0,1 1 0 0 0,39-21 1 0 0,-44 27-4849 0 0,0-1-1718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54.305"/>
    </inkml:context>
    <inkml:brush xml:id="br0">
      <inkml:brushProperty name="width" value="0.05" units="cm"/>
      <inkml:brushProperty name="height" value="0.05" units="cm"/>
      <inkml:brushProperty name="color" value="#E71224"/>
    </inkml:brush>
  </inkml:definitions>
  <inkml:trace contextRef="#ctx0" brushRef="#br0">0 26 9991 0 0,'0'0'4416'0'0,"3"1"-4145"0"0,2 1-39 0 0,1-1 1 0 0,-1 1-1 0 0,1-1 0 0 0,0 0 0 0 0,-1 0 1 0 0,10 0-1 0 0,39-3 1252 0 0,-37 2-1089 0 0,22-3 195 0 0,0-1 0 0 0,0-2 0 0 0,46-13 0 0 0,-79 17-1508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27"/>
    </inkml:context>
    <inkml:brush xml:id="br0">
      <inkml:brushProperty name="width" value="0.05" units="cm"/>
      <inkml:brushProperty name="height" value="0.05" units="cm"/>
      <inkml:brushProperty name="color" value="#E71224"/>
    </inkml:brush>
  </inkml:definitions>
  <inkml:trace contextRef="#ctx0" brushRef="#br0">53 128 455 0 0,'-4'3'542'0'0,"0"0"-1"0"0,0 0 1 0 0,1 0-1 0 0,-1 1 0 0 0,1 0 1 0 0,0 0-1 0 0,0 0 0 0 0,0 0 1 0 0,0 0-1 0 0,1 0 1 0 0,0 1-1 0 0,0-1 0 0 0,0 1 1 0 0,0 0-1 0 0,1 0 0 0 0,-2 5 1 0 0,2-2-301 0 0,0-1 0 0 0,0 1 0 0 0,0 0 0 0 0,1-1 0 0 0,0 1 0 0 0,0 0 0 0 0,1-1 0 0 0,0 1 0 0 0,4 14 0 0 0,-4-18-174 0 0,1 0 1 0 0,0 1 0 0 0,0-1 0 0 0,0 0 0 0 0,1 0-1 0 0,-1 0 1 0 0,1 0 0 0 0,0 0 0 0 0,0-1-1 0 0,1 1 1 0 0,-1-1 0 0 0,1 0 0 0 0,-1 0-1 0 0,1 0 1 0 0,0 0 0 0 0,0-1 0 0 0,0 1 0 0 0,0-1-1 0 0,1 0 1 0 0,-1-1 0 0 0,1 1 0 0 0,-1-1-1 0 0,1 0 1 0 0,-1 0 0 0 0,1 0 0 0 0,7 0 0 0 0,-4-1 63 0 0,0 0 0 0 0,-1 0 0 0 0,1-1 1 0 0,-1 0-1 0 0,1-1 0 0 0,-1 1 1 0 0,1-2-1 0 0,-1 1 0 0 0,0-1 0 0 0,0 0 1 0 0,0 0-1 0 0,0-1 0 0 0,-1 0 1 0 0,1 0-1 0 0,10-9 0 0 0,-8 4-4 0 0,0-1-1 0 0,-1 0 1 0 0,0 0-1 0 0,0-1 0 0 0,-1 0 1 0 0,0 0-1 0 0,-1-1 1 0 0,0 0-1 0 0,-1 0 0 0 0,-1 0 1 0 0,0 0-1 0 0,0-1 1 0 0,-1 0-1 0 0,-1 0 0 0 0,2-20 1 0 0,-4 27-104 0 0,0 0 0 0 0,-1 0 1 0 0,0 0-1 0 0,1 1 0 0 0,-2-1 0 0 0,1 0 1 0 0,-1 0-1 0 0,0 1 0 0 0,0-1 1 0 0,0 1-1 0 0,-1 0 0 0 0,0 0 0 0 0,-4-6 1 0 0,5 8-12 0 0,0 0 0 0 0,-1 0 1 0 0,1 0-1 0 0,-1 1 0 0 0,0-1 1 0 0,0 1-1 0 0,0 0 0 0 0,0 0 1 0 0,0 0-1 0 0,0 0 0 0 0,0 1 1 0 0,-1-1-1 0 0,1 1 0 0 0,0 0 1 0 0,-1 0-1 0 0,0 0 0 0 0,1 0 1 0 0,-1 1-1 0 0,1-1 0 0 0,-1 1 1 0 0,0 0-1 0 0,-4 0 0 0 0,0 2-29 0 0,0-1 0 0 0,0 1 0 0 0,0 1 0 0 0,0-1 0 0 0,0 2 0 0 0,1-1 0 0 0,-1 1 0 0 0,1 0 0 0 0,0 0 0 0 0,0 1 0 0 0,0 0 0 0 0,1 0 0 0 0,0 1 0 0 0,0-1 0 0 0,-10 14 0 0 0,8-9-13 0 0,0 1 1 0 0,0 0 0 0 0,1 1-1 0 0,1 0 1 0 0,0 0 0 0 0,0 0 0 0 0,2 1-1 0 0,-1 0 1 0 0,-2 14 0 0 0,6-22 18 0 0,0-1 0 0 0,1 1 0 0 0,-1 0 0 0 0,1 0 0 0 0,0 0-1 0 0,1 0 1 0 0,-1 0 0 0 0,1 0 0 0 0,2 8 0 0 0,-3-12 10 0 0,1 1 0 0 0,0 0 0 0 0,0 0 0 0 0,0 0 0 0 0,0 0 0 0 0,0-1 0 0 0,0 1 0 0 0,0 0-1 0 0,1-1 1 0 0,-1 1 0 0 0,1-1 0 0 0,-1 1 0 0 0,1-1 0 0 0,0 0 0 0 0,-1 0 0 0 0,1 0 0 0 0,0 0 0 0 0,0 0 0 0 0,0 0 0 0 0,-1 0 0 0 0,1 0 0 0 0,0-1-1 0 0,0 1 1 0 0,0-1 0 0 0,3 1 0 0 0,2-1 6 0 0,1 0 0 0 0,0 0 1 0 0,0 0-1 0 0,-1-1 0 0 0,1 0 0 0 0,-1 0 0 0 0,1-1 0 0 0,-1 0 0 0 0,1-1 1 0 0,-1 1-1 0 0,0-2 0 0 0,0 1 0 0 0,0-1 0 0 0,-1 1 0 0 0,1-2 0 0 0,-1 1 1 0 0,0-1-1 0 0,7-6 0 0 0,0-2 23 0 0,0-1 1 0 0,-1 0 0 0 0,-1-1 0 0 0,0 0-1 0 0,0 0 1 0 0,10-25 0 0 0,-20 36-15 0 0,5-9 79 0 0,-9 19-77 0 0,0 0 1 0 0,0 0-1 0 0,1 0 1 0 0,0 0 0 0 0,0 1-1 0 0,1-1 1 0 0,0 1-1 0 0,0-1 1 0 0,0 1 0 0 0,1 0-1 0 0,0-1 1 0 0,0 1-1 0 0,1-1 1 0 0,-1 1 0 0 0,2-1-1 0 0,-1 1 1 0 0,3 6-1 0 0,-3-9 1 0 0,1 1 0 0 0,0-1-1 0 0,0 0 1 0 0,0 0-1 0 0,0 0 1 0 0,1 0 0 0 0,-1-1-1 0 0,1 1 1 0 0,0-1-1 0 0,1 1 1 0 0,-1-1 0 0 0,0 0-1 0 0,1 0 1 0 0,0-1-1 0 0,-1 1 1 0 0,1-1 0 0 0,0 1-1 0 0,0-1 1 0 0,1-1 0 0 0,-1 1-1 0 0,0 0 1 0 0,1-1-1 0 0,-1 0 1 0 0,1 0 0 0 0,7 0-1 0 0,-6 0-2 0 0,0-1 0 0 0,-1-1 0 0 0,1 1 0 0 0,0-1 0 0 0,0 0 0 0 0,0 0 0 0 0,9-4 0 0 0,3-3-14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54.703"/>
    </inkml:context>
    <inkml:brush xml:id="br0">
      <inkml:brushProperty name="width" value="0.05" units="cm"/>
      <inkml:brushProperty name="height" value="0.05" units="cm"/>
      <inkml:brushProperty name="color" value="#E71224"/>
    </inkml:brush>
  </inkml:definitions>
  <inkml:trace contextRef="#ctx0" brushRef="#br0">0 1 6559 0 0,'0'0'594'0'0,"3"15"-476"0"0,5 32 2956 0 0,4 58-1 0 0,-6-40-1076 0 0,7 220 2107 0 0,-16-230-5305 0 0,1-42-5326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56.350"/>
    </inkml:context>
    <inkml:brush xml:id="br0">
      <inkml:brushProperty name="width" value="0.05" units="cm"/>
      <inkml:brushProperty name="height" value="0.05" units="cm"/>
      <inkml:brushProperty name="color" value="#E71224"/>
    </inkml:brush>
  </inkml:definitions>
  <inkml:trace contextRef="#ctx0" brushRef="#br0">1 280 919 0 0,'0'0'8602'0'0,"15"0"-7294"0"0,14 1-277 0 0,-1-2 1 0 0,0-1 0 0 0,1-1 0 0 0,41-10-1 0 0,-62 11-916 0 0,1-1 0 0 0,-1 0 0 0 0,1 0-1 0 0,-1-1 1 0 0,0 0 0 0 0,0-1 0 0 0,-1 0 0 0 0,1 0-1 0 0,-1 0 1 0 0,0-1 0 0 0,-1 0 0 0 0,9-10 0 0 0,-10 11-94 0 0,-1 0 0 0 0,0-1 0 0 0,0 0 1 0 0,0 0-1 0 0,-1 0 0 0 0,0 0 1 0 0,0 0-1 0 0,0-1 0 0 0,-1 1 1 0 0,0-1-1 0 0,0 0 0 0 0,-1 0 1 0 0,0 1-1 0 0,0-1 0 0 0,0 0 1 0 0,-2-12-1 0 0,1 16-14 0 0,0-1 1 0 0,-1 1-1 0 0,1-1 1 0 0,-1 1-1 0 0,0 0 1 0 0,0-1-1 0 0,-1 1 1 0 0,1 0-1 0 0,-1 0 1 0 0,1 0-1 0 0,-1 0 1 0 0,0 0-1 0 0,0 0 1 0 0,0 1-1 0 0,-1-1 1 0 0,1 0-1 0 0,-1 1 1 0 0,1 0-1 0 0,-1 0 1 0 0,0 0-1 0 0,0 0 1 0 0,0 0-1 0 0,0 0 1 0 0,0 1-1 0 0,0-1 1 0 0,0 1-1 0 0,-1 0 1 0 0,1 0-1 0 0,0 0 1 0 0,-1 1-1 0 0,1-1 1 0 0,-1 1-1 0 0,1 0 1 0 0,-1-1-1 0 0,1 2 1 0 0,-7 0-1 0 0,3 1-24 0 0,-1 0 1 0 0,1 0-1 0 0,0 1 0 0 0,-1 0 0 0 0,1 1 0 0 0,1 0 0 0 0,-1 0 1 0 0,0 0-1 0 0,1 1 0 0 0,-10 9 0 0 0,4-2-21 0 0,1 0 0 0 0,0 0 0 0 0,1 1-1 0 0,-11 17 1 0 0,14-19 56 0 0,1 1 0 0 0,-1 1 0 0 0,2-1 0 0 0,0 1 0 0 0,0 0 0 0 0,1 0 0 0 0,1 0 0 0 0,0 1 0 0 0,-1 20 0 0 0,3-26 62 0 0,1 1 0 0 0,1 0 0 0 0,0-1 1 0 0,0 1-1 0 0,0-1 0 0 0,1 1 0 0 0,1-1 1 0 0,-1 0-1 0 0,1 0 0 0 0,1 0 1 0 0,-1 0-1 0 0,1 0 0 0 0,1-1 0 0 0,-1 0 1 0 0,1 0-1 0 0,8 8 0 0 0,-6-7 39 0 0,1-1 0 0 0,0 0 1 0 0,0 0-1 0 0,0-1 0 0 0,1 0 0 0 0,0-1 0 0 0,0 0 0 0 0,1 0 0 0 0,-1-1 0 0 0,1 0 0 0 0,0-1 1 0 0,0 0-1 0 0,0 0 0 0 0,1-1 0 0 0,-1-1 0 0 0,1 0 0 0 0,11 0 0 0 0,-13-1-166 0 0,1 0-1 0 0,0-1 0 0 0,0 0 1 0 0,-1-1-1 0 0,1 0 0 0 0,-1-1 1 0 0,1 0-1 0 0,-1 0 0 0 0,0-1 1 0 0,0 0-1 0 0,0-1 0 0 0,-1 1 1 0 0,1-2-1 0 0,-1 1 0 0 0,-1-1 1 0 0,1-1-1 0 0,-1 1 1 0 0,9-11-1 0 0,20-35-4736 0 0,-25 35 2449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56.816"/>
    </inkml:context>
    <inkml:brush xml:id="br0">
      <inkml:brushProperty name="width" value="0.05" units="cm"/>
      <inkml:brushProperty name="height" value="0.05" units="cm"/>
      <inkml:brushProperty name="color" value="#E71224"/>
    </inkml:brush>
  </inkml:definitions>
  <inkml:trace contextRef="#ctx0" brushRef="#br0">39 17 4607 0 0,'-3'-13'12451'0'0,"10"171"-10566"0"0,-7-124-1619 0 0,-2 77 502 0 0,1-87-494 0 0,-2 0 0 0 0,-9 37 0 0 0,9-51 194 0 0,-1-9-130 0 0,3-2-304 0 0,0 0 1 0 0,1 0 0 0 0,-1 0 0 0 0,0 0-1 0 0,1 0 1 0 0,-1 0 0 0 0,1 0 0 0 0,0 0 0 0 0,-1-1-1 0 0,0-1 1 0 0,-6-38 230 0 0,5 10-212 0 0,1 0 0 0 0,1 0-1 0 0,2 0 1 0 0,1 0-1 0 0,1 0 1 0 0,12-39-1 0 0,-15 64-24 0 0,1-1 0 0 0,0 1 0 0 0,0 1-1 0 0,1-1 1 0 0,0 0 0 0 0,0 0 0 0 0,0 1-1 0 0,0 0 1 0 0,1 0 0 0 0,0 0 0 0 0,0 0-1 0 0,1 0 1 0 0,-1 1 0 0 0,1 0 0 0 0,0 0-1 0 0,0 0 1 0 0,0 0 0 0 0,1 1 0 0 0,-1 0-1 0 0,1 0 1 0 0,0 0 0 0 0,-1 1 0 0 0,1 0-1 0 0,1 0 1 0 0,-1 1 0 0 0,0-1 0 0 0,0 1-1 0 0,0 1 1 0 0,1-1 0 0 0,-1 1 0 0 0,12 1-1 0 0,9 2 3 0 0,44 10 0 0 0,-64-11-111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57.596"/>
    </inkml:context>
    <inkml:brush xml:id="br0">
      <inkml:brushProperty name="width" value="0.05" units="cm"/>
      <inkml:brushProperty name="height" value="0.05" units="cm"/>
      <inkml:brushProperty name="color" value="#E71224"/>
    </inkml:brush>
  </inkml:definitions>
  <inkml:trace contextRef="#ctx0" brushRef="#br0">0 13 1375 0 0,'6'-13'12542'0'0,"-1"28"-10371"0"0,3 21-2553 0 0,3 26 1609 0 0,-3 1 0 0 0,-3-1 0 0 0,-3 75 0 0 0,-5-125-322 0 0,3-12-886 0 0,0 0 0 0 0,0 0 0 0 0,0 0 0 0 0,0 0 0 0 0,0 0 0 0 0,0 0 0 0 0,0 0 0 0 0,-1 0 0 0 0,1 0 0 0 0,0 0 0 0 0,0 0 0 0 0,0 0 0 0 0,0 0 0 0 0,0 0 0 0 0,0 0 0 0 0,0 0 0 0 0,-1 0 0 0 0,1 0 0 0 0,0 0 0 0 0,0 0 0 0 0,0 0 0 0 0,0 0 0 0 0,0 0 0 0 0,0 0 0 0 0,0 0 0 0 0,-1 0 0 0 0,1 0 0 0 0,0 0 0 0 0,0 0 0 0 0,0 0 0 0 0,0 0 0 0 0,0 0 0 0 0,0-1 0 0 0,0 1 0 0 0,0 0 0 0 0,0 0 0 0 0,0 0 0 0 0,-1 0 0 0 0,1 0 0 0 0,0 0 0 0 0,0 0 0 0 0,0 0 0 0 0,0 0 0 0 0,0-1 0 0 0,0 1 0 0 0,-9-21 511 0 0,6 6-502 0 0,0 0-1 0 0,1 1 1 0 0,0-1-1 0 0,2 0 1 0 0,0 0-1 0 0,0 0 1 0 0,3-16-1 0 0,0 12 48 0 0,0 1 0 0 0,1-1 1 0 0,0 1-1 0 0,11-26 0 0 0,-12 37-42 0 0,1-1-1 0 0,-1 1 1 0 0,1 0 0 0 0,0 0 0 0 0,1 0-1 0 0,0 0 1 0 0,0 1 0 0 0,0-1 0 0 0,1 2-1 0 0,0-1 1 0 0,0 0 0 0 0,12-7-1 0 0,-14 11 17 0 0,0 0 0 0 0,0 1-1 0 0,1-1 1 0 0,-1 1-1 0 0,1 0 1 0 0,-1 0-1 0 0,1 0 1 0 0,-1 1-1 0 0,1-1 1 0 0,6 1-1 0 0,7 1 120 0 0,25 5 0 0 0,-11-1-44 0 0,-26-4-110 0 0,0 0-18 0 0,0 0-1 0 0,1-1 1 0 0,-1 0-1 0 0,0 0 1 0 0,0 0-1 0 0,1 0 1 0 0,-1-1-1 0 0,0 0 1 0 0,12-4-1 0 0,-12 2-103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58.289"/>
    </inkml:context>
    <inkml:brush xml:id="br0">
      <inkml:brushProperty name="width" value="0.05" units="cm"/>
      <inkml:brushProperty name="height" value="0.05" units="cm"/>
      <inkml:brushProperty name="color" value="#E71224"/>
    </inkml:brush>
  </inkml:definitions>
  <inkml:trace contextRef="#ctx0" brushRef="#br0">46 126 5983 0 0,'0'0'464'0'0,"-8"0"1180"0"0,7 0-1273 0 0,0 1 0 0 0,-1-1 1 0 0,1 1-1 0 0,-1-1 0 0 0,1 1 0 0 0,0-1 0 0 0,0 1 0 0 0,-1 0 0 0 0,1 0 0 0 0,0-1 0 0 0,0 1 0 0 0,0 0 0 0 0,0 0 0 0 0,0 0 0 0 0,-2 2 0 0 0,2 0-3 0 0,-1 0 1 0 0,0 0-1 0 0,1 0 1 0 0,-1 0-1 0 0,1 0 0 0 0,-1 5 1 0 0,0 0-78 0 0,0 0 1 0 0,1 0 0 0 0,1 0 0 0 0,-1 0 0 0 0,2 11 0 0 0,0-9-44 0 0,0 1-1 0 0,1-1 1 0 0,0 0 0 0 0,1 1-1 0 0,0-1 1 0 0,0 0-1 0 0,1-1 1 0 0,1 1 0 0 0,5 10-1 0 0,-6-14-121 0 0,1-1 0 0 0,-1 1-1 0 0,1-1 1 0 0,0 1-1 0 0,0-1 1 0 0,0-1-1 0 0,1 1 1 0 0,0-1-1 0 0,0 0 1 0 0,0 0 0 0 0,0-1-1 0 0,1 0 1 0 0,-1 0-1 0 0,11 3 1 0 0,-10-4-52 0 0,0 0 0 0 0,0-1 0 0 0,1 1 0 0 0,-1-2 0 0 0,0 1 0 0 0,1-1-1 0 0,-1 0 1 0 0,0-1 0 0 0,1 1 0 0 0,-1-2 0 0 0,0 1 0 0 0,0-1 0 0 0,1 0 0 0 0,-1 0 0 0 0,-1-1 0 0 0,1 0 0 0 0,0 0 0 0 0,11-8 0 0 0,-9 4-40 0 0,0 0 1 0 0,0-1-1 0 0,0 0 0 0 0,-1 0 1 0 0,0-1-1 0 0,0 0 0 0 0,-1-1 1 0 0,-1 0-1 0 0,1 0 0 0 0,-2 0 1 0 0,6-12-1 0 0,-5 7 4 0 0,1-1-1 0 0,-2 0 1 0 0,0 0-1 0 0,-1 0 1 0 0,-1 0 0 0 0,2-20-1 0 0,-5 31-16 0 0,0-1 0 0 0,0 1-1 0 0,0 0 1 0 0,0 0 0 0 0,-1 0-1 0 0,0 0 1 0 0,0 0 0 0 0,0 0-1 0 0,-1 0 1 0 0,1 0 0 0 0,-1 0 0 0 0,-1 0-1 0 0,1 1 1 0 0,0-1 0 0 0,-1 1-1 0 0,0-1 1 0 0,0 1 0 0 0,-1 0 0 0 0,1 0-1 0 0,-1 1 1 0 0,0-1 0 0 0,0 1-1 0 0,-8-6 1 0 0,7 6-1 0 0,-1 1 1 0 0,0-1-1 0 0,0 1 0 0 0,0 0 0 0 0,0 1 1 0 0,0-1-1 0 0,-1 1 0 0 0,1 1 1 0 0,0-1-1 0 0,-1 1 0 0 0,1 0 0 0 0,0 0 1 0 0,-1 1-1 0 0,1 0 0 0 0,0 0 0 0 0,0 0 1 0 0,-9 4-1 0 0,2-1-33 0 0,0 1-1 0 0,1 1 1 0 0,-1 0 0 0 0,1 1 0 0 0,0 0-1 0 0,1 1 1 0 0,-12 9 0 0 0,13-7-235 0 0,0-1 0 0 0,1 2 0 0 0,-16 21-1 0 0,5-1-6086 0 0,5-6-1500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8:59.092"/>
    </inkml:context>
    <inkml:brush xml:id="br0">
      <inkml:brushProperty name="width" value="0.05" units="cm"/>
      <inkml:brushProperty name="height" value="0.05" units="cm"/>
      <inkml:brushProperty name="color" value="#E71224"/>
    </inkml:brush>
  </inkml:definitions>
  <inkml:trace contextRef="#ctx0" brushRef="#br0">3 108 1375 0 0,'-2'-16'394'0'0,"2"13"502"0"0,0 0 0 0 0,0 0-1 0 0,0-1 1 0 0,1 1 0 0 0,1-5 0 0 0,1-11 7095 0 0,9 29-6719 0 0,-8-5-1031 0 0,-2 0-1 0 0,1 1 0 0 0,-1 0 0 0 0,0 0 1 0 0,0-1-1 0 0,2 10 0 0 0,3 38 862 0 0,-6-44-951 0 0,14 224 1962 0 0,-15-232-2129 0 0,0 32 529 0 0,-1-30-219 0 0,-1-4-19 0 0,-1-17 51 0 0,-3-21-145 0 0,2 1 0 0 0,2-1 0 0 0,1 0 0 0 0,2 0 0 0 0,12-73-1 0 0,-12 106-166 0 0,0 1 0 0 0,1-1-1 0 0,-1 1 1 0 0,1 0 0 0 0,0-1-1 0 0,1 1 1 0 0,-1 0-1 0 0,1 0 1 0 0,0 1 0 0 0,0-1-1 0 0,4-4 1 0 0,-4 6-10 0 0,0 1 0 0 0,0 0 0 0 0,0-1 0 0 0,0 1 0 0 0,0 0 0 0 0,0 0 0 0 0,1 0 0 0 0,-1 1 0 0 0,1-1-1 0 0,-1 1 1 0 0,1 0 0 0 0,-1 0 0 0 0,1 0 0 0 0,0 1 0 0 0,0-1 0 0 0,-1 1 0 0 0,6 0 0 0 0,22-1 54 0 0,52-7 1 0 0,-36-2-6869 0 0,-38 7-705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00.445"/>
    </inkml:context>
    <inkml:brush xml:id="br0">
      <inkml:brushProperty name="width" value="0.05" units="cm"/>
      <inkml:brushProperty name="height" value="0.05" units="cm"/>
      <inkml:brushProperty name="color" value="#E71224"/>
    </inkml:brush>
  </inkml:definitions>
  <inkml:trace contextRef="#ctx0" brushRef="#br0">34 28 7111 0 0,'0'0'531'0'0,"1"-1"-360"0"0,-1 1-169 0 0,1 0 1 0 0,-1 0 0 0 0,1 0-1 0 0,-1-1 1 0 0,1 1 0 0 0,-1 0 0 0 0,1 0-1 0 0,-1-1 1 0 0,1 1 0 0 0,-1 0-1 0 0,0 0 1 0 0,1-1 0 0 0,-1 1-1 0 0,0 0 1 0 0,1-1 0 0 0,-1 1-1 0 0,0-1 1 0 0,1 1 0 0 0,-1 0-1 0 0,0-1 1 0 0,0 1 0 0 0,0-1-1 0 0,1 0 1 0 0,-1 0 41 0 0,1 0 329 0 0,1-7 1074 0 0,-2 8-1244 0 0,0-1 1 0 0,0 1-1 0 0,0-1 0 0 0,0 1 1 0 0,1-1-1 0 0,-1 1 1 0 0,0-1-1 0 0,0 1 1 0 0,1 0-1 0 0,-1-1 1 0 0,0 1-1 0 0,1-1 1 0 0,-1 1-1 0 0,0 0 0 0 0,1 0 1 0 0,-1-1-1 0 0,1 1 1 0 0,-1 0-1 0 0,0-1 1 0 0,1 1-1 0 0,-1 0 1 0 0,1 0-1 0 0,0-1 1 0 0,4 16 1314 0 0,-1 12-1185 0 0,-1 0 1 0 0,-2 0-1 0 0,-2 50 1 0 0,-1-31-117 0 0,-26 381 1135 0 0,21-343-974 0 0,5-59-238 0 0,-4 36 1495 0 0,3-69-1298 0 0,-1-4-276 0 0,0 0-1 0 0,1 0 1 0 0,0 0-1 0 0,1 0 1 0 0,1-1-1 0 0,0 1 1 0 0,0 0-1 0 0,1-1 1 0 0,1 1-1 0 0,0-1 1 0 0,3-11-1 0 0,1-1-63 0 0,1 1 1 0 0,2 1-1 0 0,0-1 0 0 0,18-34 0 0 0,-8 22-27 0 0,2 1-1 0 0,2 1 0 0 0,1 1 1 0 0,1 0-1 0 0,37-35 0 0 0,-51 57 9 0 0,1 2-1 0 0,14-10 0 0 0,-21 16 17 0 0,0 0 0 0 0,0 1 0 0 0,0-1-1 0 0,1 1 1 0 0,-1 0 0 0 0,1 0 0 0 0,0 1 0 0 0,-1 0 0 0 0,1-1-1 0 0,5 1 1 0 0,-8 1 2 0 0,0 0 1 0 0,1 0-1 0 0,-1 1 0 0 0,0-1 1 0 0,0 1-1 0 0,0-1 0 0 0,0 1 0 0 0,0 0 1 0 0,0 0-1 0 0,0 0 0 0 0,0 0 0 0 0,0 0 1 0 0,0 0-1 0 0,0 1 0 0 0,-1-1 0 0 0,1 1 1 0 0,-1-1-1 0 0,1 1 0 0 0,-1 0 1 0 0,1-1-1 0 0,-1 1 0 0 0,0 0 0 0 0,0 0 1 0 0,0 0-1 0 0,2 3 0 0 0,1 4-19 0 0,-1 0 0 0 0,0 1 0 0 0,0-1 0 0 0,2 14 0 0 0,0 12 27 0 0,-1 0 0 0 0,-2 1 1 0 0,-3 55-1 0 0,-4-32 317 0 0,-17 77 1 0 0,21-132-318 0 0,0 0-10 0 0,0 1 1 0 0,0-1 0 0 0,1 1 0 0 0,-1 0 0 0 0,1 0 0 0 0,0-1 0 0 0,1 1-1 0 0,-1 0 1 0 0,2 4 0 0 0,-1-8-913 0 0,5 0-332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01.789"/>
    </inkml:context>
    <inkml:brush xml:id="br0">
      <inkml:brushProperty name="width" value="0.05" units="cm"/>
      <inkml:brushProperty name="height" value="0.05" units="cm"/>
      <inkml:brushProperty name="color" value="#E71224"/>
    </inkml:brush>
  </inkml:definitions>
  <inkml:trace contextRef="#ctx0" brushRef="#br0">82 255 6623 0 0,'0'0'594'0'0,"-8"3"116"0"0,4 0-378 0 0,-1 0 1 0 0,1 1-1 0 0,-1 0 0 0 0,1 0 0 0 0,0 0 0 0 0,1 0 0 0 0,-1 0 0 0 0,1 1 0 0 0,0 0 0 0 0,0 0 0 0 0,0-1 1 0 0,0 2-1 0 0,-2 7 0 0 0,0 0 110 0 0,1 0 0 0 0,1 1 1 0 0,0-1-1 0 0,-2 21 1 0 0,5-28-316 0 0,-1 0 1 0 0,1 1 0 0 0,1-1-1 0 0,-1 0 1 0 0,1 0 0 0 0,0 0-1 0 0,0 1 1 0 0,1-1 0 0 0,0-1-1 0 0,0 1 1 0 0,1 0-1 0 0,-1 0 1 0 0,1-1 0 0 0,6 10-1 0 0,-5-11-70 0 0,-1 0-1 0 0,1 0 1 0 0,0-1-1 0 0,0 1 1 0 0,0-1-1 0 0,0 1 0 0 0,0-2 1 0 0,1 1-1 0 0,0 0 1 0 0,-1-1-1 0 0,1 0 1 0 0,0 0-1 0 0,0 0 0 0 0,0 0 1 0 0,0-1-1 0 0,1 0 1 0 0,9 1-1 0 0,-9-2-11 0 0,0 0-1 0 0,0 0 0 0 0,0 0 1 0 0,0-1-1 0 0,0 1 1 0 0,0-2-1 0 0,0 1 1 0 0,0 0-1 0 0,-1-1 0 0 0,1 0 1 0 0,0-1-1 0 0,-1 1 1 0 0,6-5-1 0 0,-4 2 17 0 0,0 0-1 0 0,0-1 1 0 0,-1 1 0 0 0,0-1-1 0 0,0-1 1 0 0,-1 1 0 0 0,0-1 0 0 0,8-13-1 0 0,-4 5-4 0 0,-1-1 1 0 0,-1 0-1 0 0,-1 0 0 0 0,0 0 0 0 0,-1-1 0 0 0,0 0 0 0 0,-2 0 0 0 0,0 0 1 0 0,-1 0-1 0 0,0 0 0 0 0,-2-1 0 0 0,0 1 0 0 0,-1-1 0 0 0,0 1 1 0 0,-2 0-1 0 0,-6-27 0 0 0,8 40-43 0 0,-1-1 1 0 0,0 0-1 0 0,1 1 0 0 0,-1-1 1 0 0,-1 1-1 0 0,1 0 1 0 0,-1 0-1 0 0,1 0 0 0 0,-1 0 1 0 0,0 0-1 0 0,-1 1 0 0 0,1-1 1 0 0,-7-4-1 0 0,8 6-12 0 0,-1 1 0 0 0,1 0 1 0 0,-1-1-1 0 0,1 1 0 0 0,0 0 0 0 0,-1 1 0 0 0,1-1 0 0 0,-1 0 0 0 0,0 1 0 0 0,1 0 0 0 0,-1-1 1 0 0,0 1-1 0 0,1 0 0 0 0,-1 0 0 0 0,1 1 0 0 0,-1-1 0 0 0,0 0 0 0 0,1 1 0 0 0,-1 0 0 0 0,1-1 1 0 0,-1 1-1 0 0,1 0 0 0 0,-1 0 0 0 0,1 1 0 0 0,0-1 0 0 0,-4 3 0 0 0,-5 4-52 0 0,1 0-1 0 0,0 0 1 0 0,0 2-1 0 0,1-1 0 0 0,1 1 1 0 0,-1 0-1 0 0,-13 23 1 0 0,10-12-4 0 0,1 1 1 0 0,1 0-1 0 0,-11 32 1 0 0,17-42 43 0 0,1-1 1 0 0,1 1 0 0 0,0 0 0 0 0,0-1-1 0 0,1 1 1 0 0,1 0 0 0 0,0 0 0 0 0,1 0-1 0 0,0 0 1 0 0,3 12 0 0 0,-3-18 16 0 0,0 0 1 0 0,1 0-1 0 0,0 0 0 0 0,1-1 1 0 0,-1 1-1 0 0,1 0 0 0 0,0-1 1 0 0,0 0-1 0 0,1 0 0 0 0,0 0 1 0 0,-1 0-1 0 0,2 0 0 0 0,-1-1 1 0 0,0 0-1 0 0,1 0 0 0 0,0 0 1 0 0,0 0-1 0 0,0-1 0 0 0,1 0 1 0 0,-1 0-1 0 0,6 2 0 0 0,-7-4 15 0 0,-1 1 1 0 0,1-1-1 0 0,-1 0 0 0 0,1-1 0 0 0,0 1 0 0 0,-1-1 1 0 0,1 1-1 0 0,0-1 0 0 0,0 0 0 0 0,-1-1 0 0 0,1 1 1 0 0,0-1-1 0 0,-1 1 0 0 0,7-3 0 0 0,-5 1 10 0 0,0-1 1 0 0,0 1-1 0 0,0-1 1 0 0,0 0-1 0 0,0 0 0 0 0,-1-1 1 0 0,1 1-1 0 0,6-8 0 0 0,1-4 41 0 0,-1 0-1 0 0,0 0 1 0 0,-1-1-1 0 0,13-28 1 0 0,-9 16-122 0 0,-1-1 0 0 0,-2 0 0 0 0,-1-1 1 0 0,-1 0-1 0 0,-1-1 0 0 0,6-60 1 0 0,-15 86-181 0 0,-3 14 149 0 0,-2 16 22 0 0,5-7 46 0 0,0 0 1 0 0,1 0-1 0 0,0-1 0 0 0,2 1 0 0 0,0 0 0 0 0,1 0 0 0 0,9 27 0 0 0,-9-34 28 0 0,1-1-1 0 0,1 0 1 0 0,-1 0-1 0 0,2 0 1 0 0,-1-1-1 0 0,1 1 1 0 0,1-1-1 0 0,0-1 1 0 0,0 1-1 0 0,0-1 1 0 0,1-1-1 0 0,0 1 1 0 0,16 9-1 0 0,-23-16 0 0 0,1 0 0 0 0,-1 0 0 0 0,1 0 0 0 0,-1 0-1 0 0,1 0 1 0 0,0 0 0 0 0,-1-1 0 0 0,1 1 0 0 0,0 0 0 0 0,-1-1-1 0 0,1 0 1 0 0,0 1 0 0 0,0-1 0 0 0,0 0 0 0 0,-1 0 0 0 0,1 0-1 0 0,0 0 1 0 0,0 0 0 0 0,0-1 0 0 0,-1 1 0 0 0,1-1-1 0 0,0 1 1 0 0,0-1 0 0 0,-1 1 0 0 0,4-2 0 0 0,-3 0 13 0 0,0 0 0 0 0,0 0 1 0 0,0 0-1 0 0,0 0 0 0 0,0-1 0 0 0,-1 1 1 0 0,1 0-1 0 0,-1-1 0 0 0,1 1 1 0 0,-1-1-1 0 0,0 1 0 0 0,0-1 0 0 0,0 0 1 0 0,0 1-1 0 0,0-5 0 0 0,3-17 68 0 0,-2 0 1 0 0,0 0-1 0 0,-3-32 0 0 0,0 22 284 0 0,5 146 327 0 0,-1-58-295 0 0,-1-4 465 0 0,-2-49 107 0 0,1-2-791 0 0,22-77 150 0 0,39-87 0 0 0,-42 123-531 0 0,1 1 1 0 0,2 1-1 0 0,43-59 0 0 0,-62 94 164 0 0,1 0 0 0 0,-1 0 0 0 0,1 0 0 0 0,0 1 1 0 0,0-1-1 0 0,8-4 0 0 0,-12 8 20 0 0,0 0 0 0 0,0 1 1 0 0,0-1-1 0 0,0 1 1 0 0,0-1-1 0 0,1 1 0 0 0,-1-1 1 0 0,0 1-1 0 0,0 0 1 0 0,1 0-1 0 0,-1-1 0 0 0,0 1 1 0 0,1 0-1 0 0,-1 0 1 0 0,0 0-1 0 0,0 0 0 0 0,1 1 1 0 0,-1-1-1 0 0,0 0 1 0 0,0 0-1 0 0,1 1 0 0 0,-1-1 1 0 0,0 1-1 0 0,0-1 1 0 0,0 1-1 0 0,0 0 0 0 0,1-1 1 0 0,-1 1-1 0 0,0 0 1 0 0,0 0-1 0 0,0-1 1 0 0,-1 1-1 0 0,1 0 0 0 0,0 0 1 0 0,0 0-1 0 0,0 0 1 0 0,-1 0-1 0 0,1 1 0 0 0,0 1 1 0 0,3 4-6 0 0,0 0 0 0 0,-1 1 0 0 0,-1 0 0 0 0,1-1 0 0 0,1 15 0 0 0,4 42-19 0 0,-6-42 46 0 0,6 138 451 0 0,-2-12 604 0 0,-5-138-1109 0 0,-1-6-7 0 0,0 1 1 0 0,0-1-1 0 0,0 0 0 0 0,1 0 1 0 0,0 0-1 0 0,0 0 0 0 0,0 0 0 0 0,0 0 1 0 0,1 0-1 0 0,-1-1 0 0 0,1 1 1 0 0,0 0-1 0 0,0-1 0 0 0,0 1 0 0 0,3 2 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02.669"/>
    </inkml:context>
    <inkml:brush xml:id="br0">
      <inkml:brushProperty name="width" value="0.05" units="cm"/>
      <inkml:brushProperty name="height" value="0.05" units="cm"/>
      <inkml:brushProperty name="color" value="#E71224"/>
    </inkml:brush>
  </inkml:definitions>
  <inkml:trace contextRef="#ctx0" brushRef="#br0">71 1 3223 0 0,'-14'6'523'0'0,"12"-5"-57"0"0,-1 0 0 0 0,1 1 0 0 0,-1-1-1 0 0,1 1 1 0 0,0 0 0 0 0,0 0 0 0 0,0 0 0 0 0,0 0 0 0 0,0 0-1 0 0,0 1 1 0 0,1-1 0 0 0,-1 0 0 0 0,1 1 0 0 0,0-1 0 0 0,-2 4-1 0 0,1-1-185 0 0,1 0 0 0 0,0 0 0 0 0,0-1 0 0 0,0 1 0 0 0,1 0 0 0 0,-1 0-1 0 0,1 0 1 0 0,1 7 0 0 0,0-4-157 0 0,0 1 0 0 0,1 0-1 0 0,0-1 1 0 0,0 1 0 0 0,1-1 0 0 0,1 0 0 0 0,-1 0-1 0 0,1 0 1 0 0,8 13 0 0 0,-5-13 67 0 0,-1-1 0 0 0,1 1 1 0 0,0-1-1 0 0,1 0 0 0 0,0-1 0 0 0,0 1 0 0 0,0-2 1 0 0,1 1-1 0 0,0-1 0 0 0,16 7 0 0 0,-19-10-70 0 0,0 0-1 0 0,0 0 0 0 0,0-1 0 0 0,1 1 0 0 0,-1-1 1 0 0,0-1-1 0 0,1 1 0 0 0,-1-1 0 0 0,0 0 0 0 0,1 0 1 0 0,-1-1-1 0 0,0 0 0 0 0,0 0 0 0 0,1 0 0 0 0,-1-1 1 0 0,0 0-1 0 0,0 0 0 0 0,7-4 0 0 0,-9 3-63 0 0,0 0 1 0 0,0 0-1 0 0,0 0 0 0 0,-1 0 0 0 0,1-1 0 0 0,-1 0 1 0 0,1 1-1 0 0,-1-1 0 0 0,-1 0 0 0 0,1-1 0 0 0,0 1 1 0 0,-1 0-1 0 0,0-1 0 0 0,0 1 0 0 0,0-1 0 0 0,-1 0 1 0 0,0 1-1 0 0,1-1 0 0 0,-2 0 0 0 0,1 0 0 0 0,0 0 1 0 0,-1 0-1 0 0,0 0 0 0 0,0 0 0 0 0,-1 0 0 0 0,1 0 1 0 0,-1 0-1 0 0,0 0 0 0 0,-1 1 0 0 0,1-1 0 0 0,-1 0 1 0 0,0 1-1 0 0,0-1 0 0 0,0 1 0 0 0,-1-1 0 0 0,1 1 1 0 0,-1 0-1 0 0,0 0 0 0 0,-5-5 0 0 0,2 4-8 0 0,0 0-1 0 0,-1 0 1 0 0,1 1-1 0 0,-1-1 1 0 0,0 2-1 0 0,0-1 1 0 0,0 1-1 0 0,0 0 1 0 0,-1 0-1 0 0,1 1 1 0 0,-1 0-1 0 0,0 1 1 0 0,1-1-1 0 0,-1 1 1 0 0,0 1-1 0 0,0 0 1 0 0,0 0-1 0 0,-10 1 1 0 0,9 1-222 0 0,-1 0 1 0 0,0 0 0 0 0,1 0-1 0 0,0 1 1 0 0,0 1-1 0 0,-11 5 1 0 0,12-5-704 0 0,0 1 0 0 0,0 0 0 0 0,0 1 0 0 0,1-1 0 0 0,-1 2 0 0 0,-8 10 0 0 0,1 1-5625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03.172"/>
    </inkml:context>
    <inkml:brush xml:id="br0">
      <inkml:brushProperty name="width" value="0.05" units="cm"/>
      <inkml:brushProperty name="height" value="0.05" units="cm"/>
      <inkml:brushProperty name="color" value="#E71224"/>
    </inkml:brush>
  </inkml:definitions>
  <inkml:trace contextRef="#ctx0" brushRef="#br0">20 1 4607 0 0,'0'0'208'0'0,"-1"1"354"0"0,-1 3 408 0 0,0 0 0 0 0,1 0 0 0 0,-1 0 1 0 0,1 0-1 0 0,0 0 0 0 0,0 0 0 0 0,-1 8 0 0 0,-2 34 2216 0 0,4-31-3100 0 0,-3 309 2253 0 0,4-178-1315 0 0,5 53 1160 0 0,-3-165-1657 0 0,2 0 0 0 0,1 0 1 0 0,19 57-1 0 0,-22-84-438 0 0,1 1-501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28"/>
    </inkml:context>
    <inkml:brush xml:id="br0">
      <inkml:brushProperty name="width" value="0.05" units="cm"/>
      <inkml:brushProperty name="height" value="0.05" units="cm"/>
      <inkml:brushProperty name="color" value="#E71224"/>
    </inkml:brush>
  </inkml:definitions>
  <inkml:trace contextRef="#ctx0" brushRef="#br0">7 0 919 0 0,'-1'3'6411'0'0,"-2"10"-3203"0"0,1 3-2681 0 0,2 1 1 0 0,0 0-1 0 0,1 0 0 0 0,0-1 0 0 0,7 26 1 0 0,-2 0-191 0 0,27 162 251 0 0,12 138 184 0 0,-44-332-663 0 0,-1 0 0 0 0,0 0-1 0 0,-3 11 1 0 0,3-19 208 0 0,-1-3-279 0 0,0 0 0 0 0,0 0-1 0 0,-1-1 1 0 0,1 1 0 0 0,0 0-1 0 0,1 0 1 0 0,-1-1 0 0 0,0 1 0 0 0,0 0-1 0 0,0-1 1 0 0,1 1 0 0 0,-1-3-1 0 0,0 4-23 0 0,-4-15 61 0 0,0 0 1 0 0,1 0-1 0 0,-5-31 0 0 0,1-46-824 0 0,-1-12 221 0 0,9 102 606 0 0,-1 1-1 0 0,1 0 0 0 0,0 0 1 0 0,0 0-1 0 0,0 0 0 0 0,0-1 0 0 0,1 1 1 0 0,-1 0-1 0 0,0 0 0 0 0,0 0 1 0 0,1 0-1 0 0,-1 0 0 0 0,1 0 1 0 0,-1 0-1 0 0,1 0 0 0 0,-1 0 1 0 0,1 0-1 0 0,0 0 0 0 0,1-2 1 0 0,-1 1 14 0 0,1 1 0 0 0,0-1 1 0 0,0 1-1 0 0,1-1 1 0 0,-1 1-1 0 0,0 0 1 0 0,0-1-1 0 0,5 0 0 0 0,0 0 92 0 0,0 0 0 0 0,0 0-1 0 0,1 1 1 0 0,-1 0 0 0 0,10 0-1 0 0,28 1 516 0 0,0 3 0 0 0,61 10-1 0 0,-96-11-698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04.066"/>
    </inkml:context>
    <inkml:brush xml:id="br0">
      <inkml:brushProperty name="width" value="0.05" units="cm"/>
      <inkml:brushProperty name="height" value="0.05" units="cm"/>
      <inkml:brushProperty name="color" value="#E71224"/>
    </inkml:brush>
  </inkml:definitions>
  <inkml:trace contextRef="#ctx0" brushRef="#br0">0 14 2303 0 0,'0'0'102'0'0,"0"-13"9580"0"0,7 72-8106 0 0,-4 0-1 0 0,-4 80 1 0 0,-1-38-368 0 0,7 31 281 0 0,-3-116-1371 0 0,0 0 1 0 0,1 1-1 0 0,1-2 1 0 0,1 1 0 0 0,0 0-1 0 0,8 15 1 0 0,-11-27-92 0 0,1 0 0 0 0,0 0 0 0 0,0 0 0 0 0,0-1 0 0 0,4 4 0 0 0,-7-6-18 0 0,1-1 0 0 0,0 0-1 0 0,-1 1 1 0 0,1-1 0 0 0,0 0-1 0 0,-1 0 1 0 0,1 0 0 0 0,0 1-1 0 0,-1-1 1 0 0,1 0 0 0 0,0 0-1 0 0,0 0 1 0 0,-1 0 0 0 0,1 0-1 0 0,0-1 1 0 0,-1 1 0 0 0,1 0-1 0 0,0 0 1 0 0,-1 0 0 0 0,1-1 0 0 0,0 1-1 0 0,-1 0 1 0 0,2-1 0 0 0,13-9 150 0 0,-10 4-147 0 0,0-1 0 0 0,-1 1 0 0 0,1-1 0 0 0,-1 0 0 0 0,3-10 0 0 0,-6 16-76 0 0,0-6-3872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04.573"/>
    </inkml:context>
    <inkml:brush xml:id="br0">
      <inkml:brushProperty name="width" value="0.05" units="cm"/>
      <inkml:brushProperty name="height" value="0.05" units="cm"/>
      <inkml:brushProperty name="color" value="#E71224"/>
    </inkml:brush>
  </inkml:definitions>
  <inkml:trace contextRef="#ctx0" brushRef="#br0">1 9 1839 0 0,'3'-9'13003'0'0,"2"15"-12152"0"0,-3-1-690 0 0,1 0 0 0 0,-1 0 0 0 0,0 0 0 0 0,-1 0 0 0 0,1 0 0 0 0,-1 0 0 0 0,1 8 0 0 0,2 40 671 0 0,-3-35-526 0 0,-2 59 909 0 0,0-55-1260 0 0,0 0 0 0 0,5 39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05.014"/>
    </inkml:context>
    <inkml:brush xml:id="br0">
      <inkml:brushProperty name="width" value="0.05" units="cm"/>
      <inkml:brushProperty name="height" value="0.05" units="cm"/>
      <inkml:brushProperty name="color" value="#E71224"/>
    </inkml:brush>
  </inkml:definitions>
  <inkml:trace contextRef="#ctx0" brushRef="#br0">7 2 13591 0 0,'0'0'1328'0'0,"-7"-1"-912"0"0,7 10-120 0 0,2 1 8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05.523"/>
    </inkml:context>
    <inkml:brush xml:id="br0">
      <inkml:brushProperty name="width" value="0.05" units="cm"/>
      <inkml:brushProperty name="height" value="0.05" units="cm"/>
      <inkml:brushProperty name="color" value="#E71224"/>
    </inkml:brush>
  </inkml:definitions>
  <inkml:trace contextRef="#ctx0" brushRef="#br0">24 125 2303 0 0,'0'-5'304'0'0,"0"2"2264"0"0,5 41 6216 0 0,-2 6-4457 0 0,-1 16-3388 0 0,-12 109 1 0 0,9-160-542 0 0,0-1 0 0 0,-6 17 0 0 0,7-24 514 0 0,-9-12-88 0 0,8 7-761 0 0,0 1 0 0 0,0 0 0 0 0,0-1 0 0 0,0 0 0 0 0,1 1 0 0 0,0-1 0 0 0,0 1 0 0 0,0-5 0 0 0,4-32 13 0 0,-2 28-31 0 0,3-18-60 0 0,1 0-1 0 0,1 0 1 0 0,2 0-1 0 0,13-31 0 0 0,-12 39-41 0 0,1 0-1 0 0,1 0 0 0 0,0 1 1 0 0,2 1-1 0 0,26-32 0 0 0,-37 49 43 0 0,1 0-1 0 0,-1 0 1 0 0,0 0-1 0 0,1 0 1 0 0,0 0-1 0 0,-1 1 1 0 0,1-1-1 0 0,8-2 1 0 0,-10 4 4 0 0,0 0 0 0 0,-1 1 0 0 0,1 0 0 0 0,0-1 0 0 0,0 1 0 0 0,-1 0 0 0 0,1 0 0 0 0,0 0 0 0 0,0 0 0 0 0,0 0 0 0 0,-1 0 0 0 0,1 0 0 0 0,0 1 1 0 0,0-1-1 0 0,-1 1 0 0 0,1-1 0 0 0,0 1 0 0 0,-1 0 0 0 0,1 0 0 0 0,-1 0 0 0 0,1-1 0 0 0,-1 1 0 0 0,1 1 0 0 0,-1-1 0 0 0,3 2 0 0 0,0 2 1 0 0,-1 0-1 0 0,1 0 0 0 0,0 0 1 0 0,-1 0-1 0 0,0 1 0 0 0,-1 0 1 0 0,1-1-1 0 0,-1 1 1 0 0,0 0-1 0 0,0 0 0 0 0,-1 1 1 0 0,2 11-1 0 0,-1 4-23 0 0,-1 1 0 0 0,-3 27 0 0 0,-1-22 293 0 0,-2-1 0 0 0,-14 49 1 0 0,4-20-33 0 0,13-51-218 0 0,2-3-22 0 0,-1 0 0 0 0,1-1-1 0 0,-1 1 1 0 0,1-1 0 0 0,-1 1 0 0 0,1 0 0 0 0,0-1 0 0 0,0 1 0 0 0,0 2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05.993"/>
    </inkml:context>
    <inkml:brush xml:id="br0">
      <inkml:brushProperty name="width" value="0.05" units="cm"/>
      <inkml:brushProperty name="height" value="0.05" units="cm"/>
      <inkml:brushProperty name="color" value="#E71224"/>
    </inkml:brush>
  </inkml:definitions>
  <inkml:trace contextRef="#ctx0" brushRef="#br0">199 138 8719 0 0,'0'0'1087'0'0,"0"8"760"0"0,1-2-1288 0 0,0 1 0 0 0,0-1 1 0 0,1 0-1 0 0,-1 0 0 0 0,1 0 1 0 0,1 0-1 0 0,-1 0 0 0 0,1-1 0 0 0,0 1 1 0 0,0-1-1 0 0,1 1 0 0 0,4 5 1 0 0,-4-7-400 0 0,0 1-1 0 0,1-1 1 0 0,-1 0 0 0 0,1 0 0 0 0,0 0-1 0 0,-1-1 1 0 0,2 0 0 0 0,-1 0 0 0 0,0 0 0 0 0,1-1-1 0 0,-1 1 1 0 0,1-1 0 0 0,0-1 0 0 0,-1 1-1 0 0,1-1 1 0 0,0 0 0 0 0,0 0 0 0 0,0-1 0 0 0,0 1-1 0 0,11-2 1 0 0,-12 0-119 0 0,-1 0 0 0 0,1 0 0 0 0,0 0 0 0 0,-1-1-1 0 0,1 0 1 0 0,-1 0 0 0 0,1 0 0 0 0,-1 0 0 0 0,0-1 0 0 0,0 1 0 0 0,0-1-1 0 0,0 0 1 0 0,-1 0 0 0 0,1-1 0 0 0,-1 1 0 0 0,1-1 0 0 0,-1 1 0 0 0,-1-1-1 0 0,1 0 1 0 0,0-1 0 0 0,-1 1 0 0 0,0 0 0 0 0,0-1 0 0 0,0 1 0 0 0,0-1-1 0 0,-1 1 1 0 0,1-7 0 0 0,0 4 12 0 0,-1 1-1 0 0,0 0 0 0 0,-1-1 1 0 0,0 1-1 0 0,0-1 1 0 0,0 1-1 0 0,0-1 0 0 0,-1 1 1 0 0,-1-1-1 0 0,1 1 1 0 0,-1 0-1 0 0,0-1 0 0 0,0 1 1 0 0,0 0-1 0 0,-1 0 1 0 0,0 1-1 0 0,0-1 0 0 0,-1 1 1 0 0,-7-10-1 0 0,6 10-75 0 0,-1 0 0 0 0,1 0 0 0 0,-1 0 0 0 0,0 1 0 0 0,0 0 0 0 0,-1 0 0 0 0,1 1 0 0 0,-1 0 0 0 0,0 0 0 0 0,0 0 0 0 0,0 1 0 0 0,0 0 0 0 0,-8-1 0 0 0,12 2 11 0 0,-1 1-1 0 0,0 0 0 0 0,1 0 1 0 0,-1 0-1 0 0,1 0 0 0 0,-1 0 1 0 0,1 1-1 0 0,-1 0 1 0 0,1 0-1 0 0,-1 0 0 0 0,1 0 1 0 0,0 0-1 0 0,-1 1 0 0 0,1-1 1 0 0,0 1-1 0 0,0 0 1 0 0,0 0-1 0 0,0 0 0 0 0,0 0 1 0 0,1 1-1 0 0,-1-1 0 0 0,1 1 1 0 0,-1 0-1 0 0,1-1 1 0 0,0 1-1 0 0,0 0 0 0 0,0 0 1 0 0,-2 6-1 0 0,1-3-15 0 0,1 0 1 0 0,0 0-1 0 0,0 0 1 0 0,0 0-1 0 0,1 0 0 0 0,0 0 1 0 0,0 0-1 0 0,0 1 0 0 0,1 9 1 0 0,1-6 13 0 0,1-1 1 0 0,-1 1 0 0 0,2-1 0 0 0,-1 1-1 0 0,7 14 1 0 0,50 107-2 0 0,24 63 5 0 0,-76-172 9 0 0,-1 0 1 0 0,-1 0 0 0 0,-1 0-1 0 0,0 1 1 0 0,-2 0 0 0 0,-1-1-1 0 0,-1 27 1 0 0,-1-40 15 0 0,0-1-1 0 0,0 1 1 0 0,-1 0 0 0 0,-1 0-1 0 0,1-1 1 0 0,-1 0 0 0 0,0 1-1 0 0,-1-1 1 0 0,0 0 0 0 0,-1 0-1 0 0,-5 8 1 0 0,7-13-7 0 0,0 1-1 0 0,-1 0 1 0 0,1-1 0 0 0,-1 0-1 0 0,1 0 1 0 0,-1 0 0 0 0,0 0-1 0 0,0-1 1 0 0,0 1 0 0 0,-1-1-1 0 0,1 0 1 0 0,0 0 0 0 0,-1-1-1 0 0,1 1 1 0 0,-1-1 0 0 0,0 0-1 0 0,1 0 1 0 0,-1-1 0 0 0,0 1-1 0 0,0-1 1 0 0,0 0-1 0 0,-4-1 1 0 0,-14-2 89 0 0,-32-10-1 0 0,20 4 24 0 0,26 7-23 0 0,0 0 0 0 0,0-1 0 0 0,0-1 0 0 0,1 0 0 0 0,-1 0 0 0 0,1 0 0 0 0,0-1 0 0 0,0 0-1 0 0,-12-11 1 0 0,15 11-21 0 0,0 0 0 0 0,0 0 0 0 0,0-1 0 0 0,0 0 0 0 0,1 0 0 0 0,0 0 0 0 0,1-1 0 0 0,-1 1 0 0 0,1-1 0 0 0,0 0 0 0 0,1 0-1 0 0,-4-14 1 0 0,6 13-60 0 0,-1 1-1 0 0,1-1 0 0 0,0 0 0 0 0,0 1 0 0 0,1-1 0 0 0,0 0 0 0 0,0 1 1 0 0,1-1-1 0 0,0 1 0 0 0,0 0 0 0 0,1-1 0 0 0,0 1 0 0 0,0 0 0 0 0,1 1 1 0 0,7-12-1 0 0,5-4 65 0 0,1 1-1 0 0,0 1 1 0 0,24-22 0 0 0,1 3-12 0 0,2 1 0 0 0,2 2 1 0 0,54-31-1 0 0,-88 60-733 0 0,-1 1-230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14.481"/>
    </inkml:context>
    <inkml:brush xml:id="br0">
      <inkml:brushProperty name="width" value="0.05" units="cm"/>
      <inkml:brushProperty name="height" value="0.05" units="cm"/>
      <inkml:brushProperty name="color" value="#E71224"/>
    </inkml:brush>
  </inkml:definitions>
  <inkml:trace contextRef="#ctx0" brushRef="#br0">1 251 8719 0 0,'34'-21'272'0'0,"1"0"1"0"0,1 2-1 0 0,51-19 0 0 0,117-30 446 0 0,-178 60-475 0 0,53-13 92 0 0,1 3 0 0 0,0 4 0 0 0,2 3 1 0 0,-1 3-1 0 0,1 5 0 0 0,139 11 0 0 0,0 23-150 0 0,-137-17-608 0 0,154 7 1 0 0,-197-22-4018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15.435"/>
    </inkml:context>
    <inkml:brush xml:id="br0">
      <inkml:brushProperty name="width" value="0.05" units="cm"/>
      <inkml:brushProperty name="height" value="0.05" units="cm"/>
      <inkml:brushProperty name="color" value="#E71224"/>
    </inkml:brush>
  </inkml:definitions>
  <inkml:trace contextRef="#ctx0" brushRef="#br0">178 0 455 0 0,'-6'3'775'0'0,"0"0"0"0"0,0 1 0 0 0,0 0 0 0 0,0 0 0 0 0,1 0-1 0 0,0 0 1 0 0,0 1 0 0 0,0 0 0 0 0,-5 6 0 0 0,-5 9-26 0 0,-15 24-1 0 0,15-21-706 0 0,12-18-3 0 0,-10 14 128 0 0,-14 28 0 0 0,25-42-106 0 0,0-1-1 0 0,0 1 1 0 0,0 0-1 0 0,0 0 1 0 0,1 1 0 0 0,0-1-1 0 0,0 0 1 0 0,0 0-1 0 0,1 0 1 0 0,0 1-1 0 0,0-1 1 0 0,0 6-1 0 0,1-8 27 0 0,0 0-1 0 0,0 0 0 0 0,1-1 0 0 0,-1 1 0 0 0,1 0 1 0 0,-1 0-1 0 0,1-1 0 0 0,0 1 0 0 0,0-1 1 0 0,0 1-1 0 0,0-1 0 0 0,0 0 0 0 0,0 0 1 0 0,1 0-1 0 0,-1 0 0 0 0,1 0 0 0 0,0 0 0 0 0,-1-1 1 0 0,1 1-1 0 0,0-1 0 0 0,0 0 0 0 0,0 0 1 0 0,5 1-1 0 0,1 0 196 0 0,0 0 1 0 0,0 0 0 0 0,0-1-1 0 0,0 0 1 0 0,1-1 0 0 0,16-1-1 0 0,11-5 608 0 0,-19 3-288 0 0,-1 1 0 0 0,36 0 0 0 0,1 5-187 0 0,-43-3-478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17.414"/>
    </inkml:context>
    <inkml:brush xml:id="br0">
      <inkml:brushProperty name="width" value="0.05" units="cm"/>
      <inkml:brushProperty name="height" value="0.05" units="cm"/>
      <inkml:brushProperty name="color" value="#E71224"/>
    </inkml:brush>
  </inkml:definitions>
  <inkml:trace contextRef="#ctx0" brushRef="#br0">416 13 919 0 0,'0'0'12166'0'0,"-14"-12"-10669"0"0,10 12-1382 0 0,-1-1 0 0 0,1 1 1 0 0,-1 1-1 0 0,0-1 0 0 0,1 1 0 0 0,-1 0 0 0 0,1 0 1 0 0,-1 0-1 0 0,1 0 0 0 0,-1 1 0 0 0,1 0 0 0 0,-7 3 0 0 0,-6 5 58 0 0,-27 20 0 0 0,22-13-39 0 0,-97 77 170 0 0,94-72-284 0 0,18-17-6 0 0,2 0 0 0 0,-1 1 1 0 0,1-1-1 0 0,0 1 0 0 0,0 0 0 0 0,-7 12 0 0 0,11-17-13 0 0,0 1-1 0 0,1-1 1 0 0,-1 1-1 0 0,1-1 1 0 0,-1 0 0 0 0,1 1-1 0 0,-1-1 1 0 0,1 1 0 0 0,0-1-1 0 0,0 1 1 0 0,0 0-1 0 0,0-1 1 0 0,0 1 0 0 0,0-1-1 0 0,0 1 1 0 0,0-1-1 0 0,1 1 1 0 0,-1-1 0 0 0,0 1-1 0 0,1-1 1 0 0,-1 1 0 0 0,1-1-1 0 0,0 0 1 0 0,0 1-1 0 0,-1-1 1 0 0,1 0 0 0 0,0 0-1 0 0,0 1 1 0 0,0-1-1 0 0,0 0 1 0 0,0 0 0 0 0,0 0-1 0 0,1 0 1 0 0,-1 0 0 0 0,0 0-1 0 0,1-1 1 0 0,-1 1-1 0 0,0 0 1 0 0,1-1 0 0 0,1 2-1 0 0,22 8 55 0 0,50 14 1 0 0,1-1 12 0 0,-65-18-55 0 0,0-1 0 0 0,-1 2 1 0 0,1-1-1 0 0,15 13 1 0 0,-23-16-11 0 0,0 0 1 0 0,0 0 0 0 0,-1 1-1 0 0,0-1 1 0 0,1 1 0 0 0,-1-1-1 0 0,0 1 1 0 0,0 0 0 0 0,0 0-1 0 0,-1 0 1 0 0,1 0 0 0 0,-1 1 0 0 0,1-1-1 0 0,-1 0 1 0 0,0 0 0 0 0,0 1-1 0 0,-1-1 1 0 0,1 1 0 0 0,-1-1-1 0 0,1 1 1 0 0,-1-1 0 0 0,-1 5-1 0 0,0-3 14 0 0,1-1 0 0 0,-2 1-1 0 0,1-1 1 0 0,-1 1 0 0 0,1-1-1 0 0,-1 0 1 0 0,0 0 0 0 0,-1 0-1 0 0,1 0 1 0 0,-1 0 0 0 0,0 0-1 0 0,0-1 1 0 0,0 1 0 0 0,0-1-1 0 0,0 0 1 0 0,-6 4 0 0 0,0-1 19 0 0,0-1 0 0 0,0 0 0 0 0,-1 0 0 0 0,1-1 1 0 0,-1 0-1 0 0,0-1 0 0 0,-1 0 0 0 0,1 0 0 0 0,-17 1 1 0 0,1-1 89 0 0,0-2 1 0 0,-44-2 0 0 0,13-8-120 0 0,44 7-24 0 0,-1-1-97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18.108"/>
    </inkml:context>
    <inkml:brush xml:id="br0">
      <inkml:brushProperty name="width" value="0.05" units="cm"/>
      <inkml:brushProperty name="height" value="0.05" units="cm"/>
      <inkml:brushProperty name="color" value="#E71224"/>
    </inkml:brush>
  </inkml:definitions>
  <inkml:trace contextRef="#ctx0" brushRef="#br0">72 0 3679 0 0,'0'0'1447'0'0,"-6"6"978"0"0,0-1-2160 0 0,0 1 0 0 0,1 0-1 0 0,0 0 1 0 0,0 0 0 0 0,1 1-1 0 0,-1-1 1 0 0,1 1-1 0 0,1 0 1 0 0,0 1 0 0 0,0-1-1 0 0,0 0 1 0 0,1 1 0 0 0,0 0-1 0 0,-2 10 1 0 0,1 2-61 0 0,1 0 1 0 0,1 1-1 0 0,1-1 1 0 0,3 30-1 0 0,-1-37-80 0 0,0 0-1 0 0,1 0 0 0 0,1 0 0 0 0,-1 0 0 0 0,2 0 1 0 0,8 17-1 0 0,-10-25-73 0 0,0 1 0 0 0,0-1 0 0 0,1 0 0 0 0,0 0 0 0 0,0 0 0 0 0,0 0 1 0 0,0-1-1 0 0,1 1 0 0 0,-1-1 0 0 0,1 0 0 0 0,0 0 0 0 0,1-1 0 0 0,-1 0 0 0 0,0 0 0 0 0,12 5 0 0 0,-13-7-19 0 0,-1 0 0 0 0,1 0-1 0 0,0-1 1 0 0,-1 1-1 0 0,1-1 1 0 0,0 0 0 0 0,0 0-1 0 0,-1 0 1 0 0,1 0 0 0 0,0-1-1 0 0,0 0 1 0 0,-1 1-1 0 0,1-1 1 0 0,3-2 0 0 0,-1 1 12 0 0,-1-1 0 0 0,0 0 0 0 0,0 0 1 0 0,0 0-1 0 0,0-1 0 0 0,-1 0 0 0 0,1 0 1 0 0,4-5-1 0 0,0-3 11 0 0,0 1 1 0 0,-1-2 0 0 0,0 1-1 0 0,-1-1 1 0 0,0 0-1 0 0,7-19 1 0 0,-6 9-15 0 0,0 0 0 0 0,-2 0 1 0 0,0 0-1 0 0,-1-1 0 0 0,-2 0 0 0 0,1-46 0 0 0,-9 41-29 0 0,-7 45 42 0 0,7-4-52 0 0,1 0-1 0 0,1 0 0 0 0,0 0 1 0 0,0 0-1 0 0,1 0 0 0 0,1 1 1 0 0,0-1-1 0 0,1 1 1 0 0,0-1-1 0 0,2 15 0 0 0,3 8 74 0 0,2 0-1 0 0,13 45 0 0 0,-13-57-327 0 0,1-1-1 0 0,21 42 0 0 0,-22-50-5181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18.948"/>
    </inkml:context>
    <inkml:brush xml:id="br0">
      <inkml:brushProperty name="width" value="0.05" units="cm"/>
      <inkml:brushProperty name="height" value="0.05" units="cm"/>
      <inkml:brushProperty name="color" value="#E71224"/>
    </inkml:brush>
  </inkml:definitions>
  <inkml:trace contextRef="#ctx0" brushRef="#br0">72 0 6191 0 0,'0'0'1258'0'0,"0"9"108"0"0,-6 60 746 0 0,-4 81-104 0 0,12-17-777 0 0,-6 154 522 0 0,4-275-1641 0 0,-1 1 0 0 0,-1-1 0 0 0,0 0 0 0 0,-1 1 0 0 0,-1-1 0 0 0,1 0 0 0 0,-8 13 0 0 0,11-25-90 0 0,0 1 0 0 0,0-1 0 0 0,0 0 0 0 0,0 0 0 0 0,0 1 0 0 0,-1-1 0 0 0,1 0 0 0 0,0 0 0 0 0,0 1 0 0 0,0-1 0 0 0,0 0 0 0 0,-1 0 0 0 0,1 0 0 0 0,0 0 0 0 0,0 1 0 0 0,-1-1 0 0 0,1 0 0 0 0,0 0 0 0 0,0 0-1 0 0,-1 0 1 0 0,1 0 0 0 0,0 1 0 0 0,0-1 0 0 0,-1 0 0 0 0,1 0 0 0 0,0 0 0 0 0,-1 0 0 0 0,1 0 0 0 0,0 0 0 0 0,0 0 0 0 0,-1 0 0 0 0,1 0 0 0 0,0 0 0 0 0,-1 0 0 0 0,1 0 0 0 0,0-1 0 0 0,-8-8 297 0 0,6 5-291 0 0,1 1 1 0 0,-1-1 0 0 0,1 0 0 0 0,0 0-1 0 0,-1-4 1 0 0,2-1-8 0 0,1-1-1 0 0,0 1 1 0 0,0-1-1 0 0,1 1 1 0 0,0 0-1 0 0,0-1 1 0 0,7-16-1 0 0,0 6-8 0 0,1-1 0 0 0,16-23 0 0 0,-13 25-12 0 0,1 0 0 0 0,0 0 0 0 0,29-27 0 0 0,-31 36 0 0 0,1-1 0 0 0,-1 1 0 0 0,1 1 0 0 0,1 0 0 0 0,0 1 0 0 0,19-8 0 0 0,-32 15 0 0 0,1 0 0 0 0,-1 1 0 0 0,1-1 0 0 0,-1 1 0 0 0,1-1 0 0 0,-1 1 0 0 0,1 0 0 0 0,-1 0 0 0 0,1 0 0 0 0,-1 0 0 0 0,1 0 0 0 0,-1 0 0 0 0,1 0 0 0 0,-1 0 0 0 0,1 0 0 0 0,-1 1 0 0 0,1-1 0 0 0,-1 0 0 0 0,1 1 0 0 0,1 1 0 0 0,-1-1 0 0 0,-1 0 0 0 0,0 0 0 0 0,0 0 0 0 0,0 0 0 0 0,0 1 0 0 0,0-1 0 0 0,-1 0 0 0 0,1 1 0 0 0,0-1 0 0 0,-1 0 0 0 0,1 1 0 0 0,0-1 0 0 0,-1 1 0 0 0,0-1 0 0 0,1 1 0 0 0,-1-1 0 0 0,0 1 0 0 0,0-1 0 0 0,0 1 0 0 0,0 2 0 0 0,-1 6 0 0 0,0-1-1 0 0,0 0 1 0 0,-1 1-1 0 0,0-1 1 0 0,0 0-1 0 0,-7 15 1 0 0,-28 50 46 0 0,34-69-35 0 0,-26 48 117 0 0,-3-2 0 0 0,-2-2 0 0 0,-67 76 0 0 0,91-114-509 0 0,0-1 1 0 0,-14 10-1 0 0,16-14-5947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29"/>
    </inkml:context>
    <inkml:brush xml:id="br0">
      <inkml:brushProperty name="width" value="0.05" units="cm"/>
      <inkml:brushProperty name="height" value="0.05" units="cm"/>
      <inkml:brushProperty name="color" value="#E71224"/>
    </inkml:brush>
  </inkml:definitions>
  <inkml:trace contextRef="#ctx0" brushRef="#br0">12 157 7367 0 0,'0'0'568'0'0,"-1"2"-373"0"0,-1 3 346 0 0,0 1 1 0 0,0-1-1 0 0,1 1 1 0 0,0-1-1 0 0,0 1 0 0 0,0 0 1 0 0,1 0-1 0 0,0-1 0 0 0,1 12 1 0 0,10 56 3034 0 0,-7-51-3719 0 0,3 17 460 0 0,0 5 32 0 0,18 58-1 0 0,-24-101-284 0 0,-1-2-10 0 0,3-6-44 0 0</inkml:trace>
  <inkml:trace contextRef="#ctx0" brushRef="#br0" timeOffset="1">86 1 1375 0 0,'0'0'3464'0'0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19.790"/>
    </inkml:context>
    <inkml:brush xml:id="br0">
      <inkml:brushProperty name="width" value="0.05" units="cm"/>
      <inkml:brushProperty name="height" value="0.05" units="cm"/>
      <inkml:brushProperty name="color" value="#E71224"/>
    </inkml:brush>
  </inkml:definitions>
  <inkml:trace contextRef="#ctx0" brushRef="#br0">263 0 8719 0 0,'0'0'1402'0'0,"-17"4"508"0"0,10-2-1714 0 0,-1 1-1 0 0,1 1 0 0 0,-1-1 0 0 0,1 1 1 0 0,1 0-1 0 0,-9 7 0 0 0,-37 34 262 0 0,44-38-378 0 0,0 1 1 0 0,1 0-1 0 0,0 0 0 0 0,-6 10 0 0 0,11-16-70 0 0,1 1 1 0 0,0-1-1 0 0,0 0 1 0 0,-1 0-1 0 0,1 0 1 0 0,1 1-1 0 0,-1-1 1 0 0,0 0-1 0 0,1 1 1 0 0,-1-1 0 0 0,1 1-1 0 0,-1-1 1 0 0,1 0-1 0 0,0 1 1 0 0,0-1-1 0 0,0 1 1 0 0,1-1-1 0 0,-1 1 1 0 0,1-1-1 0 0,-1 1 1 0 0,1-1-1 0 0,0 0 1 0 0,2 5-1 0 0,4 3 20 0 0,1 1 0 0 0,1-1 0 0 0,0-1-1 0 0,0 1 1 0 0,20 13 0 0 0,-20-16-20 0 0,0 0 0 0 0,-1 1 1 0 0,1-1-1 0 0,-2 2 0 0 0,1-1 0 0 0,-1 1 1 0 0,0 0-1 0 0,8 16 0 0 0,-14-24 0 0 0,-1 0 0 0 0,1 1 0 0 0,-1-1 0 0 0,0 0 0 0 0,1 1 0 0 0,-1-1 0 0 0,0 0 0 0 0,0 1 0 0 0,0-1 0 0 0,0 1 0 0 0,0-1 0 0 0,0 1 0 0 0,-1-1-1 0 0,1 0 1 0 0,0 1 0 0 0,-1-1 0 0 0,1 0 0 0 0,-1 1 0 0 0,1-1 0 0 0,-1 0 0 0 0,0 0 0 0 0,1 1 0 0 0,-1-1 0 0 0,0 0 0 0 0,0 0 0 0 0,0 0 0 0 0,0 0 0 0 0,0 0 0 0 0,0 0 0 0 0,0 0-1 0 0,0 0 1 0 0,0-1 0 0 0,-3 2 0 0 0,0 1 23 0 0,1-2-1 0 0,-1 1 0 0 0,0 0 0 0 0,0-1 1 0 0,0 0-1 0 0,0 1 0 0 0,0-2 0 0 0,0 1 1 0 0,0 0-1 0 0,-7-1 0 0 0,-148-16-500 0 0,146 14-4838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0.308"/>
    </inkml:context>
    <inkml:brush xml:id="br0">
      <inkml:brushProperty name="width" value="0.05" units="cm"/>
      <inkml:brushProperty name="height" value="0.05" units="cm"/>
      <inkml:brushProperty name="color" value="#E71224"/>
    </inkml:brush>
  </inkml:definitions>
  <inkml:trace contextRef="#ctx0" brushRef="#br0">199 14 7167 0 0,'0'0'652'0'0,"-7"-7"1244"0"0,6 6-1713 0 0,-1 1 0 0 0,0-1 0 0 0,1 0-1 0 0,-1 0 1 0 0,0 1 0 0 0,0-1-1 0 0,1 1 1 0 0,-1-1 0 0 0,0 1 0 0 0,0 0-1 0 0,0 0 1 0 0,0 0 0 0 0,0 0 0 0 0,-3 0-1 0 0,1 1-21 0 0,-1 0 0 0 0,1 0 0 0 0,0 1 0 0 0,0-1 0 0 0,0 1 0 0 0,-5 3-1 0 0,2-1-73 0 0,-1 1 0 0 0,1 0 0 0 0,1 1 0 0 0,-1-1 0 0 0,1 1 0 0 0,-7 9 0 0 0,3-2 0 0 0,1 0 1 0 0,0 1-1 0 0,1 0 0 0 0,1 1 0 0 0,0 0 0 0 0,-6 22 0 0 0,10-30-59 0 0,1 1-1 0 0,0-1 1 0 0,1 1 0 0 0,0 0-1 0 0,0-1 1 0 0,0 1-1 0 0,1 0 1 0 0,0 0-1 0 0,1-1 1 0 0,0 1-1 0 0,0 0 1 0 0,1 0-1 0 0,0-1 1 0 0,0 1-1 0 0,5 10 1 0 0,-4-13 11 0 0,0 0 0 0 0,1 0 0 0 0,-1 0 1 0 0,1 0-1 0 0,1-1 0 0 0,-1 1 0 0 0,1-1 0 0 0,-1 0 0 0 0,1 0 0 0 0,0-1 1 0 0,1 1-1 0 0,-1-1 0 0 0,0-1 0 0 0,1 1 0 0 0,6 2 0 0 0,-5-3-92 0 0,0 0-1 0 0,0 0 0 0 0,0-1 0 0 0,1 0 1 0 0,-1 0-1 0 0,1 0 0 0 0,-1-1 1 0 0,0 0-1 0 0,1-1 0 0 0,-1 0 0 0 0,0 0 1 0 0,11-3-1 0 0,7-4-5349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0.772"/>
    </inkml:context>
    <inkml:brush xml:id="br0">
      <inkml:brushProperty name="width" value="0.05" units="cm"/>
      <inkml:brushProperty name="height" value="0.05" units="cm"/>
      <inkml:brushProperty name="color" value="#E71224"/>
    </inkml:brush>
  </inkml:definitions>
  <inkml:trace contextRef="#ctx0" brushRef="#br0">13 108 12095 0 0,'0'0'1091'0'0,"-5"15"-830"0"0,3-7-53 0 0,0-1 1 0 0,1 1-1 0 0,-1 0 0 0 0,2 0 0 0 0,-1 0 1 0 0,1 0-1 0 0,2 14 0 0 0,13 56 132 0 0,-5-33-218 0 0,4 23 23 0 0,8 49 1246 0 0,-30-146-843 0 0,1 12-370 0 0,2-9-60 0 0,1-1 1 0 0,0 0 0 0 0,2-40-1 0 0,1 40-83 0 0,2 0-1 0 0,8-51 0 0 0,-6 64 35 0 0,0 0-1 0 0,1 0 1 0 0,1 0-1 0 0,0 1 1 0 0,1-1-1 0 0,0 1 0 0 0,9-13 1 0 0,-13 22-17 0 0,1 1 0 0 0,0-1 0 0 0,-1 1 0 0 0,1 0 0 0 0,0 0 0 0 0,1 0 0 0 0,-1 0 0 0 0,1 1 0 0 0,-1-1 0 0 0,1 1 0 0 0,0 0 0 0 0,-1 0 0 0 0,1 0 0 0 0,0 0 0 0 0,1 1 0 0 0,-1 0 0 0 0,0 0 0 0 0,7-1 0 0 0,20-5 98 0 0,-24 5-87 0 0,1 0-1 0 0,-1 1 0 0 0,1 0 1 0 0,0 0-1 0 0,-1 1 1 0 0,1-1-1 0 0,13 3 0 0 0,-20-2-55 0 0,0 0-3 0 0,-1 0-1 0 0,1 0 0 0 0,0 0 0 0 0,-1 0 0 0 0,1 0 0 0 0,-1 1 1 0 0,1-1-1 0 0,0 0 0 0 0,-1 0 0 0 0,1 1 0 0 0,-1-1 0 0 0,1 0 1 0 0,-1 1-1 0 0,1-1 0 0 0,-1 0 0 0 0,1 1 0 0 0,-1-1 0 0 0,1 1 1 0 0,-1-1-1 0 0,1 1 0 0 0,-1-1 0 0 0,0 1 0 0 0,1-1 1 0 0,-1 1-1 0 0,0-1 0 0 0,0 1 0 0 0,1 0 0 0 0,1 6-83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2.036"/>
    </inkml:context>
    <inkml:brush xml:id="br0">
      <inkml:brushProperty name="width" value="0.05" units="cm"/>
      <inkml:brushProperty name="height" value="0.05" units="cm"/>
      <inkml:brushProperty name="color" value="#E71224"/>
    </inkml:brush>
  </inkml:definitions>
  <inkml:trace contextRef="#ctx0" brushRef="#br0">0 1 7799 0 0,'0'0'706'0'0,"0"2"-578"0"0,9 149 4232 0 0,-3-30-2803 0 0,-5-76-2141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2.525"/>
    </inkml:context>
    <inkml:brush xml:id="br0">
      <inkml:brushProperty name="width" value="0.05" units="cm"/>
      <inkml:brushProperty name="height" value="0.05" units="cm"/>
      <inkml:brushProperty name="color" value="#E71224"/>
    </inkml:brush>
  </inkml:definitions>
  <inkml:trace contextRef="#ctx0" brushRef="#br0">20 1 14135 0 0,'0'0'2608'0'0,"-7"7"-2112"0"0,1 3-432 0 0,2 3 0 0 0,2-3-64 0 0,2 3-96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3.057"/>
    </inkml:context>
    <inkml:brush xml:id="br0">
      <inkml:brushProperty name="width" value="0.05" units="cm"/>
      <inkml:brushProperty name="height" value="0.05" units="cm"/>
      <inkml:brushProperty name="color" value="#E71224"/>
    </inkml:brush>
  </inkml:definitions>
  <inkml:trace contextRef="#ctx0" brushRef="#br0">11 0 6071 0 0,'0'2'134'0'0,"8"221"3730"0"0,-3 102-2044 0 0,-7-184-996 0 0,2-140-690 0 0,2 7 2581 0 0,-3-8-2718 0 0,-6 5-5 0 0,5-3 8 0 0,0 0 0 0 0,1 1 0 0 0,-1-1 0 0 0,1 1 0 0 0,0-1 0 0 0,0 1 0 0 0,0 0 0 0 0,-1 5 0 0 0,0 4 80 0 0,2-12-77 0 0,0 0 1 0 0,0 0 0 0 0,0 0-1 0 0,0 0 1 0 0,0 0 0 0 0,0 0 0 0 0,0 0-1 0 0,0 0 1 0 0,0 0 0 0 0,0 0-1 0 0,0 0 1 0 0,0 0 0 0 0,0 0 0 0 0,0 0-1 0 0,0 0 1 0 0,0 0 0 0 0,0 0-1 0 0,0 0 1 0 0,0 0 0 0 0,0 0-1 0 0,0 0 1 0 0,0 0 0 0 0,0 0 0 0 0,0 0-1 0 0,0 0 1 0 0,0 0 0 0 0,1 0-1 0 0,-1 0 1 0 0,0 0 0 0 0,0 0 0 0 0,0 0-1 0 0,0 0 1 0 0,0 0 0 0 0,0 0-1 0 0,0 0 1 0 0,0 0 0 0 0,0 0 0 0 0,0 0-1 0 0,0 0 1 0 0,0 0 0 0 0,0 0-1 0 0,0 0 1 0 0,0 0 0 0 0,0 0-1 0 0,0 0 1 0 0,0 0 0 0 0,0 0 0 0 0,3-6-78 0 0,-2 4-166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3.856"/>
    </inkml:context>
    <inkml:brush xml:id="br0">
      <inkml:brushProperty name="width" value="0.05" units="cm"/>
      <inkml:brushProperty name="height" value="0.05" units="cm"/>
      <inkml:brushProperty name="color" value="#E71224"/>
    </inkml:brush>
  </inkml:definitions>
  <inkml:trace contextRef="#ctx0" brushRef="#br0">1 138 455 0 0,'0'0'8560'0'0,"15"-6"-7000"0"0,4-3-576 0 0,-1-1-1 0 0,21-15 1 0 0,2-1 81 0 0,-24 17-764 0 0,0 0-1 0 0,0 1 0 0 0,1 0 0 0 0,0 2 1 0 0,0 0-1 0 0,0 1 0 0 0,1 1 1 0 0,23-3-1 0 0,-38 7-269 0 0,0 0 0 0 0,0 0 1 0 0,0 0-1 0 0,0 1 0 0 0,0-1 0 0 0,0 1 0 0 0,0 0 1 0 0,-1 0-1 0 0,1 0 0 0 0,0 1 0 0 0,0-1 1 0 0,-1 1-1 0 0,1 0 0 0 0,-1 0 0 0 0,1 0 0 0 0,-1 0 1 0 0,0 1-1 0 0,0 0 0 0 0,0-1 0 0 0,0 1 0 0 0,3 4 1 0 0,-4-3-7 0 0,1 0 0 0 0,-1 1 0 0 0,1-1 0 0 0,-1 0 0 0 0,-1 1 0 0 0,1-1 0 0 0,-1 1 0 0 0,1-1 0 0 0,-1 1 0 0 0,-1 0 0 0 0,1 0 0 0 0,-1-1 0 0 0,1 1 0 0 0,-2 0 0 0 0,1 0 0 0 0,0-1 0 0 0,-2 9 0 0 0,-2 0 36 0 0,0 0 0 0 0,-1 0 0 0 0,-1 0 0 0 0,0 0 0 0 0,0-1 0 0 0,-1 0 0 0 0,-1 0 0 0 0,0-1 0 0 0,-13 14 0 0 0,-11 10 110 0 0,-50 40 0 0 0,-113 74 304 0 0,173-133-424 0 0,14-12-889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4.708"/>
    </inkml:context>
    <inkml:brush xml:id="br0">
      <inkml:brushProperty name="width" value="0.05" units="cm"/>
      <inkml:brushProperty name="height" value="0.05" units="cm"/>
      <inkml:brushProperty name="color" value="#E71224"/>
    </inkml:brush>
  </inkml:definitions>
  <inkml:trace contextRef="#ctx0" brushRef="#br0">20 178 1839 0 0,'0'0'4124'0'0,"28"-6"-32"0"0,-16 4-3499 0 0,0-1 0 0 0,-1-1 0 0 0,0 0 0 0 0,0 0 0 0 0,0-1 0 0 0,11-7 0 0 0,-18 9-499 0 0,1 0 0 0 0,0 0-1 0 0,-1-1 1 0 0,0 1-1 0 0,0-1 1 0 0,0 0-1 0 0,0 0 1 0 0,0-1-1 0 0,-1 1 1 0 0,0-1 0 0 0,0 1-1 0 0,0-1 1 0 0,-1 0-1 0 0,1 0 1 0 0,1-6-1 0 0,-4 9-81 0 0,1 1-1 0 0,-1-1 1 0 0,0 0-1 0 0,0 1 1 0 0,0-1-1 0 0,0 1 0 0 0,0-1 1 0 0,0 0-1 0 0,0 1 1 0 0,-1-1-1 0 0,1 1 1 0 0,-1-1-1 0 0,1 0 1 0 0,-1 1-1 0 0,1-1 1 0 0,-1 1-1 0 0,0 0 0 0 0,0-1 1 0 0,-1-1-1 0 0,0-1 22 0 0,1 2-34 0 0,0 0 1 0 0,0 1-1 0 0,0-1 1 0 0,-1 0-1 0 0,1 0 0 0 0,0 1 1 0 0,-1-1-1 0 0,1 1 1 0 0,-1-1-1 0 0,1 1 1 0 0,-1 0-1 0 0,0-1 1 0 0,1 1-1 0 0,-1 0 1 0 0,0 0-1 0 0,0 0 1 0 0,0 0-1 0 0,0 1 1 0 0,0-1-1 0 0,0 0 1 0 0,0 1-1 0 0,0 0 1 0 0,0-1-1 0 0,0 1 1 0 0,-3 0-1 0 0,1 1-24 0 0,0-1-1 0 0,-1 1 1 0 0,1 0-1 0 0,0 1 1 0 0,0-1-1 0 0,0 1 1 0 0,0-1 0 0 0,0 1-1 0 0,0 1 1 0 0,-7 4-1 0 0,4-3 15 0 0,1 1-1 0 0,-1 0 0 0 0,1 1 1 0 0,0-1-1 0 0,0 1 1 0 0,1 0-1 0 0,-1 0 0 0 0,1 1 1 0 0,1 0-1 0 0,-1 0 1 0 0,1 0-1 0 0,1 0 0 0 0,-1 1 1 0 0,1-1-1 0 0,0 1 1 0 0,1 0-1 0 0,0 0 0 0 0,0 0 1 0 0,0 12-1 0 0,1-12 32 0 0,1 1 1 0 0,0-1-1 0 0,1 1 0 0 0,0-1 0 0 0,0 1 0 0 0,1-1 0 0 0,0 1 1 0 0,0-1-1 0 0,1 0 0 0 0,0 0 0 0 0,6 11 0 0 0,-5-13 0 0 0,0 0 1 0 0,0 0-1 0 0,1-1 0 0 0,-1 1 0 0 0,1-1 0 0 0,0 0 0 0 0,1 0 0 0 0,-1-1 0 0 0,1 0 1 0 0,0 0-1 0 0,0 0 0 0 0,0-1 0 0 0,1 1 0 0 0,7 1 0 0 0,-7-2 31 0 0,0-1-1 0 0,0 0 1 0 0,0-1 0 0 0,0 0-1 0 0,0 0 1 0 0,0 0 0 0 0,1-1-1 0 0,-1 0 1 0 0,0 0-1 0 0,10-3 1 0 0,-8 1-17 0 0,1 0 0 0 0,-1-1 0 0 0,0 0 0 0 0,1-1 0 0 0,-2 0 0 0 0,1-1 1 0 0,9-6-1 0 0,5-4-24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5.457"/>
    </inkml:context>
    <inkml:brush xml:id="br0">
      <inkml:brushProperty name="width" value="0.05" units="cm"/>
      <inkml:brushProperty name="height" value="0.05" units="cm"/>
      <inkml:brushProperty name="color" value="#E71224"/>
    </inkml:brush>
  </inkml:definitions>
  <inkml:trace contextRef="#ctx0" brushRef="#br0">58 1 1375 0 0,'0'0'1390'0'0,"-6"7"1518"0"0,3-1-2461 0 0,0 1 0 0 0,0 0 0 0 0,0 1 0 0 0,1-1 0 0 0,0 0 0 0 0,1 1 0 0 0,-1-1 1 0 0,1 11-1 0 0,0-11-230 0 0,-7 156 1591 0 0,5-55-915 0 0,2-95-808 0 0,-15 374 2876 0 0,15-370-2443 0 0,0-9-1074 0 0,1 0-3288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5.914"/>
    </inkml:context>
    <inkml:brush xml:id="br0">
      <inkml:brushProperty name="width" value="0.05" units="cm"/>
      <inkml:brushProperty name="height" value="0.05" units="cm"/>
      <inkml:brushProperty name="color" value="#E71224"/>
    </inkml:brush>
  </inkml:definitions>
  <inkml:trace contextRef="#ctx0" brushRef="#br0">36 101 919 0 0,'-10'2'-504'0'0,"6"-1"-119"0"0,-2 0 3002 0 0,-9 1 10629 0 0,46 1-11852 0 0,-2-7-488 0 0,0-2-1 0 0,-1 0 1 0 0,55-21-1 0 0,-11 3 255 0 0,-17 10 84 0 0,108-13-1 0 0,-143 26-1866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31"/>
    </inkml:context>
    <inkml:brush xml:id="br0">
      <inkml:brushProperty name="width" value="0.05" units="cm"/>
      <inkml:brushProperty name="height" value="0.05" units="cm"/>
      <inkml:brushProperty name="color" value="#E71224"/>
    </inkml:brush>
  </inkml:definitions>
  <inkml:trace contextRef="#ctx0" brushRef="#br0">48 1 919 0 0,'-19'30'-311'0'0,"14"-21"1643"0"0,0 0 0 0 0,1 0 1 0 0,-4 11-1 0 0,7-15-589 0 0,-1 1 0 0 0,1-1 0 0 0,0 0 0 0 0,1 0 1 0 0,-1 1-1 0 0,1-1 0 0 0,1 9 0 0 0,-1-9-612 0 0,1-1 0 0 0,0 1 0 0 0,0 0 0 0 0,1-1-1 0 0,3 8 1 0 0,-3-6 45 0 0,1-1 0 0 0,1 0 0 0 0,-1 1 0 0 0,1-1 0 0 0,0-1 0 0 0,0 1 0 0 0,0 0 0 0 0,0-1 0 0 0,1 0 0 0 0,0 0 0 0 0,0 0 0 0 0,0-1-1 0 0,1 0 1 0 0,-1 0 0 0 0,7 3 0 0 0,-9-5-94 0 0,1 0 0 0 0,0 1 0 0 0,-1-2 0 0 0,1 1 0 0 0,0 0 0 0 0,0-1 0 0 0,-1 0 0 0 0,1 0 0 0 0,0 0 0 0 0,0 0 0 0 0,-1 0 0 0 0,1-1 0 0 0,0 0 0 0 0,0 0 0 0 0,-1 0 0 0 0,1 0 0 0 0,-1 0 0 0 0,1-1 0 0 0,-1 1 0 0 0,1-1 0 0 0,-1 0 0 0 0,0 0 0 0 0,0-1 0 0 0,0 1 0 0 0,4-5 0 0 0,1-1 92 0 0,-1 0 0 0 0,-1 0 0 0 0,1-1 0 0 0,-2 0 0 0 0,1 0 0 0 0,6-16-1 0 0,-10 20-56 0 0,0 0 0 0 0,0 0 0 0 0,0 0-1 0 0,-1 0 1 0 0,0 0 0 0 0,0-1 0 0 0,0 1-1 0 0,-1 0 1 0 0,0-1 0 0 0,0 1 0 0 0,0 0-1 0 0,0-1 1 0 0,-1 1 0 0 0,0 0-1 0 0,-2-6 1 0 0,2 8-74 0 0,0 1 0 0 0,-1-1 0 0 0,1 1 0 0 0,-1-1 0 0 0,1 1 0 0 0,-1-1 0 0 0,0 1 0 0 0,0 0-1 0 0,0 0 1 0 0,0 0 0 0 0,0 0 0 0 0,0 0 0 0 0,-1 1 0 0 0,1-1 0 0 0,-1 0 0 0 0,1 1 0 0 0,-1 0 0 0 0,0 0 0 0 0,1 0 0 0 0,-1 0-1 0 0,0 0 1 0 0,0 0 0 0 0,0 1 0 0 0,-3-1 0 0 0,1 1 17 0 0,0 0-1 0 0,1 0 0 0 0,-1 0 1 0 0,0 0-1 0 0,1 1 1 0 0,-1 0-1 0 0,0 0 0 0 0,1 0 1 0 0,-1 1-1 0 0,1-1 1 0 0,0 1-1 0 0,-1 0 0 0 0,1 0 1 0 0,-5 4-1 0 0,0 0-242 0 0,1 0-1 0 0,-1 1 0 0 0,1 0 1 0 0,0 1-1 0 0,1 0 1 0 0,-1 0-1 0 0,2 1 0 0 0,-1-1 1 0 0,-7 15-1 0 0,8-10-620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6.384"/>
    </inkml:context>
    <inkml:brush xml:id="br0">
      <inkml:brushProperty name="width" value="0.05" units="cm"/>
      <inkml:brushProperty name="height" value="0.05" units="cm"/>
      <inkml:brushProperty name="color" value="#E71224"/>
    </inkml:brush>
  </inkml:definitions>
  <inkml:trace contextRef="#ctx0" brushRef="#br0">64 110 3223 0 0,'-2'0'240'0'0,"-1"1"-120"0"0,0-1 0 0 0,1 0-1 0 0,-1 0 1 0 0,0 1-1 0 0,1 0 1 0 0,-1-1 0 0 0,-2 2-1 0 0,2-1 450 0 0,1 0-1 0 0,0 1 1 0 0,0-1 0 0 0,-1 1-1 0 0,1-1 1 0 0,0 1-1 0 0,0 0 1 0 0,0-1 0 0 0,1 1-1 0 0,-1 0 1 0 0,0 0-1 0 0,1 0 1 0 0,-1 1 0 0 0,1-1-1 0 0,0 0 1 0 0,0 1-1 0 0,0-1 1 0 0,-2 5 0 0 0,3-4-600 0 0,-1 0 1 0 0,0 0 0 0 0,1 0-1 0 0,0 0 1 0 0,0 1 0 0 0,0-1 0 0 0,0 0-1 0 0,1 0 1 0 0,0 6 0 0 0,1-3 67 0 0,0 0-1 0 0,0-1 1 0 0,1 1 0 0 0,-1 0 0 0 0,1-1 0 0 0,1 1 0 0 0,-1-1 0 0 0,1 0 0 0 0,0 0 0 0 0,0 0 0 0 0,0-1 0 0 0,1 0 0 0 0,-1 1 0 0 0,1-1 0 0 0,0-1-1 0 0,1 1 1 0 0,-1-1 0 0 0,0 0 0 0 0,12 4 0 0 0,-9-3 50 0 0,1-2-1 0 0,-1 1 1 0 0,1-1 0 0 0,0-1-1 0 0,-1 1 1 0 0,1-2-1 0 0,0 1 1 0 0,0-1-1 0 0,-1 0 1 0 0,1-1 0 0 0,0 0-1 0 0,0 0 1 0 0,14-5-1 0 0,-9 0 27 0 0,0 0 1 0 0,-1-1-1 0 0,1-1 0 0 0,-1 0 0 0 0,-1 0 0 0 0,0-1 0 0 0,0-1 0 0 0,0 0 1 0 0,-1-1-1 0 0,-1 0 0 0 0,0-1 0 0 0,-1 0 0 0 0,0 0 0 0 0,9-17 1 0 0,-15 24-68 0 0,-1 0-1 0 0,1 0 1 0 0,-1-1 0 0 0,-1 1 0 0 0,1-1 0 0 0,-1 1 0 0 0,0-1 0 0 0,0 0 0 0 0,0 1 0 0 0,-1-1 0 0 0,0-9 0 0 0,0 13-14 0 0,0-1 1 0 0,-1 1-1 0 0,1-1 1 0 0,-1 0-1 0 0,0 1 1 0 0,0-1-1 0 0,0 1 1 0 0,0 0-1 0 0,0-1 1 0 0,0 1-1 0 0,0 0 1 0 0,-1 0-1 0 0,1-1 1 0 0,-1 1-1 0 0,0 0 1 0 0,0 1-1 0 0,0-1 1 0 0,0 0-1 0 0,0 0 1 0 0,0 1-1 0 0,0-1 1 0 0,0 1-1 0 0,0 0 1 0 0,-1 0-1 0 0,1 0 1 0 0,-1 0-1 0 0,-3-1 1 0 0,-3 0 42 0 0,0 0 0 0 0,-1 1 1 0 0,1 1-1 0 0,0-1 0 0 0,-1 2 0 0 0,-12 1 0 0 0,4 0-35 0 0,1 2 0 0 0,-26 7 1 0 0,23-4-79 0 0,1 1 1 0 0,-29 16 0 0 0,14-2-5677 0 0,17-10-666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8.159"/>
    </inkml:context>
    <inkml:brush xml:id="br0">
      <inkml:brushProperty name="width" value="0.05" units="cm"/>
      <inkml:brushProperty name="height" value="0.05" units="cm"/>
      <inkml:brushProperty name="color" value="#E71224"/>
    </inkml:brush>
  </inkml:definitions>
  <inkml:trace contextRef="#ctx0" brushRef="#br0">137 1 4607 0 0,'0'0'680'0'0,"-1"2"399"0"0,-8 39 1995 0 0,-6 76 0 0 0,8 46-3210 0 0,4-79 709 0 0,3-79-561 0 0,-14 249 841 0 0,-17-2 330 0 0,12-176-613 0 0,19-75-348 0 0,-8-12-270 0 0,-12-22-360 0 0,10 12 192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8.636"/>
    </inkml:context>
    <inkml:brush xml:id="br0">
      <inkml:brushProperty name="width" value="0.05" units="cm"/>
      <inkml:brushProperty name="height" value="0.05" units="cm"/>
      <inkml:brushProperty name="color" value="#E71224"/>
    </inkml:brush>
  </inkml:definitions>
  <inkml:trace contextRef="#ctx0" brushRef="#br0">4 115 7743 0 0,'0'0'356'0'0,"0"-1"-8"0"0,-1-2-190 0 0,1 1-1 0 0,-1 0 0 0 0,0 0 0 0 0,1-1 0 0 0,0 1 0 0 0,0 0 1 0 0,0-1-1 0 0,0 1 0 0 0,0-1 0 0 0,0 1 0 0 0,0 0 1 0 0,1-1-1 0 0,-1 1 0 0 0,1 0 0 0 0,0 0 0 0 0,0-1 0 0 0,0-1 1 0 0,1 2 125 0 0,0-1 0 0 0,0 1 0 0 0,0 0 0 0 0,0 0 0 0 0,0 0 0 0 0,1 0 0 0 0,-1 0 0 0 0,1 1 0 0 0,-1-1 0 0 0,1 1 0 0 0,-1-1 0 0 0,1 1 0 0 0,5-2 0 0 0,16-6 653 0 0,3-1 273 0 0,28-7-1 0 0,-47 15-1004 0 0,1 0-1 0 0,0 1 1 0 0,0 0 0 0 0,0 0 0 0 0,0 1-1 0 0,0 0 1 0 0,13 3 0 0 0,27 2-1411 0 0,-34-5-5593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9.188"/>
    </inkml:context>
    <inkml:brush xml:id="br0">
      <inkml:brushProperty name="width" value="0.05" units="cm"/>
      <inkml:brushProperty name="height" value="0.05" units="cm"/>
      <inkml:brushProperty name="color" value="#E71224"/>
    </inkml:brush>
  </inkml:definitions>
  <inkml:trace contextRef="#ctx0" brushRef="#br0">96 103 2759 0 0,'0'0'440'0'0,"-15"7"5583"0"0,10-3-5757 0 0,0 0 1 0 0,1 0-1 0 0,-1 0 0 0 0,1 0 1 0 0,0 1-1 0 0,0 0 1 0 0,0 0-1 0 0,1 0 0 0 0,0 0 1 0 0,0 1-1 0 0,0-1 0 0 0,0 1 1 0 0,-3 11-1 0 0,4-10-157 0 0,1-1-1 0 0,-1 0 0 0 0,1 1 1 0 0,0-1-1 0 0,0 1 0 0 0,1-1 1 0 0,0 1-1 0 0,0-1 1 0 0,1 1-1 0 0,-1-1 0 0 0,1 0 1 0 0,1 1-1 0 0,2 7 1 0 0,-3-11-61 0 0,0 0 1 0 0,1 0-1 0 0,-1-1 0 0 0,1 1 1 0 0,0 0-1 0 0,0-1 1 0 0,0 1-1 0 0,0-1 1 0 0,0 0-1 0 0,0 0 1 0 0,1 0-1 0 0,-1 0 1 0 0,1 0-1 0 0,-1 0 0 0 0,1-1 1 0 0,0 1-1 0 0,-1-1 1 0 0,1 0-1 0 0,0 0 1 0 0,0 0-1 0 0,0 0 1 0 0,0 0-1 0 0,0-1 1 0 0,0 1-1 0 0,0-1 0 0 0,1 0 1 0 0,-1 0-1 0 0,0 0 1 0 0,0 0-1 0 0,0-1 1 0 0,0 1-1 0 0,0-1 1 0 0,0 0-1 0 0,0 1 1 0 0,0-2-1 0 0,0 1 0 0 0,0 0 1 0 0,0 0-1 0 0,-1-1 1 0 0,4-2-1 0 0,9-6 250 0 0,0 0-1 0 0,0-2 1 0 0,-1 0-1 0 0,24-27 0 0 0,-32 32-213 0 0,0 0 0 0 0,0 0 0 0 0,-1-1 0 0 0,0 0 0 0 0,-1 1 0 0 0,0-2-1 0 0,0 1 1 0 0,-1-1 0 0 0,0 1 0 0 0,0-1 0 0 0,-1 0 0 0 0,1-9 0 0 0,-3 12-15 0 0,1-1 0 0 0,-1 1 1 0 0,-1 0-1 0 0,0-1 1 0 0,1 1-1 0 0,-2 0 1 0 0,1 0-1 0 0,-1-1 0 0 0,0 1 1 0 0,0 0-1 0 0,-4-7 1 0 0,4 10-56 0 0,0 1 0 0 0,1-1 1 0 0,-1 0-1 0 0,0 1 0 0 0,0-1 1 0 0,0 1-1 0 0,-1 0 0 0 0,1 0 0 0 0,0 0 1 0 0,-1 0-1 0 0,0 0 0 0 0,1 1 1 0 0,-1-1-1 0 0,0 1 0 0 0,0-1 0 0 0,0 1 1 0 0,0 0-1 0 0,0 0 0 0 0,0 0 1 0 0,0 1-1 0 0,0-1 0 0 0,0 1 1 0 0,0 0-1 0 0,-5 0 0 0 0,-2 1-48 0 0,0 0-1 0 0,0 1 0 0 0,0 0 1 0 0,0 0-1 0 0,0 1 1 0 0,0 1-1 0 0,1 0 0 0 0,-16 8 1 0 0,14-5-159 0 0,0 0 0 0 0,0 1 1 0 0,0 0-1 0 0,1 1 0 0 0,1 0 1 0 0,-11 11-1 0 0,7-3-651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29.715"/>
    </inkml:context>
    <inkml:brush xml:id="br0">
      <inkml:brushProperty name="width" value="0.05" units="cm"/>
      <inkml:brushProperty name="height" value="0.05" units="cm"/>
      <inkml:brushProperty name="color" value="#E71224"/>
    </inkml:brush>
  </inkml:definitions>
  <inkml:trace contextRef="#ctx0" brushRef="#br0">86 306 4607 0 0,'0'0'5288'0'0,"1"9"-2824"0"0,2 29-1414 0 0,-2 0 1 0 0,-6 74-1 0 0,1-64-823 0 0,0 30-52 0 0,-14 131 198 0 0,16-192-288 0 0,-2-1 0 0 0,0 0 1 0 0,0 0-1 0 0,-14 28 0 0 0,18-43 43 0 0,-12-18 80 0 0,8 10-173 0 0,2-1-1 0 0,-1 0 1 0 0,1 0-1 0 0,1 0 0 0 0,-1 0 1 0 0,0-15-1 0 0,4-53-120 0 0,0 56 75 0 0,1-37-118 0 0,4 1 0 0 0,2-1 0 0 0,2 1-1 0 0,27-78 1 0 0,-24 95 50 0 0,1 2 0 0 0,2 0-1 0 0,2 1 1 0 0,1 1 0 0 0,2 1 0 0 0,1 1-1 0 0,30-33 1 0 0,-6 18-2 0 0,-41 42 81 0 0,0 1 0 0 0,1 1 0 0 0,0-1 1 0 0,-1 1-1 0 0,1 0 0 0 0,10-4 0 0 0,-15 8-1 0 0,-1-1 1 0 0,0 1-1 0 0,0-1 0 0 0,1 1 0 0 0,-1 0 0 0 0,0-1 0 0 0,1 1 1 0 0,-1 0-1 0 0,0 0 0 0 0,1 0 0 0 0,-1 0 0 0 0,0 0 0 0 0,1 0 0 0 0,-1 0 1 0 0,0 1-1 0 0,1-1 0 0 0,-1 0 0 0 0,0 1 0 0 0,1-1 0 0 0,0 2 1 0 0,-1-2 4 0 0,0 1-1 0 0,0 0 1 0 0,0 0 0 0 0,0 0 0 0 0,0 0 0 0 0,-1 0 0 0 0,1 1 0 0 0,0-1 0 0 0,-1 0 0 0 0,1 0-1 0 0,-1 0 1 0 0,1 1 0 0 0,-1-1 0 0 0,1 0 0 0 0,-1 0 0 0 0,0 3 0 0 0,1 3 32 0 0,-1-1 1 0 0,0 1-1 0 0,-1-1 1 0 0,1 1-1 0 0,-1-1 1 0 0,-4 13-1 0 0,-1 0 54 0 0,-2 0 0 0 0,0 0 0 0 0,-17 28 0 0 0,-40 50 178 0 0,46-71-499 0 0,-1-1-1 0 0,-1 0 0 0 0,-31 27 1 0 0,39-41-5423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30.209"/>
    </inkml:context>
    <inkml:brush xml:id="br0">
      <inkml:brushProperty name="width" value="0.05" units="cm"/>
      <inkml:brushProperty name="height" value="0.05" units="cm"/>
      <inkml:brushProperty name="color" value="#E71224"/>
    </inkml:brush>
  </inkml:definitions>
  <inkml:trace contextRef="#ctx0" brushRef="#br0">1 260 1839 0 0,'4'15'2063'0'0,"2"24"4918"0"0,-2 0-3610 0 0,-2-9-2318 0 0,-3 58-1 0 0,-10-26-744 0 0,8-48-864 0 0</inkml:trace>
  <inkml:trace contextRef="#ctx0" brushRef="#br0" timeOffset="0.5">82 8 5983 0 0,'0'0'12304'0'0,"5"-6"-11544"0"0,4 5-760 0 0,-1 3 0 0 0,1 4 0 0 0,-2 1-576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9:30.783"/>
    </inkml:context>
    <inkml:brush xml:id="br0">
      <inkml:brushProperty name="width" value="0.05" units="cm"/>
      <inkml:brushProperty name="height" value="0.05" units="cm"/>
      <inkml:brushProperty name="color" value="#E71224"/>
    </inkml:brush>
  </inkml:definitions>
  <inkml:trace contextRef="#ctx0" brushRef="#br0">186 1 10567 0 0,'0'0'956'0'0,"-1"0"-786"0"0,-5 0 45 0 0,0 0 0 0 0,0 0 1 0 0,0 1-1 0 0,0-1 0 0 0,0 1 1 0 0,0 1-1 0 0,0-1 0 0 0,1 1 1 0 0,-1 0-1 0 0,0 0 0 0 0,1 1 1 0 0,-1-1-1 0 0,1 1 0 0 0,0 1 1 0 0,0-1-1 0 0,0 1 0 0 0,-5 5 1 0 0,1-1-8 0 0,1 0-1 0 0,0 1 1 0 0,0 0 0 0 0,1 0 0 0 0,0 0 0 0 0,1 1 0 0 0,0 0-1 0 0,-6 15 1 0 0,11-22-90 0 0,-1 1-1 0 0,1 0 0 0 0,0 0 0 0 0,0 0 1 0 0,0 0-1 0 0,1 0 0 0 0,-1 0 0 0 0,1 0 1 0 0,0 1-1 0 0,0-1 0 0 0,1 0 0 0 0,-1 0 1 0 0,1 0-1 0 0,1 6 0 0 0,0-5 52 0 0,0 0 0 0 0,1 0 0 0 0,-1-1 0 0 0,1 1 0 0 0,0-1-1 0 0,0 0 1 0 0,0 0 0 0 0,1 0 0 0 0,-1 0 0 0 0,6 4 0 0 0,1 0 143 0 0,1-1 0 0 0,-1 0 0 0 0,2 0 1 0 0,-1-1-1 0 0,0-1 0 0 0,1 0 0 0 0,0-1 1 0 0,20 5-1 0 0,-19-6-295 0 0,0-1 0 0 0,-1-1 0 0 0,1 0 0 0 0,0-1 0 0 0,0-1 0 0 0,0 0 0 0 0,-1 0 0 0 0,1-1 0 0 0,-1-1 0 0 0,23-7-1 0 0,-2-4-541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32"/>
    </inkml:context>
    <inkml:brush xml:id="br0">
      <inkml:brushProperty name="width" value="0.05" units="cm"/>
      <inkml:brushProperty name="height" value="0.05" units="cm"/>
      <inkml:brushProperty name="color" value="#E71224"/>
    </inkml:brush>
  </inkml:definitions>
  <inkml:trace contextRef="#ctx0" brushRef="#br0">1 57 455 0 0,'17'-52'14792'0'0,"-12"63"-13914"0"0,0 5-496 0 0,-1 1 0 0 0,-1-1 1 0 0,-1 1-1 0 0,0 0 0 0 0,-1 22 1 0 0,1-3 69 0 0,-1 2 226 0 0,-2-1 0 0 0,-2 1 0 0 0,-9 50 0 0 0,11-87 283 0 0,0-9-594 0 0,1 1-271 0 0,0-1 0 0 0,1 0-1 0 0,0 1 1 0 0,0-1 0 0 0,4-13-1 0 0,16-38 5 0 0,-20 57-94 0 0,10-26-9 0 0,2 1 1 0 0,0 1-1 0 0,2 1 0 0 0,1 0 1 0 0,1 1-1 0 0,40-44 0 0 0,-55 65-3 0 0,0 1-1 0 0,1 0 1 0 0,-1 0-1 0 0,1-1 1 0 0,-1 1-1 0 0,1 1 1 0 0,0-1-1 0 0,0 0 1 0 0,0 1-1 0 0,4-2 0 0 0,-5 2 2 0 0,-1 1 0 0 0,1 0 0 0 0,-1 0 0 0 0,1 0 0 0 0,-1 0 0 0 0,1 0 0 0 0,-1 0 0 0 0,0 0 0 0 0,1 1 0 0 0,-1-1 0 0 0,1 1 0 0 0,-1-1 0 0 0,0 1 0 0 0,1-1 0 0 0,-1 1 0 0 0,0 0 0 0 0,0-1 0 0 0,1 1 0 0 0,-1 0 0 0 0,0 0 0 0 0,0 0 0 0 0,0 0 0 0 0,0 0 0 0 0,0 0 0 0 0,0 0 0 0 0,1 2-1 0 0,1 2-2 0 0,0 0 0 0 0,0 0-1 0 0,0 1 1 0 0,-1-1-1 0 0,1 1 1 0 0,-1-1-1 0 0,0 1 1 0 0,-1 0-1 0 0,0 0 1 0 0,1 9-1 0 0,0 9-44 0 0,-2 32-1 0 0,0-29 41 0 0,-3 48-3 0 0,1-47 4 0 0,1 0 0 0 0,1 0 0 0 0,6 40 0 0 0,-4-61 12 0 0,1-4-11 0 0,3-6-42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33"/>
    </inkml:context>
    <inkml:brush xml:id="br0">
      <inkml:brushProperty name="width" value="0.05" units="cm"/>
      <inkml:brushProperty name="height" value="0.05" units="cm"/>
      <inkml:brushProperty name="color" value="#E71224"/>
    </inkml:brush>
  </inkml:definitions>
  <inkml:trace contextRef="#ctx0" brushRef="#br0">53 1 1351 0 0,'0'0'3391'0'0,"-7"3"-2542"0"0,4-2-400 0 0,0 0 0 0 0,1 0 0 0 0,-1 0-1 0 0,0 0 1 0 0,1 0 0 0 0,-1 1-1 0 0,1-1 1 0 0,-1 1 0 0 0,1 0 0 0 0,0 0-1 0 0,0 0 1 0 0,-5 5 2830 0 0,5 5-1269 0 0,2-11-1958 0 0,0 0-1 0 0,0-1 0 0 0,0 1 1 0 0,-1 0-1 0 0,1 0 0 0 0,0-1 1 0 0,0 1-1 0 0,0 0 0 0 0,0-1 1 0 0,0 1-1 0 0,0 0 1 0 0,1-1-1 0 0,-1 1 0 0 0,0 0 1 0 0,0 0-1 0 0,0-1 0 0 0,1 1 1 0 0,-1 0-1 0 0,0-1 0 0 0,1 1 1 0 0,-1-1-1 0 0,0 1 0 0 0,1 0 1 0 0,-1-1-1 0 0,1 1 1 0 0,-1-1-1 0 0,1 1 0 0 0,0 0 79 0 0,1-1-34 0 0,0 0 1 0 0,0 0 0 0 0,0 0 0 0 0,0-1 0 0 0,0 1 0 0 0,0 0 0 0 0,0-1 0 0 0,0 0 0 0 0,0 1-1 0 0,0-1 1 0 0,0 0 0 0 0,-1 0 0 0 0,1 0 0 0 0,0 0 0 0 0,-1-1 0 0 0,1 1 0 0 0,-1 0 0 0 0,1-1-1 0 0,-1 1 1 0 0,1-1 0 0 0,-1 1 0 0 0,0-1 0 0 0,0 1 0 0 0,0-1 0 0 0,0 0 0 0 0,0 0 0 0 0,0 0-1 0 0,-1 1 1 0 0,2-4 0 0 0,-4 5-27 0 0,-4 0-56 0 0,-4 2-14 0 0,3 1 0 0 0,1 2 0 0 0,1 0-12 0 0,4-5 30 0 0,0 1 38 0 0,-6 1-46 0 0,0 1-10 0 0,1 1-16 0 0,5-4-974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12T22:56:30.515"/>
    </inkml:context>
    <inkml:brush xml:id="br0">
      <inkml:brushProperty name="width" value="0.05" units="cm"/>
      <inkml:brushProperty name="height" value="0.05" units="cm"/>
      <inkml:brushProperty name="color" value="#E71224"/>
    </inkml:brush>
  </inkml:definitions>
  <inkml:trace contextRef="#ctx0" brushRef="#br0">480 10 919 0 0,'0'0'4647'0'0,"-14"-9"3570"0"0,10 9-8109 0 0,-1 0-1 0 0,1 0 1 0 0,0 0-1 0 0,-1 0 0 0 0,1 1 1 0 0,0 0-1 0 0,-1 0 1 0 0,1 0-1 0 0,0 0 0 0 0,0 1 1 0 0,0 0-1 0 0,0 0 1 0 0,0 0-1 0 0,1 0 0 0 0,-1 0 1 0 0,-6 6-1 0 0,-5 4 14 0 0,0 1 0 0 0,-16 20 1 0 0,-7 9-32 0 0,3 2 1 0 0,2 1-1 0 0,-37 67 1 0 0,34-45-1 0 0,-52 139 0 0 0,82-188-88 0 0,0-1 1 0 0,1 1-1 0 0,1 0 0 0 0,1 0 0 0 0,-1 22 0 0 0,4-34-2 0 0,0 1 0 0 0,0-1 0 0 0,0 0 0 0 0,1 0 0 0 0,0 0 0 0 0,0 0 0 0 0,1 0 0 0 0,0 0 0 0 0,0 0 0 0 0,0 0 0 0 0,1-1 0 0 0,-1 1 0 0 0,1-1 0 0 0,1 1 0 0 0,-1-1-1 0 0,1 0 1 0 0,0-1 0 0 0,0 1 0 0 0,5 4 0 0 0,-3-4 13 0 0,-1 0-1 0 0,1-1 0 0 0,0 1 1 0 0,0-1-1 0 0,0 0 1 0 0,0-1-1 0 0,1 0 0 0 0,-1 0 1 0 0,11 3-1 0 0,-3-4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374BD2-244D-5C42-9E6F-9C37B6EE107F}" type="datetimeFigureOut">
              <a:rPr lang="en-US" smtClean="0"/>
              <a:t>9/12/2023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5F7036-7D1E-8941-84A1-A857AD36D2C1}" type="slidenum">
              <a:rPr lang="en-US" smtClean="0"/>
              <a:t>‹Nr.›</a:t>
            </a:fld>
            <a:endParaRPr lang="en-US"/>
          </a:p>
        </p:txBody>
      </p:sp>
    </p:spTree>
    <p:extLst>
      <p:ext uri="{BB962C8B-B14F-4D97-AF65-F5344CB8AC3E}">
        <p14:creationId xmlns:p14="http://schemas.microsoft.com/office/powerpoint/2010/main" val="3775592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ontinental_Airlines#cite_note-Peterson-2"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en.wikipedia.org/wiki/Boeing_757" TargetMode="External"/><Relationship Id="rId4" Type="http://schemas.openxmlformats.org/officeDocument/2006/relationships/hyperlink" Target="https://en.wikipedia.org/wiki/United_Airline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kafka.apache.org/25/javadoc/org/apache/kafka/clients/producer/KafkaProducer.html#send-org.apache.kafka.clients.producer.ProducerRecord-org.apache.kafka.clients.producer.Callback-"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kafka.apache.org/documentation/#log.message.timestamp.typ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confluent.io/platform/current/installation/versions-interoperability.html#cp-and-apache-ak-compatibility" TargetMode="External"/><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confluent.io/platform/current/installation/versions-interoperability.html#cp-and-apache-ak-compatibility" TargetMode="External"/><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confluent.io/platform/current/installation/versions-interoperability.html#cp-and-apache-ak-compatibility" TargetMode="External"/><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confluent.io/platform/current/installation/versions-interoperability.html#cp-and-apache-ak-compatibility"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kafka.apache.org/powered-b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afka.apache.org/powered-b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8</a:t>
            </a:fld>
            <a:endParaRPr lang="en-US"/>
          </a:p>
        </p:txBody>
      </p:sp>
    </p:spTree>
    <p:extLst>
      <p:ext uri="{BB962C8B-B14F-4D97-AF65-F5344CB8AC3E}">
        <p14:creationId xmlns:p14="http://schemas.microsoft.com/office/powerpoint/2010/main" val="2973783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4B7F0DA-ED62-6E47-84B6-F4BD1DDC745A}" type="slidenum">
              <a:rPr lang="en-US" smtClean="0"/>
              <a:pPr/>
              <a:t>18</a:t>
            </a:fld>
            <a:endParaRPr lang="en-US"/>
          </a:p>
        </p:txBody>
      </p:sp>
    </p:spTree>
    <p:extLst>
      <p:ext uri="{BB962C8B-B14F-4D97-AF65-F5344CB8AC3E}">
        <p14:creationId xmlns:p14="http://schemas.microsoft.com/office/powerpoint/2010/main" val="278365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https://www.gigaspaces.com/blog/amazon-found-every-100ms-of-latency-cost-them-1-in-sales</a:t>
            </a:r>
          </a:p>
        </p:txBody>
      </p:sp>
      <p:sp>
        <p:nvSpPr>
          <p:cNvPr id="4" name="Slide Number Placeholder 3"/>
          <p:cNvSpPr>
            <a:spLocks noGrp="1"/>
          </p:cNvSpPr>
          <p:nvPr>
            <p:ph type="sldNum" sz="quarter" idx="5"/>
          </p:nvPr>
        </p:nvSpPr>
        <p:spPr/>
        <p:txBody>
          <a:bodyPr/>
          <a:lstStyle/>
          <a:p>
            <a:fld id="{E65F7036-7D1E-8941-84A1-A857AD36D2C1}" type="slidenum">
              <a:rPr lang="en-US" smtClean="0"/>
              <a:t>23</a:t>
            </a:fld>
            <a:endParaRPr lang="en-US"/>
          </a:p>
        </p:txBody>
      </p:sp>
    </p:spTree>
    <p:extLst>
      <p:ext uri="{BB962C8B-B14F-4D97-AF65-F5344CB8AC3E}">
        <p14:creationId xmlns:p14="http://schemas.microsoft.com/office/powerpoint/2010/main" val="2480453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Continental Airlines</a:t>
            </a:r>
          </a:p>
          <a:p>
            <a:r>
              <a:rPr lang="en-GB"/>
              <a:t>https://en.wikipedia.org/wiki/Continental_Airlines</a:t>
            </a:r>
          </a:p>
          <a:p>
            <a:r>
              <a:rPr lang="en-GB"/>
              <a:t>Ceased operations </a:t>
            </a:r>
            <a:r>
              <a:rPr lang="en-GB">
                <a:effectLst/>
              </a:rPr>
              <a:t>March 3, 2012 </a:t>
            </a:r>
            <a:r>
              <a:rPr lang="en-GB" b="0" i="0" u="none" strike="noStrike" baseline="30000">
                <a:solidFill>
                  <a:srgbClr val="0645AD"/>
                </a:solidFill>
                <a:effectLst/>
                <a:hlinkClick r:id="rId3"/>
              </a:rPr>
              <a:t>[2]</a:t>
            </a:r>
            <a:r>
              <a:rPr lang="en-GB">
                <a:effectLst/>
              </a:rPr>
              <a:t> (merged into </a:t>
            </a:r>
            <a:r>
              <a:rPr lang="en-GB" u="none" strike="noStrike">
                <a:solidFill>
                  <a:srgbClr val="0645AD"/>
                </a:solidFill>
                <a:effectLst/>
                <a:hlinkClick r:id="rId4" tooltip="United Airlines"/>
              </a:rPr>
              <a:t>United Airlines</a:t>
            </a:r>
            <a:r>
              <a:rPr lang="en-GB">
                <a:effectLst/>
              </a:rPr>
              <a:t>)</a:t>
            </a:r>
            <a:endParaRPr lang="en-GB"/>
          </a:p>
          <a:p>
            <a:r>
              <a:rPr lang="en-GB" b="0" i="0" u="none" strike="noStrike">
                <a:solidFill>
                  <a:srgbClr val="0645AD"/>
                </a:solidFill>
                <a:effectLst/>
                <a:latin typeface="Arial" panose="020B0604020202020204" pitchFamily="34" charset="0"/>
                <a:hlinkClick r:id="rId5"/>
              </a:rPr>
              <a:t>Boeing 757-200</a:t>
            </a:r>
            <a:r>
              <a:rPr lang="en-GB" b="0" i="0">
                <a:solidFill>
                  <a:srgbClr val="202122"/>
                </a:solidFill>
                <a:effectLst/>
                <a:latin typeface="Arial" panose="020B0604020202020204" pitchFamily="34" charset="0"/>
              </a:rPr>
              <a:t> in 1991–2011 livery</a:t>
            </a:r>
          </a:p>
          <a:p>
            <a:endParaRPr lang="en-GB" b="0" i="0">
              <a:solidFill>
                <a:srgbClr val="202122"/>
              </a:solidFill>
              <a:effectLst/>
              <a:latin typeface="Arial" panose="020B0604020202020204" pitchFamily="34" charset="0"/>
            </a:endParaRPr>
          </a:p>
          <a:p>
            <a:r>
              <a:rPr lang="en-US"/>
              <a:t>https://centreforaviation.com/analysis/reports/continental-airlines-loses-usd25-million-from-snow-storm-lan-decline-slows-after-chile-earthquake-21792</a:t>
            </a:r>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24</a:t>
            </a:fld>
            <a:endParaRPr lang="en-US"/>
          </a:p>
        </p:txBody>
      </p:sp>
    </p:spTree>
    <p:extLst>
      <p:ext uri="{BB962C8B-B14F-4D97-AF65-F5344CB8AC3E}">
        <p14:creationId xmlns:p14="http://schemas.microsoft.com/office/powerpoint/2010/main" val="4039159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25</a:t>
            </a:fld>
            <a:endParaRPr lang="en-US"/>
          </a:p>
        </p:txBody>
      </p:sp>
    </p:spTree>
    <p:extLst>
      <p:ext uri="{BB962C8B-B14F-4D97-AF65-F5344CB8AC3E}">
        <p14:creationId xmlns:p14="http://schemas.microsoft.com/office/powerpoint/2010/main" val="1515524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en.wikipedia.org</a:t>
            </a:r>
            <a:r>
              <a:rPr lang="en-US"/>
              <a:t>/wiki/</a:t>
            </a:r>
            <a:r>
              <a:rPr lang="en-US" err="1"/>
              <a:t>Computer_cluster</a:t>
            </a:r>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30</a:t>
            </a:fld>
            <a:endParaRPr lang="en-US"/>
          </a:p>
        </p:txBody>
      </p:sp>
    </p:spTree>
    <p:extLst>
      <p:ext uri="{BB962C8B-B14F-4D97-AF65-F5344CB8AC3E}">
        <p14:creationId xmlns:p14="http://schemas.microsoft.com/office/powerpoint/2010/main" val="1847189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https://github.com/apache/kafka/blob/trunk/core/src/main/scala/kafka/server/KafkaServer.scala#L88-L89</a:t>
            </a:r>
          </a:p>
          <a:p>
            <a:endParaRPr lang="en-US" dirty="0"/>
          </a:p>
          <a:p>
            <a:r>
              <a:rPr lang="en-US" dirty="0"/>
              <a:t>https://jaceklaskowski.gitbooks.io/apache-kafka/content/kafka-controller-KafkaController.html</a:t>
            </a:r>
            <a:endParaRPr lang="en-AT"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https://jaceklaskowski.gitbooks.io/apache-kafka/content/kafka-server-KafkaServer.html</a:t>
            </a:r>
            <a:endParaRPr lang="en-AT" dirty="0"/>
          </a:p>
          <a:p>
            <a:r>
              <a:rPr lang="en-US" dirty="0"/>
              <a:t>https://jaceklaskowski.gitbooks.io/apache-kafka/content/kafka-brokers.html</a:t>
            </a:r>
          </a:p>
          <a:p>
            <a:r>
              <a:rPr lang="en-US" dirty="0"/>
              <a:t>https://jaceklaskowski.gitbooks.io/apache-kafka/content/kafka-topics.html</a:t>
            </a:r>
            <a:endParaRPr lang="en-AT" dirty="0"/>
          </a:p>
          <a:p>
            <a:endParaRPr lang="en-AT" dirty="0"/>
          </a:p>
        </p:txBody>
      </p:sp>
      <p:sp>
        <p:nvSpPr>
          <p:cNvPr id="4" name="Slide Number Placeholder 3"/>
          <p:cNvSpPr>
            <a:spLocks noGrp="1"/>
          </p:cNvSpPr>
          <p:nvPr>
            <p:ph type="sldNum" sz="quarter" idx="5"/>
          </p:nvPr>
        </p:nvSpPr>
        <p:spPr/>
        <p:txBody>
          <a:bodyPr/>
          <a:lstStyle/>
          <a:p>
            <a:fld id="{E65F7036-7D1E-8941-84A1-A857AD36D2C1}" type="slidenum">
              <a:rPr lang="en-US" smtClean="0"/>
              <a:t>37</a:t>
            </a:fld>
            <a:endParaRPr lang="en-US"/>
          </a:p>
        </p:txBody>
      </p:sp>
    </p:spTree>
    <p:extLst>
      <p:ext uri="{BB962C8B-B14F-4D97-AF65-F5344CB8AC3E}">
        <p14:creationId xmlns:p14="http://schemas.microsoft.com/office/powerpoint/2010/main" val="3055928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sz="1800"/>
          </a:p>
        </p:txBody>
      </p:sp>
      <p:sp>
        <p:nvSpPr>
          <p:cNvPr id="4" name="Slide Number Placeholder 3"/>
          <p:cNvSpPr>
            <a:spLocks noGrp="1"/>
          </p:cNvSpPr>
          <p:nvPr>
            <p:ph type="sldNum" sz="quarter" idx="5"/>
          </p:nvPr>
        </p:nvSpPr>
        <p:spPr/>
        <p:txBody>
          <a:bodyPr/>
          <a:lstStyle/>
          <a:p>
            <a:fld id="{E65F7036-7D1E-8941-84A1-A857AD36D2C1}" type="slidenum">
              <a:rPr lang="en-US" smtClean="0"/>
              <a:t>40</a:t>
            </a:fld>
            <a:endParaRPr lang="en-US"/>
          </a:p>
        </p:txBody>
      </p:sp>
    </p:spTree>
    <p:extLst>
      <p:ext uri="{BB962C8B-B14F-4D97-AF65-F5344CB8AC3E}">
        <p14:creationId xmlns:p14="http://schemas.microsoft.com/office/powerpoint/2010/main" val="2011909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47</a:t>
            </a:fld>
            <a:endParaRPr lang="en-US"/>
          </a:p>
        </p:txBody>
      </p:sp>
    </p:spTree>
    <p:extLst>
      <p:ext uri="{BB962C8B-B14F-4D97-AF65-F5344CB8AC3E}">
        <p14:creationId xmlns:p14="http://schemas.microsoft.com/office/powerpoint/2010/main" val="111298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youtu.be</a:t>
            </a:r>
            <a:r>
              <a:rPr lang="en-US"/>
              <a:t>/CZ3wIuvmHeM?t=588</a:t>
            </a:r>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48</a:t>
            </a:fld>
            <a:endParaRPr lang="en-US"/>
          </a:p>
        </p:txBody>
      </p:sp>
    </p:spTree>
    <p:extLst>
      <p:ext uri="{BB962C8B-B14F-4D97-AF65-F5344CB8AC3E}">
        <p14:creationId xmlns:p14="http://schemas.microsoft.com/office/powerpoint/2010/main" val="3372766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sz="1800"/>
          </a:p>
        </p:txBody>
      </p:sp>
      <p:sp>
        <p:nvSpPr>
          <p:cNvPr id="4" name="Slide Number Placeholder 3"/>
          <p:cNvSpPr>
            <a:spLocks noGrp="1"/>
          </p:cNvSpPr>
          <p:nvPr>
            <p:ph type="sldNum" sz="quarter" idx="5"/>
          </p:nvPr>
        </p:nvSpPr>
        <p:spPr/>
        <p:txBody>
          <a:bodyPr/>
          <a:lstStyle/>
          <a:p>
            <a:fld id="{E65F7036-7D1E-8941-84A1-A857AD36D2C1}" type="slidenum">
              <a:rPr lang="en-US" smtClean="0"/>
              <a:t>49</a:t>
            </a:fld>
            <a:endParaRPr lang="en-US"/>
          </a:p>
        </p:txBody>
      </p:sp>
    </p:spTree>
    <p:extLst>
      <p:ext uri="{BB962C8B-B14F-4D97-AF65-F5344CB8AC3E}">
        <p14:creationId xmlns:p14="http://schemas.microsoft.com/office/powerpoint/2010/main" val="417916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t>
            </a:r>
            <a:r>
              <a:rPr lang="en-AT"/>
              <a:t>ast “Echtzeit”!</a:t>
            </a:r>
          </a:p>
          <a:p>
            <a:r>
              <a:rPr lang="en-AT"/>
              <a:t>	-&gt; siehe </a:t>
            </a:r>
            <a:r>
              <a:rPr lang="en-GB">
                <a:hlinkClick r:id="rId3" action="ppaction://hlinksldjump"/>
              </a:rPr>
              <a:t>Umfang</a:t>
            </a:r>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9</a:t>
            </a:fld>
            <a:endParaRPr lang="en-US"/>
          </a:p>
        </p:txBody>
      </p:sp>
    </p:spTree>
    <p:extLst>
      <p:ext uri="{BB962C8B-B14F-4D97-AF65-F5344CB8AC3E}">
        <p14:creationId xmlns:p14="http://schemas.microsoft.com/office/powerpoint/2010/main" val="3230990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sz="1800"/>
          </a:p>
        </p:txBody>
      </p:sp>
      <p:sp>
        <p:nvSpPr>
          <p:cNvPr id="4" name="Slide Number Placeholder 3"/>
          <p:cNvSpPr>
            <a:spLocks noGrp="1"/>
          </p:cNvSpPr>
          <p:nvPr>
            <p:ph type="sldNum" sz="quarter" idx="5"/>
          </p:nvPr>
        </p:nvSpPr>
        <p:spPr/>
        <p:txBody>
          <a:bodyPr/>
          <a:lstStyle/>
          <a:p>
            <a:fld id="{E65F7036-7D1E-8941-84A1-A857AD36D2C1}" type="slidenum">
              <a:rPr lang="en-US" smtClean="0"/>
              <a:t>50</a:t>
            </a:fld>
            <a:endParaRPr lang="en-US"/>
          </a:p>
        </p:txBody>
      </p:sp>
    </p:spTree>
    <p:extLst>
      <p:ext uri="{BB962C8B-B14F-4D97-AF65-F5344CB8AC3E}">
        <p14:creationId xmlns:p14="http://schemas.microsoft.com/office/powerpoint/2010/main" val="2891072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sz="1800"/>
          </a:p>
        </p:txBody>
      </p:sp>
      <p:sp>
        <p:nvSpPr>
          <p:cNvPr id="4" name="Slide Number Placeholder 3"/>
          <p:cNvSpPr>
            <a:spLocks noGrp="1"/>
          </p:cNvSpPr>
          <p:nvPr>
            <p:ph type="sldNum" sz="quarter" idx="5"/>
          </p:nvPr>
        </p:nvSpPr>
        <p:spPr/>
        <p:txBody>
          <a:bodyPr/>
          <a:lstStyle/>
          <a:p>
            <a:fld id="{E65F7036-7D1E-8941-84A1-A857AD36D2C1}" type="slidenum">
              <a:rPr lang="en-US" smtClean="0"/>
              <a:t>51</a:t>
            </a:fld>
            <a:endParaRPr lang="en-US"/>
          </a:p>
        </p:txBody>
      </p:sp>
    </p:spTree>
    <p:extLst>
      <p:ext uri="{BB962C8B-B14F-4D97-AF65-F5344CB8AC3E}">
        <p14:creationId xmlns:p14="http://schemas.microsoft.com/office/powerpoint/2010/main" val="4210173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sz="1800"/>
          </a:p>
        </p:txBody>
      </p:sp>
      <p:sp>
        <p:nvSpPr>
          <p:cNvPr id="4" name="Slide Number Placeholder 3"/>
          <p:cNvSpPr>
            <a:spLocks noGrp="1"/>
          </p:cNvSpPr>
          <p:nvPr>
            <p:ph type="sldNum" sz="quarter" idx="5"/>
          </p:nvPr>
        </p:nvSpPr>
        <p:spPr/>
        <p:txBody>
          <a:bodyPr/>
          <a:lstStyle/>
          <a:p>
            <a:fld id="{E65F7036-7D1E-8941-84A1-A857AD36D2C1}" type="slidenum">
              <a:rPr lang="en-US" smtClean="0"/>
              <a:t>52</a:t>
            </a:fld>
            <a:endParaRPr lang="en-US"/>
          </a:p>
        </p:txBody>
      </p:sp>
    </p:spTree>
    <p:extLst>
      <p:ext uri="{BB962C8B-B14F-4D97-AF65-F5344CB8AC3E}">
        <p14:creationId xmlns:p14="http://schemas.microsoft.com/office/powerpoint/2010/main" val="1960070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https://github.com/confluentinc/schema-registry</a:t>
            </a:r>
          </a:p>
        </p:txBody>
      </p:sp>
      <p:sp>
        <p:nvSpPr>
          <p:cNvPr id="4" name="Slide Number Placeholder 3"/>
          <p:cNvSpPr>
            <a:spLocks noGrp="1"/>
          </p:cNvSpPr>
          <p:nvPr>
            <p:ph type="sldNum" sz="quarter" idx="5"/>
          </p:nvPr>
        </p:nvSpPr>
        <p:spPr/>
        <p:txBody>
          <a:bodyPr/>
          <a:lstStyle/>
          <a:p>
            <a:fld id="{E65F7036-7D1E-8941-84A1-A857AD36D2C1}" type="slidenum">
              <a:rPr lang="en-US" smtClean="0"/>
              <a:t>53</a:t>
            </a:fld>
            <a:endParaRPr lang="en-US"/>
          </a:p>
        </p:txBody>
      </p:sp>
    </p:spTree>
    <p:extLst>
      <p:ext uri="{BB962C8B-B14F-4D97-AF65-F5344CB8AC3E}">
        <p14:creationId xmlns:p14="http://schemas.microsoft.com/office/powerpoint/2010/main" val="1056549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56</a:t>
            </a:fld>
            <a:endParaRPr lang="en-US"/>
          </a:p>
        </p:txBody>
      </p:sp>
    </p:spTree>
    <p:extLst>
      <p:ext uri="{BB962C8B-B14F-4D97-AF65-F5344CB8AC3E}">
        <p14:creationId xmlns:p14="http://schemas.microsoft.com/office/powerpoint/2010/main" val="614085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github.com</a:t>
            </a:r>
            <a:r>
              <a:rPr lang="en-US"/>
              <a:t>/</a:t>
            </a:r>
            <a:r>
              <a:rPr lang="en-US" err="1"/>
              <a:t>apache</a:t>
            </a:r>
            <a:r>
              <a:rPr lang="en-US"/>
              <a:t>/</a:t>
            </a:r>
            <a:r>
              <a:rPr lang="en-US" err="1"/>
              <a:t>kafka</a:t>
            </a:r>
            <a:r>
              <a:rPr lang="en-US"/>
              <a:t>/blob/trunk/core/</a:t>
            </a:r>
            <a:r>
              <a:rPr lang="en-US" err="1"/>
              <a:t>src</a:t>
            </a:r>
            <a:r>
              <a:rPr lang="en-US"/>
              <a:t>/main/</a:t>
            </a:r>
            <a:r>
              <a:rPr lang="en-US" err="1"/>
              <a:t>scala</a:t>
            </a:r>
            <a:r>
              <a:rPr lang="en-US"/>
              <a:t>/</a:t>
            </a:r>
            <a:r>
              <a:rPr lang="en-US" err="1"/>
              <a:t>kafka</a:t>
            </a:r>
            <a:r>
              <a:rPr lang="en-US"/>
              <a:t>/tools/StorageTool.scala#L88</a:t>
            </a:r>
          </a:p>
          <a:p>
            <a:r>
              <a:rPr lang="en-US"/>
              <a:t>https://</a:t>
            </a:r>
            <a:r>
              <a:rPr lang="en-US" err="1"/>
              <a:t>github.com</a:t>
            </a:r>
            <a:r>
              <a:rPr lang="en-US"/>
              <a:t>/</a:t>
            </a:r>
            <a:r>
              <a:rPr lang="en-US" err="1"/>
              <a:t>apache</a:t>
            </a:r>
            <a:r>
              <a:rPr lang="en-US"/>
              <a:t>/</a:t>
            </a:r>
            <a:r>
              <a:rPr lang="en-US" err="1"/>
              <a:t>kafka</a:t>
            </a:r>
            <a:r>
              <a:rPr lang="en-US"/>
              <a:t>/blob/trunk/clients/</a:t>
            </a:r>
            <a:r>
              <a:rPr lang="en-US" err="1"/>
              <a:t>src</a:t>
            </a:r>
            <a:r>
              <a:rPr lang="en-US"/>
              <a:t>/main/java/org/</a:t>
            </a:r>
            <a:r>
              <a:rPr lang="en-US" err="1"/>
              <a:t>apache</a:t>
            </a:r>
            <a:r>
              <a:rPr lang="en-US"/>
              <a:t>/</a:t>
            </a:r>
            <a:r>
              <a:rPr lang="en-US" err="1"/>
              <a:t>kafka</a:t>
            </a:r>
            <a:r>
              <a:rPr lang="en-US"/>
              <a:t>/common/Uuid.java#L62</a:t>
            </a:r>
          </a:p>
          <a:p>
            <a:r>
              <a:rPr lang="en-US"/>
              <a:t>https://</a:t>
            </a:r>
            <a:r>
              <a:rPr lang="en-US" err="1"/>
              <a:t>kafka.apache.org</a:t>
            </a:r>
            <a:r>
              <a:rPr lang="en-US"/>
              <a:t>/31/</a:t>
            </a:r>
            <a:r>
              <a:rPr lang="en-US" err="1"/>
              <a:t>javadoc</a:t>
            </a:r>
            <a:r>
              <a:rPr lang="en-US"/>
              <a:t>/org/</a:t>
            </a:r>
            <a:r>
              <a:rPr lang="en-US" err="1"/>
              <a:t>apache</a:t>
            </a:r>
            <a:r>
              <a:rPr lang="en-US"/>
              <a:t>/</a:t>
            </a:r>
            <a:r>
              <a:rPr lang="en-US" err="1"/>
              <a:t>kafka</a:t>
            </a:r>
            <a:r>
              <a:rPr lang="en-US"/>
              <a:t>/common/</a:t>
            </a:r>
            <a:r>
              <a:rPr lang="en-US" err="1"/>
              <a:t>Uuid.html</a:t>
            </a:r>
            <a:endParaRPr lang="en-US"/>
          </a:p>
          <a:p>
            <a:endParaRPr lang="en-US"/>
          </a:p>
          <a:p>
            <a:r>
              <a:rPr lang="en-US" b="0" i="0">
                <a:solidFill>
                  <a:srgbClr val="474747"/>
                </a:solidFill>
                <a:effectLst/>
                <a:latin typeface="DejaVu Serif"/>
              </a:rPr>
              <a:t>variant 2 (Leach-</a:t>
            </a:r>
            <a:r>
              <a:rPr lang="en-US" b="0" i="0" err="1">
                <a:solidFill>
                  <a:srgbClr val="474747"/>
                </a:solidFill>
                <a:effectLst/>
                <a:latin typeface="DejaVu Serif"/>
              </a:rPr>
              <a:t>Salz</a:t>
            </a:r>
            <a:r>
              <a:rPr lang="en-US" b="0" i="0">
                <a:solidFill>
                  <a:srgbClr val="474747"/>
                </a:solidFill>
                <a:effectLst/>
                <a:latin typeface="DejaVu Serif"/>
              </a:rPr>
              <a:t>) version 4 UUIDs</a:t>
            </a:r>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60</a:t>
            </a:fld>
            <a:endParaRPr lang="en-US"/>
          </a:p>
        </p:txBody>
      </p:sp>
    </p:spTree>
    <p:extLst>
      <p:ext uri="{BB962C8B-B14F-4D97-AF65-F5344CB8AC3E}">
        <p14:creationId xmlns:p14="http://schemas.microsoft.com/office/powerpoint/2010/main" val="36946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65F7036-7D1E-8941-84A1-A857AD36D2C1}" type="slidenum">
              <a:rPr lang="en-US" smtClean="0"/>
              <a:t>62</a:t>
            </a:fld>
            <a:endParaRPr lang="en-US"/>
          </a:p>
        </p:txBody>
      </p:sp>
    </p:spTree>
    <p:extLst>
      <p:ext uri="{BB962C8B-B14F-4D97-AF65-F5344CB8AC3E}">
        <p14:creationId xmlns:p14="http://schemas.microsoft.com/office/powerpoint/2010/main" val="2725432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65F7036-7D1E-8941-84A1-A857AD36D2C1}" type="slidenum">
              <a:rPr lang="en-US" smtClean="0"/>
              <a:t>63</a:t>
            </a:fld>
            <a:endParaRPr lang="en-US"/>
          </a:p>
        </p:txBody>
      </p:sp>
    </p:spTree>
    <p:extLst>
      <p:ext uri="{BB962C8B-B14F-4D97-AF65-F5344CB8AC3E}">
        <p14:creationId xmlns:p14="http://schemas.microsoft.com/office/powerpoint/2010/main" val="3076664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32629"/>
                </a:solidFill>
                <a:effectLst/>
                <a:latin typeface="-apple-system"/>
              </a:rPr>
              <a:t>The timestamp can be set </a:t>
            </a:r>
            <a:r>
              <a:rPr lang="en-US" b="0" i="0" u="sng">
                <a:effectLst/>
                <a:latin typeface="-apple-system"/>
                <a:hlinkClick r:id="rId3"/>
              </a:rPr>
              <a:t>explicitly by the producer</a:t>
            </a:r>
            <a:r>
              <a:rPr lang="en-US" b="0" i="0">
                <a:solidFill>
                  <a:srgbClr val="232629"/>
                </a:solidFill>
                <a:effectLst/>
                <a:latin typeface="-apple-system"/>
              </a:rPr>
              <a:t> or </a:t>
            </a:r>
            <a:r>
              <a:rPr lang="en-US" b="0" i="0" u="sng">
                <a:effectLst/>
                <a:latin typeface="-apple-system"/>
                <a:hlinkClick r:id="rId4"/>
              </a:rPr>
              <a:t>configured</a:t>
            </a:r>
            <a:r>
              <a:rPr lang="en-US" b="0" i="0">
                <a:solidFill>
                  <a:srgbClr val="232629"/>
                </a:solidFill>
                <a:effectLst/>
                <a:latin typeface="-apple-system"/>
              </a:rPr>
              <a:t> at a broker or topic level to be the timestamp at which the message was written to the topic.</a:t>
            </a:r>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72</a:t>
            </a:fld>
            <a:endParaRPr lang="en-US"/>
          </a:p>
        </p:txBody>
      </p:sp>
    </p:spTree>
    <p:extLst>
      <p:ext uri="{BB962C8B-B14F-4D97-AF65-F5344CB8AC3E}">
        <p14:creationId xmlns:p14="http://schemas.microsoft.com/office/powerpoint/2010/main" val="2659185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65F7036-7D1E-8941-84A1-A857AD36D2C1}" type="slidenum">
              <a:rPr lang="en-US" smtClean="0"/>
              <a:t>85</a:t>
            </a:fld>
            <a:endParaRPr lang="en-US"/>
          </a:p>
        </p:txBody>
      </p:sp>
    </p:spTree>
    <p:extLst>
      <p:ext uri="{BB962C8B-B14F-4D97-AF65-F5344CB8AC3E}">
        <p14:creationId xmlns:p14="http://schemas.microsoft.com/office/powerpoint/2010/main" val="2589918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https://www.buesing.dev/post/kafka-versions/</a:t>
            </a:r>
          </a:p>
        </p:txBody>
      </p:sp>
      <p:sp>
        <p:nvSpPr>
          <p:cNvPr id="4" name="Slide Number Placeholder 3"/>
          <p:cNvSpPr>
            <a:spLocks noGrp="1"/>
          </p:cNvSpPr>
          <p:nvPr>
            <p:ph type="sldNum" sz="quarter" idx="5"/>
          </p:nvPr>
        </p:nvSpPr>
        <p:spPr/>
        <p:txBody>
          <a:bodyPr/>
          <a:lstStyle/>
          <a:p>
            <a:fld id="{E65F7036-7D1E-8941-84A1-A857AD36D2C1}" type="slidenum">
              <a:rPr lang="en-US" smtClean="0"/>
              <a:t>10</a:t>
            </a:fld>
            <a:endParaRPr lang="en-US"/>
          </a:p>
        </p:txBody>
      </p:sp>
    </p:spTree>
    <p:extLst>
      <p:ext uri="{BB962C8B-B14F-4D97-AF65-F5344CB8AC3E}">
        <p14:creationId xmlns:p14="http://schemas.microsoft.com/office/powerpoint/2010/main" val="3772369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65F7036-7D1E-8941-84A1-A857AD36D2C1}" type="slidenum">
              <a:rPr lang="en-US" smtClean="0"/>
              <a:t>89</a:t>
            </a:fld>
            <a:endParaRPr lang="en-US"/>
          </a:p>
        </p:txBody>
      </p:sp>
    </p:spTree>
    <p:extLst>
      <p:ext uri="{BB962C8B-B14F-4D97-AF65-F5344CB8AC3E}">
        <p14:creationId xmlns:p14="http://schemas.microsoft.com/office/powerpoint/2010/main" val="2583708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65F7036-7D1E-8941-84A1-A857AD36D2C1}" type="slidenum">
              <a:rPr lang="en-US" smtClean="0"/>
              <a:t>101</a:t>
            </a:fld>
            <a:endParaRPr lang="en-US"/>
          </a:p>
        </p:txBody>
      </p:sp>
    </p:spTree>
    <p:extLst>
      <p:ext uri="{BB962C8B-B14F-4D97-AF65-F5344CB8AC3E}">
        <p14:creationId xmlns:p14="http://schemas.microsoft.com/office/powerpoint/2010/main" val="1549394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/mnt/c/kafka/bin/kafka-console-consumer.sh --bootstrap-server localhost:9092 --topic </a:t>
            </a:r>
            <a:r>
              <a:rPr lang="de-DE" err="1"/>
              <a:t>test</a:t>
            </a:r>
            <a:r>
              <a:rPr lang="de-DE"/>
              <a:t> --group A --</a:t>
            </a:r>
            <a:r>
              <a:rPr lang="de-DE" err="1"/>
              <a:t>consumer-property</a:t>
            </a:r>
            <a:r>
              <a:rPr lang="de-DE"/>
              <a:t> group.instance.id=1</a:t>
            </a:r>
          </a:p>
        </p:txBody>
      </p:sp>
      <p:sp>
        <p:nvSpPr>
          <p:cNvPr id="4" name="Foliennummernplatzhalter 3"/>
          <p:cNvSpPr>
            <a:spLocks noGrp="1"/>
          </p:cNvSpPr>
          <p:nvPr>
            <p:ph type="sldNum" sz="quarter" idx="5"/>
          </p:nvPr>
        </p:nvSpPr>
        <p:spPr/>
        <p:txBody>
          <a:bodyPr/>
          <a:lstStyle/>
          <a:p>
            <a:fld id="{E65F7036-7D1E-8941-84A1-A857AD36D2C1}" type="slidenum">
              <a:rPr lang="en-US" smtClean="0"/>
              <a:t>108</a:t>
            </a:fld>
            <a:endParaRPr lang="en-US"/>
          </a:p>
        </p:txBody>
      </p:sp>
    </p:spTree>
    <p:extLst>
      <p:ext uri="{BB962C8B-B14F-4D97-AF65-F5344CB8AC3E}">
        <p14:creationId xmlns:p14="http://schemas.microsoft.com/office/powerpoint/2010/main" val="3778085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a:solidFill>
                  <a:srgbClr val="B58900"/>
                </a:solidFill>
                <a:latin typeface="Consolas" panose="020B0609020204030204" pitchFamily="49" charset="0"/>
              </a:rPr>
              <a:t>&lt;?</a:t>
            </a:r>
            <a:r>
              <a:rPr lang="en-GB" sz="1800">
                <a:solidFill>
                  <a:srgbClr val="268BD2"/>
                </a:solidFill>
                <a:latin typeface="Consolas" panose="020B0609020204030204" pitchFamily="49" charset="0"/>
              </a:rPr>
              <a:t>xml</a:t>
            </a:r>
            <a:r>
              <a:rPr lang="en-GB" sz="1800">
                <a:solidFill>
                  <a:srgbClr val="93A1A1"/>
                </a:solidFill>
                <a:latin typeface="Consolas" panose="020B0609020204030204" pitchFamily="49" charset="0"/>
              </a:rPr>
              <a:t> version</a:t>
            </a:r>
            <a:r>
              <a:rPr lang="en-GB" sz="1800">
                <a:solidFill>
                  <a:srgbClr val="B58900"/>
                </a:solidFill>
                <a:latin typeface="Consolas" panose="020B0609020204030204" pitchFamily="49" charset="0"/>
              </a:rPr>
              <a:t>=</a:t>
            </a:r>
            <a:r>
              <a:rPr lang="en-GB" sz="1800">
                <a:solidFill>
                  <a:srgbClr val="93A1A1"/>
                </a:solidFill>
                <a:latin typeface="Consolas" panose="020B0609020204030204" pitchFamily="49" charset="0"/>
              </a:rPr>
              <a:t>"</a:t>
            </a:r>
            <a:r>
              <a:rPr lang="en-GB" sz="1800">
                <a:solidFill>
                  <a:srgbClr val="B58900"/>
                </a:solidFill>
                <a:latin typeface="Consolas" panose="020B0609020204030204" pitchFamily="49" charset="0"/>
              </a:rPr>
              <a:t>1.0</a:t>
            </a:r>
            <a:r>
              <a:rPr lang="en-GB" sz="1800">
                <a:solidFill>
                  <a:srgbClr val="93A1A1"/>
                </a:solidFill>
                <a:latin typeface="Consolas" panose="020B0609020204030204" pitchFamily="49" charset="0"/>
              </a:rPr>
              <a:t>" encoding</a:t>
            </a:r>
            <a:r>
              <a:rPr lang="en-GB" sz="1800">
                <a:solidFill>
                  <a:srgbClr val="B58900"/>
                </a:solidFill>
                <a:latin typeface="Consolas" panose="020B0609020204030204" pitchFamily="49" charset="0"/>
              </a:rPr>
              <a:t>=</a:t>
            </a:r>
            <a:r>
              <a:rPr lang="en-GB" sz="1800">
                <a:solidFill>
                  <a:srgbClr val="93A1A1"/>
                </a:solidFill>
                <a:latin typeface="Consolas" panose="020B0609020204030204" pitchFamily="49" charset="0"/>
              </a:rPr>
              <a:t>"</a:t>
            </a:r>
            <a:r>
              <a:rPr lang="en-GB" sz="1800">
                <a:solidFill>
                  <a:srgbClr val="B58900"/>
                </a:solidFill>
                <a:latin typeface="Consolas" panose="020B0609020204030204" pitchFamily="49" charset="0"/>
              </a:rPr>
              <a:t>UTF-8</a:t>
            </a:r>
            <a:r>
              <a:rPr lang="en-GB" sz="1800">
                <a:solidFill>
                  <a:srgbClr val="93A1A1"/>
                </a:solidFill>
                <a:latin typeface="Consolas" panose="020B0609020204030204" pitchFamily="49" charset="0"/>
              </a:rPr>
              <a:t>"</a:t>
            </a:r>
            <a:r>
              <a:rPr lang="en-GB" sz="1800">
                <a:solidFill>
                  <a:srgbClr val="B589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project</a:t>
            </a:r>
            <a:r>
              <a:rPr lang="en-GB" sz="1800">
                <a:solidFill>
                  <a:srgbClr val="000000"/>
                </a:solidFill>
                <a:latin typeface="Consolas" panose="020B0609020204030204" pitchFamily="49" charset="0"/>
              </a:rPr>
              <a:t> </a:t>
            </a:r>
            <a:r>
              <a:rPr lang="en-GB" sz="1800" err="1">
                <a:solidFill>
                  <a:srgbClr val="93A1A1"/>
                </a:solidFill>
                <a:latin typeface="Consolas" panose="020B0609020204030204" pitchFamily="49" charset="0"/>
              </a:rPr>
              <a:t>xmlns</a:t>
            </a:r>
            <a:r>
              <a:rPr lang="en-GB" sz="1800">
                <a:solidFill>
                  <a:srgbClr val="000000"/>
                </a:solidFill>
                <a:latin typeface="Consolas" panose="020B0609020204030204" pitchFamily="49" charset="0"/>
              </a:rPr>
              <a:t>=</a:t>
            </a:r>
            <a:r>
              <a:rPr lang="en-GB" sz="1800">
                <a:solidFill>
                  <a:srgbClr val="93A1A1"/>
                </a:solidFill>
                <a:latin typeface="Consolas" panose="020B0609020204030204" pitchFamily="49" charset="0"/>
              </a:rPr>
              <a:t>"</a:t>
            </a:r>
            <a:r>
              <a:rPr lang="en-GB" sz="1800">
                <a:solidFill>
                  <a:srgbClr val="2AA198"/>
                </a:solidFill>
                <a:latin typeface="Consolas" panose="020B0609020204030204" pitchFamily="49" charset="0"/>
              </a:rPr>
              <a:t>http://maven.apache.org/POM/4.0.0</a:t>
            </a:r>
            <a:r>
              <a:rPr lang="en-GB" sz="1800">
                <a:solidFill>
                  <a:srgbClr val="93A1A1"/>
                </a:solidFill>
                <a:latin typeface="Consolas" panose="020B0609020204030204" pitchFamily="49" charset="0"/>
              </a:rPr>
              <a:t>"</a:t>
            </a:r>
            <a:r>
              <a:rPr lang="en-GB" sz="1800">
                <a:solidFill>
                  <a:srgbClr val="000000"/>
                </a:solidFill>
                <a:latin typeface="Consolas" panose="020B0609020204030204" pitchFamily="49" charset="0"/>
              </a:rPr>
              <a:t> </a:t>
            </a:r>
            <a:r>
              <a:rPr lang="en-GB" sz="1800" err="1">
                <a:solidFill>
                  <a:srgbClr val="93A1A1"/>
                </a:solidFill>
                <a:latin typeface="Consolas" panose="020B0609020204030204" pitchFamily="49" charset="0"/>
              </a:rPr>
              <a:t>xmlns:xsi</a:t>
            </a:r>
            <a:r>
              <a:rPr lang="en-GB" sz="1800">
                <a:solidFill>
                  <a:srgbClr val="000000"/>
                </a:solidFill>
                <a:latin typeface="Consolas" panose="020B0609020204030204" pitchFamily="49" charset="0"/>
              </a:rPr>
              <a:t>=</a:t>
            </a:r>
            <a:r>
              <a:rPr lang="en-GB" sz="1800">
                <a:solidFill>
                  <a:srgbClr val="93A1A1"/>
                </a:solidFill>
                <a:latin typeface="Consolas" panose="020B0609020204030204" pitchFamily="49" charset="0"/>
              </a:rPr>
              <a:t>"</a:t>
            </a:r>
            <a:r>
              <a:rPr lang="en-GB" sz="1800">
                <a:solidFill>
                  <a:srgbClr val="2AA198"/>
                </a:solidFill>
                <a:latin typeface="Consolas" panose="020B0609020204030204" pitchFamily="49" charset="0"/>
              </a:rPr>
              <a:t>http://www.w3.org/2001/XMLSchema-instance</a:t>
            </a:r>
            <a:r>
              <a:rPr lang="en-GB" sz="1800">
                <a:solidFill>
                  <a:srgbClr val="93A1A1"/>
                </a:solidFill>
                <a:latin typeface="Consolas" panose="020B0609020204030204" pitchFamily="49" charset="0"/>
              </a:rPr>
              <a:t>"</a:t>
            </a:r>
            <a:r>
              <a:rPr lang="en-GB" sz="1800">
                <a:solidFill>
                  <a:srgbClr val="000000"/>
                </a:solidFill>
                <a:latin typeface="Consolas" panose="020B0609020204030204" pitchFamily="49" charset="0"/>
              </a:rPr>
              <a:t> </a:t>
            </a:r>
            <a:r>
              <a:rPr lang="en-GB" sz="1800" err="1">
                <a:solidFill>
                  <a:srgbClr val="93A1A1"/>
                </a:solidFill>
                <a:latin typeface="Consolas" panose="020B0609020204030204" pitchFamily="49" charset="0"/>
              </a:rPr>
              <a:t>xsi:schemaLocation</a:t>
            </a:r>
            <a:r>
              <a:rPr lang="en-GB" sz="1800">
                <a:solidFill>
                  <a:srgbClr val="000000"/>
                </a:solidFill>
                <a:latin typeface="Consolas" panose="020B0609020204030204" pitchFamily="49" charset="0"/>
              </a:rPr>
              <a:t>=</a:t>
            </a:r>
            <a:r>
              <a:rPr lang="en-GB" sz="1800">
                <a:solidFill>
                  <a:srgbClr val="93A1A1"/>
                </a:solidFill>
                <a:latin typeface="Consolas" panose="020B0609020204030204" pitchFamily="49" charset="0"/>
              </a:rPr>
              <a:t>"</a:t>
            </a:r>
            <a:r>
              <a:rPr lang="en-GB" sz="1800">
                <a:solidFill>
                  <a:srgbClr val="2AA198"/>
                </a:solidFill>
                <a:latin typeface="Consolas" panose="020B0609020204030204" pitchFamily="49" charset="0"/>
              </a:rPr>
              <a:t>http://maven.apache.org/POM/4.0.0 http://maven.apache.org/xsd/maven-4.0.0.xsd</a:t>
            </a:r>
            <a:r>
              <a:rPr lang="en-GB" sz="1800">
                <a:solidFill>
                  <a:srgbClr val="93A1A1"/>
                </a:solidFill>
                <a:latin typeface="Consolas" panose="020B0609020204030204" pitchFamily="49" charset="0"/>
              </a:rPr>
              <a:t>"</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modelVersion</a:t>
            </a:r>
            <a:r>
              <a:rPr lang="en-GB" sz="1800">
                <a:solidFill>
                  <a:srgbClr val="000000"/>
                </a:solidFill>
                <a:latin typeface="Consolas" panose="020B0609020204030204" pitchFamily="49" charset="0"/>
              </a:rPr>
              <a:t>&gt;4.0.0&lt;/</a:t>
            </a:r>
            <a:r>
              <a:rPr lang="en-GB" sz="1800" err="1">
                <a:solidFill>
                  <a:srgbClr val="268BD2"/>
                </a:solidFill>
                <a:latin typeface="Consolas" panose="020B0609020204030204" pitchFamily="49" charset="0"/>
              </a:rPr>
              <a:t>modelVersion</a:t>
            </a:r>
            <a:r>
              <a:rPr lang="en-GB" sz="1800">
                <a:solidFill>
                  <a:srgbClr val="000000"/>
                </a:solidFill>
                <a:latin typeface="Consolas" panose="020B0609020204030204" pitchFamily="49" charset="0"/>
              </a:rPr>
              <a:t>&gt;</a:t>
            </a:r>
          </a:p>
          <a:p>
            <a:pPr algn="l"/>
            <a:endParaRPr lang="en-AT" sz="1800">
              <a:latin typeface="Consolas" panose="020B0609020204030204" pitchFamily="49" charset="0"/>
            </a:endParaRP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groupId</a:t>
            </a:r>
            <a:r>
              <a:rPr lang="en-GB" sz="1800">
                <a:solidFill>
                  <a:srgbClr val="000000"/>
                </a:solidFill>
                <a:latin typeface="Consolas" panose="020B0609020204030204" pitchFamily="49" charset="0"/>
              </a:rPr>
              <a:t>&gt;</a:t>
            </a:r>
            <a:r>
              <a:rPr lang="en-GB" sz="1800" err="1">
                <a:solidFill>
                  <a:srgbClr val="000000"/>
                </a:solidFill>
                <a:latin typeface="Consolas" panose="020B0609020204030204" pitchFamily="49" charset="0"/>
              </a:rPr>
              <a:t>gmbh.conteco</a:t>
            </a:r>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groupId</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artifactId</a:t>
            </a:r>
            <a:r>
              <a:rPr lang="en-GB" sz="1800">
                <a:solidFill>
                  <a:srgbClr val="000000"/>
                </a:solidFill>
                <a:latin typeface="Consolas" panose="020B0609020204030204" pitchFamily="49" charset="0"/>
              </a:rPr>
              <a:t>&gt;</a:t>
            </a:r>
            <a:r>
              <a:rPr lang="en-GB" sz="1800" err="1">
                <a:solidFill>
                  <a:srgbClr val="000000"/>
                </a:solidFill>
                <a:latin typeface="Consolas" panose="020B0609020204030204" pitchFamily="49" charset="0"/>
              </a:rPr>
              <a:t>custom_kafka_connector</a:t>
            </a:r>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artifactId</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version</a:t>
            </a:r>
            <a:r>
              <a:rPr lang="en-GB" sz="1800">
                <a:solidFill>
                  <a:srgbClr val="000000"/>
                </a:solidFill>
                <a:latin typeface="Consolas" panose="020B0609020204030204" pitchFamily="49" charset="0"/>
              </a:rPr>
              <a:t>&gt;1.0-SNAPSHOT&lt;/</a:t>
            </a:r>
            <a:r>
              <a:rPr lang="en-GB" sz="1800">
                <a:solidFill>
                  <a:srgbClr val="268BD2"/>
                </a:solidFill>
                <a:latin typeface="Consolas" panose="020B0609020204030204" pitchFamily="49" charset="0"/>
              </a:rPr>
              <a:t>version</a:t>
            </a:r>
            <a:r>
              <a:rPr lang="en-GB" sz="1800">
                <a:solidFill>
                  <a:srgbClr val="000000"/>
                </a:solidFill>
                <a:latin typeface="Consolas" panose="020B0609020204030204" pitchFamily="49" charset="0"/>
              </a:rPr>
              <a:t>&gt;</a:t>
            </a:r>
          </a:p>
          <a:p>
            <a:pPr algn="l"/>
            <a:endParaRPr lang="en-AT" sz="1800">
              <a:latin typeface="Consolas" panose="020B0609020204030204" pitchFamily="49" charset="0"/>
            </a:endParaRP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dependencies</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dependency</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groupId</a:t>
            </a:r>
            <a:r>
              <a:rPr lang="en-GB" sz="1800">
                <a:solidFill>
                  <a:srgbClr val="000000"/>
                </a:solidFill>
                <a:latin typeface="Consolas" panose="020B0609020204030204" pitchFamily="49" charset="0"/>
              </a:rPr>
              <a:t>&gt;</a:t>
            </a:r>
            <a:r>
              <a:rPr lang="en-GB" sz="1800" err="1">
                <a:solidFill>
                  <a:srgbClr val="000000"/>
                </a:solidFill>
                <a:latin typeface="Consolas" panose="020B0609020204030204" pitchFamily="49" charset="0"/>
              </a:rPr>
              <a:t>org.apache.kafka</a:t>
            </a:r>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groupId</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artifactId</a:t>
            </a:r>
            <a:r>
              <a:rPr lang="en-GB" sz="1800">
                <a:solidFill>
                  <a:srgbClr val="000000"/>
                </a:solidFill>
                <a:latin typeface="Consolas" panose="020B0609020204030204" pitchFamily="49" charset="0"/>
              </a:rPr>
              <a:t>&gt;</a:t>
            </a:r>
            <a:r>
              <a:rPr lang="en-GB" sz="1800" err="1">
                <a:solidFill>
                  <a:srgbClr val="000000"/>
                </a:solidFill>
                <a:latin typeface="Consolas" panose="020B0609020204030204" pitchFamily="49" charset="0"/>
              </a:rPr>
              <a:t>kafka</a:t>
            </a:r>
            <a:r>
              <a:rPr lang="en-GB" sz="1800">
                <a:solidFill>
                  <a:srgbClr val="000000"/>
                </a:solidFill>
                <a:latin typeface="Consolas" panose="020B0609020204030204" pitchFamily="49" charset="0"/>
              </a:rPr>
              <a:t>-clients&lt;/</a:t>
            </a:r>
            <a:r>
              <a:rPr lang="en-GB" sz="1800" err="1">
                <a:solidFill>
                  <a:srgbClr val="268BD2"/>
                </a:solidFill>
                <a:latin typeface="Consolas" panose="020B0609020204030204" pitchFamily="49" charset="0"/>
              </a:rPr>
              <a:t>artifactId</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version</a:t>
            </a:r>
            <a:r>
              <a:rPr lang="en-GB" sz="1800">
                <a:solidFill>
                  <a:srgbClr val="000000"/>
                </a:solidFill>
                <a:latin typeface="Consolas" panose="020B0609020204030204" pitchFamily="49" charset="0"/>
              </a:rPr>
              <a:t>&gt;3.0.0&lt;/</a:t>
            </a:r>
            <a:r>
              <a:rPr lang="en-GB" sz="1800">
                <a:solidFill>
                  <a:srgbClr val="268BD2"/>
                </a:solidFill>
                <a:latin typeface="Consolas" panose="020B0609020204030204" pitchFamily="49" charset="0"/>
              </a:rPr>
              <a:t>version</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dependency</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dependency</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groupId</a:t>
            </a:r>
            <a:r>
              <a:rPr lang="en-GB" sz="1800">
                <a:solidFill>
                  <a:srgbClr val="000000"/>
                </a:solidFill>
                <a:latin typeface="Consolas" panose="020B0609020204030204" pitchFamily="49" charset="0"/>
              </a:rPr>
              <a:t>&gt;org.slf4j&lt;/</a:t>
            </a:r>
            <a:r>
              <a:rPr lang="en-GB" sz="1800" err="1">
                <a:solidFill>
                  <a:srgbClr val="268BD2"/>
                </a:solidFill>
                <a:latin typeface="Consolas" panose="020B0609020204030204" pitchFamily="49" charset="0"/>
              </a:rPr>
              <a:t>groupId</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artifactId</a:t>
            </a:r>
            <a:r>
              <a:rPr lang="en-GB" sz="1800">
                <a:solidFill>
                  <a:srgbClr val="000000"/>
                </a:solidFill>
                <a:latin typeface="Consolas" panose="020B0609020204030204" pitchFamily="49" charset="0"/>
              </a:rPr>
              <a:t>&gt;slf4j-api&lt;/</a:t>
            </a:r>
            <a:r>
              <a:rPr lang="en-GB" sz="1800" err="1">
                <a:solidFill>
                  <a:srgbClr val="268BD2"/>
                </a:solidFill>
                <a:latin typeface="Consolas" panose="020B0609020204030204" pitchFamily="49" charset="0"/>
              </a:rPr>
              <a:t>artifactId</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version</a:t>
            </a:r>
            <a:r>
              <a:rPr lang="en-GB" sz="1800">
                <a:solidFill>
                  <a:srgbClr val="000000"/>
                </a:solidFill>
                <a:latin typeface="Consolas" panose="020B0609020204030204" pitchFamily="49" charset="0"/>
              </a:rPr>
              <a:t>&gt;1.7.32&lt;/</a:t>
            </a:r>
            <a:r>
              <a:rPr lang="en-GB" sz="1800">
                <a:solidFill>
                  <a:srgbClr val="268BD2"/>
                </a:solidFill>
                <a:latin typeface="Consolas" panose="020B0609020204030204" pitchFamily="49" charset="0"/>
              </a:rPr>
              <a:t>version</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dependency</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dependencies</a:t>
            </a:r>
            <a:r>
              <a:rPr lang="en-GB" sz="1800">
                <a:solidFill>
                  <a:srgbClr val="000000"/>
                </a:solidFill>
                <a:latin typeface="Consolas" panose="020B0609020204030204" pitchFamily="49" charset="0"/>
              </a:rPr>
              <a:t>&gt;</a:t>
            </a:r>
          </a:p>
          <a:p>
            <a:pPr algn="l"/>
            <a:endParaRPr lang="en-AT" sz="1800">
              <a:latin typeface="Consolas" panose="020B0609020204030204" pitchFamily="49" charset="0"/>
            </a:endParaRP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properties</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maven.compiler.source</a:t>
            </a:r>
            <a:r>
              <a:rPr lang="en-GB" sz="1800">
                <a:solidFill>
                  <a:srgbClr val="000000"/>
                </a:solidFill>
                <a:latin typeface="Consolas" panose="020B0609020204030204" pitchFamily="49" charset="0"/>
              </a:rPr>
              <a:t>&gt;11&lt;/</a:t>
            </a:r>
            <a:r>
              <a:rPr lang="en-GB" sz="1800" err="1">
                <a:solidFill>
                  <a:srgbClr val="268BD2"/>
                </a:solidFill>
                <a:latin typeface="Consolas" panose="020B0609020204030204" pitchFamily="49" charset="0"/>
              </a:rPr>
              <a:t>maven.compiler.source</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maven.compiler.target</a:t>
            </a:r>
            <a:r>
              <a:rPr lang="en-GB" sz="1800">
                <a:solidFill>
                  <a:srgbClr val="000000"/>
                </a:solidFill>
                <a:latin typeface="Consolas" panose="020B0609020204030204" pitchFamily="49" charset="0"/>
              </a:rPr>
              <a:t>&gt;11&lt;/</a:t>
            </a:r>
            <a:r>
              <a:rPr lang="en-GB" sz="1800" err="1">
                <a:solidFill>
                  <a:srgbClr val="268BD2"/>
                </a:solidFill>
                <a:latin typeface="Consolas" panose="020B0609020204030204" pitchFamily="49" charset="0"/>
              </a:rPr>
              <a:t>maven.compiler.target</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properties</a:t>
            </a:r>
            <a:r>
              <a:rPr lang="en-GB" sz="1800">
                <a:solidFill>
                  <a:srgbClr val="000000"/>
                </a:solidFill>
                <a:latin typeface="Consolas" panose="020B0609020204030204" pitchFamily="49" charset="0"/>
              </a:rPr>
              <a:t>&gt;</a:t>
            </a:r>
          </a:p>
          <a:p>
            <a:pPr algn="l"/>
            <a:endParaRPr lang="en-AT" sz="1800">
              <a:latin typeface="Consolas" panose="020B0609020204030204" pitchFamily="49" charset="0"/>
            </a:endParaRP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build</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plugins</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plugin</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artifactId</a:t>
            </a:r>
            <a:r>
              <a:rPr lang="en-GB" sz="1800">
                <a:solidFill>
                  <a:srgbClr val="000000"/>
                </a:solidFill>
                <a:latin typeface="Consolas" panose="020B0609020204030204" pitchFamily="49" charset="0"/>
              </a:rPr>
              <a:t>&gt;maven-assembly-plugin&lt;/</a:t>
            </a:r>
            <a:r>
              <a:rPr lang="en-GB" sz="1800" err="1">
                <a:solidFill>
                  <a:srgbClr val="268BD2"/>
                </a:solidFill>
                <a:latin typeface="Consolas" panose="020B0609020204030204" pitchFamily="49" charset="0"/>
              </a:rPr>
              <a:t>artifactId</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executions</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execution</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phase</a:t>
            </a:r>
            <a:r>
              <a:rPr lang="en-GB" sz="1800">
                <a:solidFill>
                  <a:srgbClr val="000000"/>
                </a:solidFill>
                <a:latin typeface="Consolas" panose="020B0609020204030204" pitchFamily="49" charset="0"/>
              </a:rPr>
              <a:t>&gt;package&lt;/</a:t>
            </a:r>
            <a:r>
              <a:rPr lang="en-GB" sz="1800">
                <a:solidFill>
                  <a:srgbClr val="268BD2"/>
                </a:solidFill>
                <a:latin typeface="Consolas" panose="020B0609020204030204" pitchFamily="49" charset="0"/>
              </a:rPr>
              <a:t>phase</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goals</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goal</a:t>
            </a:r>
            <a:r>
              <a:rPr lang="en-GB" sz="1800">
                <a:solidFill>
                  <a:srgbClr val="000000"/>
                </a:solidFill>
                <a:latin typeface="Consolas" panose="020B0609020204030204" pitchFamily="49" charset="0"/>
              </a:rPr>
              <a:t>&gt;single&lt;/</a:t>
            </a:r>
            <a:r>
              <a:rPr lang="en-GB" sz="1800">
                <a:solidFill>
                  <a:srgbClr val="268BD2"/>
                </a:solidFill>
                <a:latin typeface="Consolas" panose="020B0609020204030204" pitchFamily="49" charset="0"/>
              </a:rPr>
              <a:t>goal</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goals</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execution</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executions</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configuration</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archive</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manifest</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mainClass</a:t>
            </a:r>
            <a:r>
              <a:rPr lang="en-GB" sz="1800">
                <a:solidFill>
                  <a:srgbClr val="000000"/>
                </a:solidFill>
                <a:latin typeface="Consolas" panose="020B0609020204030204" pitchFamily="49" charset="0"/>
              </a:rPr>
              <a:t>&gt;</a:t>
            </a:r>
            <a:r>
              <a:rPr lang="en-GB" sz="1800" err="1">
                <a:solidFill>
                  <a:srgbClr val="000000"/>
                </a:solidFill>
                <a:latin typeface="Consolas" panose="020B0609020204030204" pitchFamily="49" charset="0"/>
              </a:rPr>
              <a:t>gmbh.conteco.custom_kafka_connector.Main</a:t>
            </a:r>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mainClass</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manifest</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archive</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descriptorRefs</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descriptorRef</a:t>
            </a:r>
            <a:r>
              <a:rPr lang="en-GB" sz="1800">
                <a:solidFill>
                  <a:srgbClr val="000000"/>
                </a:solidFill>
                <a:latin typeface="Consolas" panose="020B0609020204030204" pitchFamily="49" charset="0"/>
              </a:rPr>
              <a:t>&gt;jar-with-dependencies&lt;/</a:t>
            </a:r>
            <a:r>
              <a:rPr lang="en-GB" sz="1800" err="1">
                <a:solidFill>
                  <a:srgbClr val="268BD2"/>
                </a:solidFill>
                <a:latin typeface="Consolas" panose="020B0609020204030204" pitchFamily="49" charset="0"/>
              </a:rPr>
              <a:t>descriptorRef</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err="1">
                <a:solidFill>
                  <a:srgbClr val="268BD2"/>
                </a:solidFill>
                <a:latin typeface="Consolas" panose="020B0609020204030204" pitchFamily="49" charset="0"/>
              </a:rPr>
              <a:t>descriptorRefs</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configuration</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plugin</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plugins</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build</a:t>
            </a:r>
            <a:r>
              <a:rPr lang="en-GB" sz="1800">
                <a:solidFill>
                  <a:srgbClr val="000000"/>
                </a:solidFill>
                <a:latin typeface="Consolas" panose="020B0609020204030204" pitchFamily="49" charset="0"/>
              </a:rPr>
              <a:t>&gt;</a:t>
            </a:r>
          </a:p>
          <a:p>
            <a:pPr algn="l"/>
            <a:r>
              <a:rPr lang="en-GB" sz="1800">
                <a:solidFill>
                  <a:srgbClr val="000000"/>
                </a:solidFill>
                <a:latin typeface="Consolas" panose="020B0609020204030204" pitchFamily="49" charset="0"/>
              </a:rPr>
              <a:t>&lt;/</a:t>
            </a:r>
            <a:r>
              <a:rPr lang="en-GB" sz="1800">
                <a:solidFill>
                  <a:srgbClr val="268BD2"/>
                </a:solidFill>
                <a:latin typeface="Consolas" panose="020B0609020204030204" pitchFamily="49" charset="0"/>
              </a:rPr>
              <a:t>project</a:t>
            </a:r>
            <a:r>
              <a:rPr lang="en-GB" sz="1800">
                <a:solidFill>
                  <a:srgbClr val="000000"/>
                </a:solidFill>
                <a:latin typeface="Consolas" panose="020B0609020204030204" pitchFamily="49" charset="0"/>
              </a:rPr>
              <a:t>&gt;</a:t>
            </a:r>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178</a:t>
            </a:fld>
            <a:endParaRPr lang="en-US"/>
          </a:p>
        </p:txBody>
      </p:sp>
    </p:spTree>
    <p:extLst>
      <p:ext uri="{BB962C8B-B14F-4D97-AF65-F5344CB8AC3E}">
        <p14:creationId xmlns:p14="http://schemas.microsoft.com/office/powerpoint/2010/main" val="1618407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Aktuell</a:t>
            </a:r>
            <a:r>
              <a:rPr lang="en-GB"/>
              <a:t> </a:t>
            </a:r>
            <a:r>
              <a:rPr lang="en-GB" err="1"/>
              <a:t>ist</a:t>
            </a:r>
            <a:r>
              <a:rPr lang="en-GB"/>
              <a:t> “</a:t>
            </a:r>
            <a:r>
              <a:rPr lang="en-GB" err="1"/>
              <a:t>kafka</a:t>
            </a:r>
            <a:r>
              <a:rPr lang="en-GB"/>
              <a:t>-python” </a:t>
            </a:r>
            <a:r>
              <a:rPr lang="en-GB" err="1"/>
              <a:t>viel</a:t>
            </a:r>
            <a:r>
              <a:rPr lang="en-GB"/>
              <a:t> </a:t>
            </a:r>
            <a:r>
              <a:rPr lang="en-GB" err="1"/>
              <a:t>besser</a:t>
            </a:r>
            <a:r>
              <a:rPr lang="en-GB"/>
              <a:t> </a:t>
            </a:r>
            <a:r>
              <a:rPr lang="en-GB" err="1"/>
              <a:t>als</a:t>
            </a:r>
            <a:r>
              <a:rPr lang="en-GB"/>
              <a:t> “confluent-</a:t>
            </a:r>
            <a:r>
              <a:rPr lang="en-GB" err="1"/>
              <a:t>kafka</a:t>
            </a:r>
            <a:r>
              <a:rPr lang="en-GB"/>
              <a:t>-python”, da confluent </a:t>
            </a:r>
            <a:r>
              <a:rPr lang="en-GB" err="1"/>
              <a:t>Probleme</a:t>
            </a:r>
            <a:r>
              <a:rPr lang="en-GB"/>
              <a:t> </a:t>
            </a:r>
            <a:r>
              <a:rPr lang="en-GB" err="1"/>
              <a:t>mit</a:t>
            </a:r>
            <a:r>
              <a:rPr lang="en-GB"/>
              <a:t> der Windows </a:t>
            </a:r>
            <a:r>
              <a:rPr lang="en-GB" err="1"/>
              <a:t>Portierung</a:t>
            </a:r>
            <a:r>
              <a:rPr lang="en-GB"/>
              <a:t> hat</a:t>
            </a:r>
          </a:p>
          <a:p>
            <a:r>
              <a:rPr lang="en-GB"/>
              <a:t>https://github.com/dpkp/kafka-python</a:t>
            </a:r>
          </a:p>
          <a:p>
            <a:endParaRPr lang="en-GB"/>
          </a:p>
          <a:p>
            <a:endParaRPr lang="en-GB"/>
          </a:p>
          <a:p>
            <a:r>
              <a:rPr lang="en-GB"/>
              <a:t>confluent-</a:t>
            </a:r>
            <a:r>
              <a:rPr lang="en-GB" err="1"/>
              <a:t>kafka</a:t>
            </a:r>
            <a:r>
              <a:rPr lang="en-GB"/>
              <a:t>-python </a:t>
            </a:r>
            <a:r>
              <a:rPr lang="en-GB" err="1"/>
              <a:t>wird</a:t>
            </a:r>
            <a:r>
              <a:rPr lang="en-GB"/>
              <a:t> </a:t>
            </a:r>
            <a:r>
              <a:rPr lang="en-GB" err="1"/>
              <a:t>unter</a:t>
            </a:r>
            <a:r>
              <a:rPr lang="en-GB"/>
              <a:t> Windows </a:t>
            </a:r>
            <a:r>
              <a:rPr lang="en-GB" err="1"/>
              <a:t>noch</a:t>
            </a:r>
            <a:r>
              <a:rPr lang="en-GB"/>
              <a:t> </a:t>
            </a:r>
            <a:r>
              <a:rPr lang="en-GB" err="1"/>
              <a:t>nicht</a:t>
            </a:r>
            <a:r>
              <a:rPr lang="en-GB"/>
              <a:t> </a:t>
            </a:r>
            <a:r>
              <a:rPr lang="en-GB" err="1"/>
              <a:t>unterstützt</a:t>
            </a:r>
            <a:r>
              <a:rPr lang="en-GB"/>
              <a:t>, die DEVs </a:t>
            </a:r>
            <a:r>
              <a:rPr lang="en-GB" err="1"/>
              <a:t>arbeiten</a:t>
            </a:r>
            <a:r>
              <a:rPr lang="en-GB"/>
              <a:t> </a:t>
            </a:r>
            <a:r>
              <a:rPr lang="en-GB" err="1"/>
              <a:t>jedoch</a:t>
            </a:r>
            <a:r>
              <a:rPr lang="en-GB"/>
              <a:t> </a:t>
            </a:r>
            <a:r>
              <a:rPr lang="en-GB" err="1"/>
              <a:t>seit</a:t>
            </a:r>
            <a:r>
              <a:rPr lang="en-GB"/>
              <a:t> Jahren </a:t>
            </a:r>
            <a:r>
              <a:rPr lang="en-GB" err="1"/>
              <a:t>daran</a:t>
            </a:r>
            <a:r>
              <a:rPr lang="en-GB"/>
              <a: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a:t>https://github.com/confluentinc/confluent-kafka-python</a:t>
            </a:r>
          </a:p>
          <a:p>
            <a:r>
              <a:rPr lang="en-GB"/>
              <a:t>https://stackoverflow.com/questions/51963121/how-to-install-confluent-kafka-python-on-windows-10</a:t>
            </a:r>
          </a:p>
          <a:p>
            <a:r>
              <a:rPr lang="en-GB"/>
              <a:t>https://github.com/confluentinc/confluent-kafka-python/issues/132</a:t>
            </a:r>
          </a:p>
          <a:p>
            <a:r>
              <a:rPr lang="en-GB"/>
              <a:t>https://www.wheelodex.org/projects/confluent-kafka/</a:t>
            </a:r>
          </a:p>
          <a:p>
            <a:r>
              <a:rPr lang="en-GB"/>
              <a:t>https://www.wheelodex.org/projects/confluent-kafka/wheels/confluent_kafka-1.8.2-cp39-cp39-win_amd64.whl/</a:t>
            </a:r>
          </a:p>
          <a:p>
            <a:r>
              <a:rPr lang="en-GB"/>
              <a:t>https://files.pythonhosted.org/packages/ac/e4/5a1d92c8d1a1e68d3d444a45e2367b966883167a383c3e49a50c0c08227f/confluent_kafka-1.8.2-cp39-cp39-win_amd64.whl</a:t>
            </a:r>
          </a:p>
        </p:txBody>
      </p:sp>
      <p:sp>
        <p:nvSpPr>
          <p:cNvPr id="4" name="Slide Number Placeholder 3"/>
          <p:cNvSpPr>
            <a:spLocks noGrp="1"/>
          </p:cNvSpPr>
          <p:nvPr>
            <p:ph type="sldNum" sz="quarter" idx="5"/>
          </p:nvPr>
        </p:nvSpPr>
        <p:spPr/>
        <p:txBody>
          <a:bodyPr/>
          <a:lstStyle/>
          <a:p>
            <a:fld id="{E65F7036-7D1E-8941-84A1-A857AD36D2C1}" type="slidenum">
              <a:rPr lang="en-US" smtClean="0"/>
              <a:t>182</a:t>
            </a:fld>
            <a:endParaRPr lang="en-US"/>
          </a:p>
        </p:txBody>
      </p:sp>
    </p:spTree>
    <p:extLst>
      <p:ext uri="{BB962C8B-B14F-4D97-AF65-F5344CB8AC3E}">
        <p14:creationId xmlns:p14="http://schemas.microsoft.com/office/powerpoint/2010/main" val="1025216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Aktuell</a:t>
            </a:r>
            <a:r>
              <a:rPr lang="en-GB"/>
              <a:t> </a:t>
            </a:r>
            <a:r>
              <a:rPr lang="en-GB" err="1"/>
              <a:t>ist</a:t>
            </a:r>
            <a:r>
              <a:rPr lang="en-GB"/>
              <a:t> “</a:t>
            </a:r>
            <a:r>
              <a:rPr lang="en-GB" err="1"/>
              <a:t>kafka</a:t>
            </a:r>
            <a:r>
              <a:rPr lang="en-GB"/>
              <a:t>-python” </a:t>
            </a:r>
            <a:r>
              <a:rPr lang="en-GB" err="1"/>
              <a:t>viel</a:t>
            </a:r>
            <a:r>
              <a:rPr lang="en-GB"/>
              <a:t> </a:t>
            </a:r>
            <a:r>
              <a:rPr lang="en-GB" err="1"/>
              <a:t>besser</a:t>
            </a:r>
            <a:r>
              <a:rPr lang="en-GB"/>
              <a:t> </a:t>
            </a:r>
            <a:r>
              <a:rPr lang="en-GB" err="1"/>
              <a:t>als</a:t>
            </a:r>
            <a:r>
              <a:rPr lang="en-GB"/>
              <a:t> “confluent-</a:t>
            </a:r>
            <a:r>
              <a:rPr lang="en-GB" err="1"/>
              <a:t>kafka</a:t>
            </a:r>
            <a:r>
              <a:rPr lang="en-GB"/>
              <a:t>-python”, da confluent </a:t>
            </a:r>
            <a:r>
              <a:rPr lang="en-GB" err="1"/>
              <a:t>Probleme</a:t>
            </a:r>
            <a:r>
              <a:rPr lang="en-GB"/>
              <a:t> </a:t>
            </a:r>
            <a:r>
              <a:rPr lang="en-GB" err="1"/>
              <a:t>mit</a:t>
            </a:r>
            <a:r>
              <a:rPr lang="en-GB"/>
              <a:t> der Windows </a:t>
            </a:r>
            <a:r>
              <a:rPr lang="en-GB" err="1"/>
              <a:t>Portierung</a:t>
            </a:r>
            <a:r>
              <a:rPr lang="en-GB"/>
              <a:t> hat</a:t>
            </a:r>
          </a:p>
          <a:p>
            <a:r>
              <a:rPr lang="en-GB"/>
              <a:t>https://github.com/dpkp/kafka-python</a:t>
            </a:r>
          </a:p>
          <a:p>
            <a:endParaRPr lang="en-GB"/>
          </a:p>
          <a:p>
            <a:endParaRPr lang="en-GB"/>
          </a:p>
          <a:p>
            <a:r>
              <a:rPr lang="en-GB"/>
              <a:t>confluent-</a:t>
            </a:r>
            <a:r>
              <a:rPr lang="en-GB" err="1"/>
              <a:t>kafka</a:t>
            </a:r>
            <a:r>
              <a:rPr lang="en-GB"/>
              <a:t>-python </a:t>
            </a:r>
            <a:r>
              <a:rPr lang="en-GB" err="1"/>
              <a:t>wird</a:t>
            </a:r>
            <a:r>
              <a:rPr lang="en-GB"/>
              <a:t> </a:t>
            </a:r>
            <a:r>
              <a:rPr lang="en-GB" err="1"/>
              <a:t>unter</a:t>
            </a:r>
            <a:r>
              <a:rPr lang="en-GB"/>
              <a:t> Windows </a:t>
            </a:r>
            <a:r>
              <a:rPr lang="en-GB" err="1"/>
              <a:t>noch</a:t>
            </a:r>
            <a:r>
              <a:rPr lang="en-GB"/>
              <a:t> </a:t>
            </a:r>
            <a:r>
              <a:rPr lang="en-GB" err="1"/>
              <a:t>nicht</a:t>
            </a:r>
            <a:r>
              <a:rPr lang="en-GB"/>
              <a:t> </a:t>
            </a:r>
            <a:r>
              <a:rPr lang="en-GB" err="1"/>
              <a:t>unterstützt</a:t>
            </a:r>
            <a:r>
              <a:rPr lang="en-GB"/>
              <a:t>, die DEVs </a:t>
            </a:r>
            <a:r>
              <a:rPr lang="en-GB" err="1"/>
              <a:t>arbeiten</a:t>
            </a:r>
            <a:r>
              <a:rPr lang="en-GB"/>
              <a:t> </a:t>
            </a:r>
            <a:r>
              <a:rPr lang="en-GB" err="1"/>
              <a:t>jedoch</a:t>
            </a:r>
            <a:r>
              <a:rPr lang="en-GB"/>
              <a:t> </a:t>
            </a:r>
            <a:r>
              <a:rPr lang="en-GB" err="1"/>
              <a:t>seit</a:t>
            </a:r>
            <a:r>
              <a:rPr lang="en-GB"/>
              <a:t> Jahren </a:t>
            </a:r>
            <a:r>
              <a:rPr lang="en-GB" err="1"/>
              <a:t>daran</a:t>
            </a:r>
            <a:r>
              <a:rPr lang="en-GB"/>
              <a:t>:</a:t>
            </a:r>
          </a:p>
          <a:p>
            <a:pPr marL="0" marR="0" lvl="0" indent="0" algn="l" defTabSz="457200" rtl="0" eaLnBrk="1" fontAlgn="auto" latinLnBrk="0" hangingPunct="1">
              <a:lnSpc>
                <a:spcPct val="100000"/>
              </a:lnSpc>
              <a:spcBef>
                <a:spcPts val="0"/>
              </a:spcBef>
              <a:spcAft>
                <a:spcPts val="0"/>
              </a:spcAft>
              <a:buClrTx/>
              <a:buSzTx/>
              <a:buFontTx/>
              <a:buNone/>
              <a:tabLst/>
              <a:defRPr/>
            </a:pPr>
            <a:r>
              <a:rPr lang="en-GB"/>
              <a:t>https://github.com/confluentinc/confluent-kafka-python</a:t>
            </a:r>
          </a:p>
          <a:p>
            <a:r>
              <a:rPr lang="en-GB"/>
              <a:t>https://stackoverflow.com/questions/51963121/how-to-install-confluent-kafka-python-on-windows-10</a:t>
            </a:r>
          </a:p>
          <a:p>
            <a:r>
              <a:rPr lang="en-GB"/>
              <a:t>https://github.com/confluentinc/confluent-kafka-python/issues/132</a:t>
            </a:r>
          </a:p>
          <a:p>
            <a:r>
              <a:rPr lang="en-GB"/>
              <a:t>https://www.wheelodex.org/projects/confluent-kafka/</a:t>
            </a:r>
          </a:p>
          <a:p>
            <a:r>
              <a:rPr lang="en-GB"/>
              <a:t>https://www.wheelodex.org/projects/confluent-kafka/wheels/confluent_kafka-1.8.2-cp39-cp39-win_amd64.whl/</a:t>
            </a:r>
          </a:p>
          <a:p>
            <a:r>
              <a:rPr lang="en-GB"/>
              <a:t>https://files.pythonhosted.org/packages/ac/e4/5a1d92c8d1a1e68d3d444a45e2367b966883167a383c3e49a50c0c08227f/confluent_kafka-1.8.2-cp39-cp39-win_amd64.whl</a:t>
            </a:r>
          </a:p>
          <a:p>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183</a:t>
            </a:fld>
            <a:endParaRPr lang="en-US"/>
          </a:p>
        </p:txBody>
      </p:sp>
    </p:spTree>
    <p:extLst>
      <p:ext uri="{BB962C8B-B14F-4D97-AF65-F5344CB8AC3E}">
        <p14:creationId xmlns:p14="http://schemas.microsoft.com/office/powerpoint/2010/main" val="49477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https://docs.confluent.io/platform/current/installation/versions-interoperability.html#cp-and-apache-ak-compatibility</a:t>
            </a:r>
            <a:endParaRPr lang="en-US"/>
          </a:p>
        </p:txBody>
      </p:sp>
      <p:sp>
        <p:nvSpPr>
          <p:cNvPr id="4" name="Slide Number Placeholder 3"/>
          <p:cNvSpPr>
            <a:spLocks noGrp="1"/>
          </p:cNvSpPr>
          <p:nvPr>
            <p:ph type="sldNum" sz="quarter" idx="5"/>
          </p:nvPr>
        </p:nvSpPr>
        <p:spPr/>
        <p:txBody>
          <a:bodyPr/>
          <a:lstStyle/>
          <a:p>
            <a:fld id="{E65F7036-7D1E-8941-84A1-A857AD36D2C1}" type="slidenum">
              <a:rPr lang="en-US" smtClean="0"/>
              <a:t>208</a:t>
            </a:fld>
            <a:endParaRPr lang="en-US"/>
          </a:p>
        </p:txBody>
      </p:sp>
    </p:spTree>
    <p:extLst>
      <p:ext uri="{BB962C8B-B14F-4D97-AF65-F5344CB8AC3E}">
        <p14:creationId xmlns:p14="http://schemas.microsoft.com/office/powerpoint/2010/main" val="3935399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https://docs.confluent.io/platform/current/installation/versions-interoperability.html#cp-and-apache-ak-compatibility</a:t>
            </a:r>
            <a:endParaRPr lang="en-US"/>
          </a:p>
        </p:txBody>
      </p:sp>
      <p:sp>
        <p:nvSpPr>
          <p:cNvPr id="4" name="Slide Number Placeholder 3"/>
          <p:cNvSpPr>
            <a:spLocks noGrp="1"/>
          </p:cNvSpPr>
          <p:nvPr>
            <p:ph type="sldNum" sz="quarter" idx="5"/>
          </p:nvPr>
        </p:nvSpPr>
        <p:spPr/>
        <p:txBody>
          <a:bodyPr/>
          <a:lstStyle/>
          <a:p>
            <a:fld id="{E65F7036-7D1E-8941-84A1-A857AD36D2C1}" type="slidenum">
              <a:rPr lang="en-US" smtClean="0"/>
              <a:t>209</a:t>
            </a:fld>
            <a:endParaRPr lang="en-US"/>
          </a:p>
        </p:txBody>
      </p:sp>
    </p:spTree>
    <p:extLst>
      <p:ext uri="{BB962C8B-B14F-4D97-AF65-F5344CB8AC3E}">
        <p14:creationId xmlns:p14="http://schemas.microsoft.com/office/powerpoint/2010/main" val="886395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https://docs.confluent.io/platform/current/installation/versions-interoperability.html#cp-and-apache-ak-compatibility</a:t>
            </a:r>
            <a:endParaRPr lang="en-US"/>
          </a:p>
        </p:txBody>
      </p:sp>
      <p:sp>
        <p:nvSpPr>
          <p:cNvPr id="4" name="Slide Number Placeholder 3"/>
          <p:cNvSpPr>
            <a:spLocks noGrp="1"/>
          </p:cNvSpPr>
          <p:nvPr>
            <p:ph type="sldNum" sz="quarter" idx="5"/>
          </p:nvPr>
        </p:nvSpPr>
        <p:spPr/>
        <p:txBody>
          <a:bodyPr/>
          <a:lstStyle/>
          <a:p>
            <a:fld id="{E65F7036-7D1E-8941-84A1-A857AD36D2C1}" type="slidenum">
              <a:rPr lang="en-US" smtClean="0"/>
              <a:t>210</a:t>
            </a:fld>
            <a:endParaRPr lang="en-US"/>
          </a:p>
        </p:txBody>
      </p:sp>
    </p:spTree>
    <p:extLst>
      <p:ext uri="{BB962C8B-B14F-4D97-AF65-F5344CB8AC3E}">
        <p14:creationId xmlns:p14="http://schemas.microsoft.com/office/powerpoint/2010/main" val="246442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https://docs.confluent.io/platform/current/installation/versions-interoperability.html#cp-and-apache-ak-compatibility</a:t>
            </a:r>
            <a:endParaRPr lang="en-US"/>
          </a:p>
        </p:txBody>
      </p:sp>
      <p:sp>
        <p:nvSpPr>
          <p:cNvPr id="4" name="Slide Number Placeholder 3"/>
          <p:cNvSpPr>
            <a:spLocks noGrp="1"/>
          </p:cNvSpPr>
          <p:nvPr>
            <p:ph type="sldNum" sz="quarter" idx="5"/>
          </p:nvPr>
        </p:nvSpPr>
        <p:spPr/>
        <p:txBody>
          <a:bodyPr/>
          <a:lstStyle/>
          <a:p>
            <a:fld id="{E65F7036-7D1E-8941-84A1-A857AD36D2C1}" type="slidenum">
              <a:rPr lang="en-US" smtClean="0"/>
              <a:t>211</a:t>
            </a:fld>
            <a:endParaRPr lang="en-US"/>
          </a:p>
        </p:txBody>
      </p:sp>
    </p:spTree>
    <p:extLst>
      <p:ext uri="{BB962C8B-B14F-4D97-AF65-F5344CB8AC3E}">
        <p14:creationId xmlns:p14="http://schemas.microsoft.com/office/powerpoint/2010/main" val="951659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github.com</a:t>
            </a:r>
            <a:r>
              <a:rPr lang="en-US"/>
              <a:t>/</a:t>
            </a:r>
            <a:r>
              <a:rPr lang="en-US" err="1"/>
              <a:t>apache</a:t>
            </a:r>
            <a:r>
              <a:rPr lang="en-US"/>
              <a:t>/</a:t>
            </a:r>
            <a:r>
              <a:rPr lang="en-US" err="1"/>
              <a:t>kafka</a:t>
            </a:r>
            <a:endParaRPr lang="en-AT"/>
          </a:p>
          <a:p>
            <a:r>
              <a:rPr lang="en-US"/>
              <a:t>https://</a:t>
            </a:r>
            <a:r>
              <a:rPr lang="en-US" err="1"/>
              <a:t>github.com</a:t>
            </a:r>
            <a:r>
              <a:rPr lang="en-US"/>
              <a:t>/</a:t>
            </a:r>
            <a:r>
              <a:rPr lang="en-US" err="1"/>
              <a:t>edenhill</a:t>
            </a:r>
            <a:r>
              <a:rPr lang="en-US"/>
              <a:t>/</a:t>
            </a:r>
            <a:r>
              <a:rPr lang="en-US" err="1"/>
              <a:t>librdkafka</a:t>
            </a:r>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11</a:t>
            </a:fld>
            <a:endParaRPr lang="en-US"/>
          </a:p>
        </p:txBody>
      </p:sp>
    </p:spTree>
    <p:extLst>
      <p:ext uri="{BB962C8B-B14F-4D97-AF65-F5344CB8AC3E}">
        <p14:creationId xmlns:p14="http://schemas.microsoft.com/office/powerpoint/2010/main" val="218139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https://</a:t>
            </a:r>
            <a:r>
              <a:rPr lang="en-US" err="1"/>
              <a:t>github.com</a:t>
            </a:r>
            <a:r>
              <a:rPr lang="en-US"/>
              <a:t>/</a:t>
            </a:r>
            <a:r>
              <a:rPr lang="en-US" err="1"/>
              <a:t>apache</a:t>
            </a:r>
            <a:r>
              <a:rPr lang="en-US"/>
              <a:t>/</a:t>
            </a:r>
            <a:r>
              <a:rPr lang="en-US" err="1"/>
              <a:t>kafka</a:t>
            </a:r>
            <a:endParaRPr lang="en-US"/>
          </a:p>
          <a:p>
            <a:r>
              <a:rPr lang="en-US"/>
              <a:t>https://</a:t>
            </a:r>
            <a:r>
              <a:rPr lang="en-US" err="1"/>
              <a:t>github.com</a:t>
            </a:r>
            <a:r>
              <a:rPr lang="en-US"/>
              <a:t>/</a:t>
            </a:r>
            <a:r>
              <a:rPr lang="en-US" err="1"/>
              <a:t>edenhill</a:t>
            </a:r>
            <a:r>
              <a:rPr lang="en-US"/>
              <a:t>/</a:t>
            </a:r>
            <a:r>
              <a:rPr lang="en-US" err="1"/>
              <a:t>librdkafka#language-bindings</a:t>
            </a:r>
            <a:endParaRPr lang="en-AT"/>
          </a:p>
          <a:p>
            <a:r>
              <a:rPr lang="en-GB"/>
              <a:t>https://github.com/confluentinc/confluent-</a:t>
            </a:r>
            <a:r>
              <a:rPr lang="en-GB" err="1"/>
              <a:t>kafka</a:t>
            </a:r>
            <a:r>
              <a:rPr lang="en-GB"/>
              <a:t>-dotnet</a:t>
            </a:r>
          </a:p>
          <a:p>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12</a:t>
            </a:fld>
            <a:endParaRPr lang="en-US"/>
          </a:p>
        </p:txBody>
      </p:sp>
    </p:spTree>
    <p:extLst>
      <p:ext uri="{BB962C8B-B14F-4D97-AF65-F5344CB8AC3E}">
        <p14:creationId xmlns:p14="http://schemas.microsoft.com/office/powerpoint/2010/main" val="87841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hlinkClick r:id="rId3"/>
              </a:rPr>
              <a:t>https://kafka.apache.org/powered-by</a:t>
            </a: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70% der Fortune 500 companies are estimated to have Kafka</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https://www.cnbc.com/2021/06/01/linkedin-backed-confluent-files-s-1-as-yearly-sales-top-300-million.html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F4B7F0DA-ED62-6E47-84B6-F4BD1DDC745A}" type="slidenum">
              <a:rPr lang="en-US" smtClean="0"/>
              <a:pPr/>
              <a:t>13</a:t>
            </a:fld>
            <a:endParaRPr lang="en-US"/>
          </a:p>
        </p:txBody>
      </p:sp>
    </p:spTree>
    <p:extLst>
      <p:ext uri="{BB962C8B-B14F-4D97-AF65-F5344CB8AC3E}">
        <p14:creationId xmlns:p14="http://schemas.microsoft.com/office/powerpoint/2010/main" val="806315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hlinkClick r:id="rId3"/>
              </a:rPr>
              <a:t>https://kafka.apache.org/powered-by</a:t>
            </a: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70% der Fortune 500 companies are estimated to have Kafka</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https://www.cnbc.com/2021/06/01/linkedin-backed-confluent-files-s-1-as-yearly-sales-top-300-million.html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F4B7F0DA-ED62-6E47-84B6-F4BD1DDC745A}" type="slidenum">
              <a:rPr lang="en-US" smtClean="0"/>
              <a:pPr/>
              <a:t>14</a:t>
            </a:fld>
            <a:endParaRPr lang="en-US"/>
          </a:p>
        </p:txBody>
      </p:sp>
    </p:spTree>
    <p:extLst>
      <p:ext uri="{BB962C8B-B14F-4D97-AF65-F5344CB8AC3E}">
        <p14:creationId xmlns:p14="http://schemas.microsoft.com/office/powerpoint/2010/main" val="2609147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a:p>
        </p:txBody>
      </p:sp>
      <p:sp>
        <p:nvSpPr>
          <p:cNvPr id="4" name="Slide Number Placeholder 3"/>
          <p:cNvSpPr>
            <a:spLocks noGrp="1"/>
          </p:cNvSpPr>
          <p:nvPr>
            <p:ph type="sldNum" sz="quarter" idx="5"/>
          </p:nvPr>
        </p:nvSpPr>
        <p:spPr/>
        <p:txBody>
          <a:bodyPr/>
          <a:lstStyle/>
          <a:p>
            <a:fld id="{E65F7036-7D1E-8941-84A1-A857AD36D2C1}" type="slidenum">
              <a:rPr lang="en-US" smtClean="0"/>
              <a:t>15</a:t>
            </a:fld>
            <a:endParaRPr lang="en-US"/>
          </a:p>
        </p:txBody>
      </p:sp>
    </p:spTree>
    <p:extLst>
      <p:ext uri="{BB962C8B-B14F-4D97-AF65-F5344CB8AC3E}">
        <p14:creationId xmlns:p14="http://schemas.microsoft.com/office/powerpoint/2010/main" val="2228268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0DCDC1-0459-4649-9404-C11007ADD734}" type="slidenum">
              <a:rPr lang="en-US" smtClean="0"/>
              <a:t>16</a:t>
            </a:fld>
            <a:endParaRPr lang="en-US"/>
          </a:p>
        </p:txBody>
      </p:sp>
    </p:spTree>
    <p:extLst>
      <p:ext uri="{BB962C8B-B14F-4D97-AF65-F5344CB8AC3E}">
        <p14:creationId xmlns:p14="http://schemas.microsoft.com/office/powerpoint/2010/main" val="3282534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7F0C0C-399F-0648-9546-A13B78698CBD}"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32B84-1392-EA44-B3B4-D998EBA76F4E}" type="slidenum">
              <a:rPr lang="en-US" smtClean="0"/>
              <a:t>‹Nr.›</a:t>
            </a:fld>
            <a:endParaRPr lang="en-US"/>
          </a:p>
        </p:txBody>
      </p:sp>
    </p:spTree>
    <p:extLst>
      <p:ext uri="{BB962C8B-B14F-4D97-AF65-F5344CB8AC3E}">
        <p14:creationId xmlns:p14="http://schemas.microsoft.com/office/powerpoint/2010/main" val="15233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7F0C0C-399F-0648-9546-A13B78698CBD}"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32B84-1392-EA44-B3B4-D998EBA76F4E}" type="slidenum">
              <a:rPr lang="en-US" smtClean="0"/>
              <a:t>‹Nr.›</a:t>
            </a:fld>
            <a:endParaRPr lang="en-US"/>
          </a:p>
        </p:txBody>
      </p:sp>
    </p:spTree>
    <p:extLst>
      <p:ext uri="{BB962C8B-B14F-4D97-AF65-F5344CB8AC3E}">
        <p14:creationId xmlns:p14="http://schemas.microsoft.com/office/powerpoint/2010/main" val="133043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7F0C0C-399F-0648-9546-A13B78698CBD}"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32B84-1392-EA44-B3B4-D998EBA76F4E}" type="slidenum">
              <a:rPr lang="en-US" smtClean="0"/>
              <a:t>‹Nr.›</a:t>
            </a:fld>
            <a:endParaRPr lang="en-US"/>
          </a:p>
        </p:txBody>
      </p:sp>
    </p:spTree>
    <p:extLst>
      <p:ext uri="{BB962C8B-B14F-4D97-AF65-F5344CB8AC3E}">
        <p14:creationId xmlns:p14="http://schemas.microsoft.com/office/powerpoint/2010/main" val="3831801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7F0C0C-399F-0648-9546-A13B78698CBD}"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32B84-1392-EA44-B3B4-D998EBA76F4E}" type="slidenum">
              <a:rPr lang="en-US" smtClean="0"/>
              <a:t>‹Nr.›</a:t>
            </a:fld>
            <a:endParaRPr lang="en-US"/>
          </a:p>
        </p:txBody>
      </p:sp>
    </p:spTree>
    <p:extLst>
      <p:ext uri="{BB962C8B-B14F-4D97-AF65-F5344CB8AC3E}">
        <p14:creationId xmlns:p14="http://schemas.microsoft.com/office/powerpoint/2010/main" val="2569468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7F0C0C-399F-0648-9546-A13B78698CBD}" type="datetimeFigureOut">
              <a:rPr lang="en-US" smtClean="0"/>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E32B84-1392-EA44-B3B4-D998EBA76F4E}" type="slidenum">
              <a:rPr lang="en-US" smtClean="0"/>
              <a:t>‹Nr.›</a:t>
            </a:fld>
            <a:endParaRPr lang="en-US"/>
          </a:p>
        </p:txBody>
      </p:sp>
    </p:spTree>
    <p:extLst>
      <p:ext uri="{BB962C8B-B14F-4D97-AF65-F5344CB8AC3E}">
        <p14:creationId xmlns:p14="http://schemas.microsoft.com/office/powerpoint/2010/main" val="219059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7F0C0C-399F-0648-9546-A13B78698CBD}"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E32B84-1392-EA44-B3B4-D998EBA76F4E}" type="slidenum">
              <a:rPr lang="en-US" smtClean="0"/>
              <a:t>‹Nr.›</a:t>
            </a:fld>
            <a:endParaRPr lang="en-US"/>
          </a:p>
        </p:txBody>
      </p:sp>
    </p:spTree>
    <p:extLst>
      <p:ext uri="{BB962C8B-B14F-4D97-AF65-F5344CB8AC3E}">
        <p14:creationId xmlns:p14="http://schemas.microsoft.com/office/powerpoint/2010/main" val="2257996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7F0C0C-399F-0648-9546-A13B78698CBD}" type="datetimeFigureOut">
              <a:rPr lang="en-US" smtClean="0"/>
              <a:t>9/12/2023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E32B84-1392-EA44-B3B4-D998EBA76F4E}" type="slidenum">
              <a:rPr lang="en-US" smtClean="0"/>
              <a:t>‹Nr.›</a:t>
            </a:fld>
            <a:endParaRPr lang="en-US"/>
          </a:p>
        </p:txBody>
      </p:sp>
    </p:spTree>
    <p:extLst>
      <p:ext uri="{BB962C8B-B14F-4D97-AF65-F5344CB8AC3E}">
        <p14:creationId xmlns:p14="http://schemas.microsoft.com/office/powerpoint/2010/main" val="280000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7F0C0C-399F-0648-9546-A13B78698CBD}" type="datetimeFigureOut">
              <a:rPr lang="en-US" smtClean="0"/>
              <a:t>9/12/2023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E32B84-1392-EA44-B3B4-D998EBA76F4E}" type="slidenum">
              <a:rPr lang="en-US" smtClean="0"/>
              <a:t>‹Nr.›</a:t>
            </a:fld>
            <a:endParaRPr lang="en-US"/>
          </a:p>
        </p:txBody>
      </p:sp>
    </p:spTree>
    <p:extLst>
      <p:ext uri="{BB962C8B-B14F-4D97-AF65-F5344CB8AC3E}">
        <p14:creationId xmlns:p14="http://schemas.microsoft.com/office/powerpoint/2010/main" val="20999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F0C0C-399F-0648-9546-A13B78698CBD}" type="datetimeFigureOut">
              <a:rPr lang="en-US" smtClean="0"/>
              <a:t>9/12/2023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E32B84-1392-EA44-B3B4-D998EBA76F4E}" type="slidenum">
              <a:rPr lang="en-US" smtClean="0"/>
              <a:t>‹Nr.›</a:t>
            </a:fld>
            <a:endParaRPr lang="en-US"/>
          </a:p>
        </p:txBody>
      </p:sp>
    </p:spTree>
    <p:extLst>
      <p:ext uri="{BB962C8B-B14F-4D97-AF65-F5344CB8AC3E}">
        <p14:creationId xmlns:p14="http://schemas.microsoft.com/office/powerpoint/2010/main" val="4151395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7F0C0C-399F-0648-9546-A13B78698CBD}"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E32B84-1392-EA44-B3B4-D998EBA76F4E}" type="slidenum">
              <a:rPr lang="en-US" smtClean="0"/>
              <a:t>‹Nr.›</a:t>
            </a:fld>
            <a:endParaRPr lang="en-US"/>
          </a:p>
        </p:txBody>
      </p:sp>
    </p:spTree>
    <p:extLst>
      <p:ext uri="{BB962C8B-B14F-4D97-AF65-F5344CB8AC3E}">
        <p14:creationId xmlns:p14="http://schemas.microsoft.com/office/powerpoint/2010/main" val="1194212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7F0C0C-399F-0648-9546-A13B78698CBD}" type="datetimeFigureOut">
              <a:rPr lang="en-US" smtClean="0"/>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E32B84-1392-EA44-B3B4-D998EBA76F4E}" type="slidenum">
              <a:rPr lang="en-US" smtClean="0"/>
              <a:t>‹Nr.›</a:t>
            </a:fld>
            <a:endParaRPr lang="en-US"/>
          </a:p>
        </p:txBody>
      </p:sp>
    </p:spTree>
    <p:extLst>
      <p:ext uri="{BB962C8B-B14F-4D97-AF65-F5344CB8AC3E}">
        <p14:creationId xmlns:p14="http://schemas.microsoft.com/office/powerpoint/2010/main" val="2443928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7F0C0C-399F-0648-9546-A13B78698CBD}" type="datetimeFigureOut">
              <a:rPr lang="en-US" smtClean="0"/>
              <a:t>9/12/2023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32B84-1392-EA44-B3B4-D998EBA76F4E}" type="slidenum">
              <a:rPr lang="en-US" smtClean="0"/>
              <a:t>‹Nr.›</a:t>
            </a:fld>
            <a:endParaRPr lang="en-US"/>
          </a:p>
        </p:txBody>
      </p:sp>
    </p:spTree>
    <p:extLst>
      <p:ext uri="{BB962C8B-B14F-4D97-AF65-F5344CB8AC3E}">
        <p14:creationId xmlns:p14="http://schemas.microsoft.com/office/powerpoint/2010/main" val="1879321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iktor.reichert@conteco.gmbh"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pache/kafk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docs.confluent.io/platform/current/installation/configuration/producer-configs.html#producerconfigs_linger.ms" TargetMode="External"/><Relationship Id="rId7" Type="http://schemas.openxmlformats.org/officeDocument/2006/relationships/hyperlink" Target="https://docs.confluent.io/platform/current/installation/configuration/producer-configs.html#producerconfigs_retries" TargetMode="External"/><Relationship Id="rId2" Type="http://schemas.openxmlformats.org/officeDocument/2006/relationships/hyperlink" Target="https://docs.confluent.io/platform/current/installation/configuration/producer-configs.html#producerconfigs_max.block.ms" TargetMode="External"/><Relationship Id="rId1" Type="http://schemas.openxmlformats.org/officeDocument/2006/relationships/slideLayout" Target="../slideLayouts/slideLayout2.xml"/><Relationship Id="rId6" Type="http://schemas.openxmlformats.org/officeDocument/2006/relationships/hyperlink" Target="https://docs.confluent.io/platform/current/installation/configuration/producer-configs.html#producerconfigs_delivery.timeout.ms" TargetMode="External"/><Relationship Id="rId5" Type="http://schemas.openxmlformats.org/officeDocument/2006/relationships/hyperlink" Target="https://docs.confluent.io/platform/current/installation/configuration/producer-configs.html#producerconfigs_request.timeout.ms" TargetMode="External"/><Relationship Id="rId4" Type="http://schemas.openxmlformats.org/officeDocument/2006/relationships/hyperlink" Target="https://docs.confluent.io/platform/current/installation/configuration/producer-configs.html#producerconfigs_retry.backoff.m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svg"/><Relationship Id="rId4" Type="http://schemas.openxmlformats.org/officeDocument/2006/relationships/image" Target="../media/image76.png"/></Relationships>
</file>

<file path=ppt/slides/_rels/slide10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docs.confluent.io/platform/current/installation/configuration/consumer-configs.html#consumerconfigs_group.id"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cs.confluent.io/platform/current/installation/configuration/consumer-configs.html#consumerconfigs_group.instance.id"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pache/kafk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edenhill/librdkafka"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confluent.io/platform/current/installation/configuration/consumer-configs.html#consumerconfigs_partition.assignment.strategy"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 Id="rId4" Type="http://schemas.openxmlformats.org/officeDocument/2006/relationships/hyperlink" Target="https://kafka.apache.org/24/javadoc/org/apache/kafka/clients/consumer/ConsumerPartitionAssignor.html"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stackoverflow.com/a/43518389"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docs.confluent.io/platform/current/installation/configuration/consumer-configs.html#consumerconfigs_session.timeout.ms" TargetMode="External"/><Relationship Id="rId2" Type="http://schemas.openxmlformats.org/officeDocument/2006/relationships/hyperlink" Target="https://docs.confluent.io/platform/current/installation/configuration/consumer-configs.html#consumerconfigs_heartbeat.interval.ms" TargetMode="Externa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DlangApache/librdkafka/" TargetMode="External"/><Relationship Id="rId13" Type="http://schemas.openxmlformats.org/officeDocument/2006/relationships/hyperlink" Target="https://github.com/mistsv/luardkafka" TargetMode="External"/><Relationship Id="rId18" Type="http://schemas.openxmlformats.org/officeDocument/2006/relationships/hyperlink" Target="https://github.com/php-kafka/php-simple-kafka-client" TargetMode="External"/><Relationship Id="rId26" Type="http://schemas.openxmlformats.org/officeDocument/2006/relationships/hyperlink" Target="https://github.com/PerfectlySoft/Perfect-Kafka" TargetMode="External"/><Relationship Id="rId3" Type="http://schemas.openxmlformats.org/officeDocument/2006/relationships/hyperlink" Target="https://github.com/confluentinc/confluent-kafka-dotnet" TargetMode="External"/><Relationship Id="rId21" Type="http://schemas.openxmlformats.org/officeDocument/2006/relationships/hyperlink" Target="https://github.com/reiseburo/hermann" TargetMode="External"/><Relationship Id="rId7" Type="http://schemas.openxmlformats.org/officeDocument/2006/relationships/hyperlink" Target="https://github.com/SahilKang/cl-rdkafka" TargetMode="External"/><Relationship Id="rId12" Type="http://schemas.openxmlformats.org/officeDocument/2006/relationships/hyperlink" Target="https://github.com/haskell-works/hw-kafka" TargetMode="External"/><Relationship Id="rId17" Type="http://schemas.openxmlformats.org/officeDocument/2006/relationships/hyperlink" Target="https://github.com/arnaud-lb/php-rdkafka" TargetMode="External"/><Relationship Id="rId25" Type="http://schemas.openxmlformats.org/officeDocument/2006/relationships/hyperlink" Target="https://github.com/edenhill/kafkacat" TargetMode="External"/><Relationship Id="rId2" Type="http://schemas.openxmlformats.org/officeDocument/2006/relationships/notesSlide" Target="../notesSlides/notesSlide5.xml"/><Relationship Id="rId16" Type="http://schemas.openxmlformats.org/officeDocument/2006/relationships/hyperlink" Target="https://github.com/bookingcom/perl-Net-Kafka" TargetMode="External"/><Relationship Id="rId20" Type="http://schemas.openxmlformats.org/officeDocument/2006/relationships/hyperlink" Target="https://github.com/Parsely/pykafka" TargetMode="External"/><Relationship Id="rId1" Type="http://schemas.openxmlformats.org/officeDocument/2006/relationships/slideLayout" Target="../slideLayouts/slideLayout2.xml"/><Relationship Id="rId6" Type="http://schemas.openxmlformats.org/officeDocument/2006/relationships/hyperlink" Target="https://github.com/Morgan-Stanley/modern-cpp-kafka" TargetMode="External"/><Relationship Id="rId11" Type="http://schemas.openxmlformats.org/officeDocument/2006/relationships/hyperlink" Target="https://github.com/confluentinc/confluent-kafka-go" TargetMode="External"/><Relationship Id="rId24" Type="http://schemas.openxmlformats.org/officeDocument/2006/relationships/hyperlink" Target="https://github.com/flightaware/kafkatcl" TargetMode="External"/><Relationship Id="rId5" Type="http://schemas.openxmlformats.org/officeDocument/2006/relationships/hyperlink" Target="https://github.com/mfontanini/cppkafka" TargetMode="External"/><Relationship Id="rId15" Type="http://schemas.openxmlformats.org/officeDocument/2006/relationships/hyperlink" Target="https://github.com/didier-wenzek/ocaml-kafka" TargetMode="External"/><Relationship Id="rId23" Type="http://schemas.openxmlformats.org/officeDocument/2006/relationships/hyperlink" Target="https://github.com/fede1024/rust-rdkafka" TargetMode="External"/><Relationship Id="rId10" Type="http://schemas.openxmlformats.org/officeDocument/2006/relationships/hyperlink" Target="https://github.com/silviucpp/erlkaf" TargetMode="External"/><Relationship Id="rId19" Type="http://schemas.openxmlformats.org/officeDocument/2006/relationships/hyperlink" Target="https://github.com/confluentinc/confluent-kafka-python" TargetMode="External"/><Relationship Id="rId4" Type="http://schemas.openxmlformats.org/officeDocument/2006/relationships/hyperlink" Target="https://github.com/ah-/rdkafka-dotnet" TargetMode="External"/><Relationship Id="rId9" Type="http://schemas.openxmlformats.org/officeDocument/2006/relationships/hyperlink" Target="https://github.com/tamediadigital/librdkafka-d" TargetMode="External"/><Relationship Id="rId14" Type="http://schemas.openxmlformats.org/officeDocument/2006/relationships/hyperlink" Target="https://github.com/Blizzard/node-rdkafka" TargetMode="External"/><Relationship Id="rId22" Type="http://schemas.openxmlformats.org/officeDocument/2006/relationships/hyperlink" Target="https://github.com/appsignal/rdkafka-ruby" TargetMode="External"/><Relationship Id="rId27" Type="http://schemas.openxmlformats.org/officeDocument/2006/relationships/image" Target="../media/image7.png"/></Relationships>
</file>

<file path=ppt/slides/_rels/slide120.xml.rels><?xml version="1.0" encoding="UTF-8" standalone="yes"?>
<Relationships xmlns="http://schemas.openxmlformats.org/package/2006/relationships"><Relationship Id="rId2" Type="http://schemas.openxmlformats.org/officeDocument/2006/relationships/hyperlink" Target="https://docs.confluent.io/platform/current/installation/configuration/topic-configs.html#topicconfigs_min.insync.replica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queued.max.requests" TargetMode="External"/><Relationship Id="rId2" Type="http://schemas.openxmlformats.org/officeDocument/2006/relationships/hyperlink" Target="https://docs.confluent.io/platform/current/installation/configuration/broker-configs.html#brokerconfigs_num.network.threads" TargetMode="External"/><Relationship Id="rId1" Type="http://schemas.openxmlformats.org/officeDocument/2006/relationships/slideLayout" Target="../slideLayouts/slideLayout2.xml"/><Relationship Id="rId5" Type="http://schemas.openxmlformats.org/officeDocument/2006/relationships/hyperlink" Target="https://docs.confluent.io/platform/current/installation/configuration/broker-configs.html#brokerconfigs_log.flush.interval.messages" TargetMode="External"/><Relationship Id="rId4" Type="http://schemas.openxmlformats.org/officeDocument/2006/relationships/hyperlink" Target="https://docs.confluent.io/platform/current/installation/configuration/broker-configs.html#brokerconfigs_num.io.threads"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docs.confluent.io/platform/current/installation/configuration/consumer-configs.html#consumerconfigs_fetch.max.bytes" TargetMode="External"/><Relationship Id="rId2" Type="http://schemas.openxmlformats.org/officeDocument/2006/relationships/hyperlink" Target="https://docs.confluent.io/platform/current/installation/configuration/consumer-configs.html#consumerconfigs_fetch.min.bytes"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hyperlink" Target="https://kafka.apache.org/powered-by" TargetMode="External"/><Relationship Id="rId4" Type="http://schemas.openxmlformats.org/officeDocument/2006/relationships/notesSlide" Target="../notesSlides/notesSlide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docs.confluent.io/platform/current/schema-registry/index.html#sr-overview"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s://docs.confluent.io/platform/current/streams/developer-guide/dsl-api.html#streams-ds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dwpbank.de/wir-sind-wertpapierservice/christian-niehof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f-i-ts.de/fileadmin/Redaktion/Newsroom-Downloads/FI-TS_CaseStudy_dwp_WertpapierServices.pdf"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kafka.apache.org/20/documentation/streams/developer-guide/testing.html" TargetMode="External"/><Relationship Id="rId1" Type="http://schemas.openxmlformats.org/officeDocument/2006/relationships/slideLayout" Target="../slideLayouts/slideLayout2.xml"/><Relationship Id="rId5" Type="http://schemas.openxmlformats.org/officeDocument/2006/relationships/hyperlink" Target="https://www.youtube.com/watch?v=SkInrFgIWHs" TargetMode="External"/><Relationship Id="rId4" Type="http://schemas.openxmlformats.org/officeDocument/2006/relationships/image" Target="../media/image103.png"/></Relationships>
</file>

<file path=ppt/slides/_rels/slide1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docs.confluent.io/platform/current/streams/developer-guide/processor-api.html#enable-or-disable-fault-tolerance-of-state-stores-store-changelogs" TargetMode="Externa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hyperlink" Target="https://kafka.apache.org/33/documentation/stream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docs.confluent.io/platform/current/installation/configuration/producer-configs.html" TargetMode="Externa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confluent.io/platform/current/installation/configuration/consumer-configs.html" TargetMode="External"/><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hyperlink" Target="https://docs.confluent.io/platform/current/installation/configuration/consumer-configs.html#consumerconfigs_fetch.max.wait.ms" TargetMode="External"/><Relationship Id="rId5" Type="http://schemas.openxmlformats.org/officeDocument/2006/relationships/hyperlink" Target="https://docs.confluent.io/platform/current/installation/configuration/consumer-configs.html#consumerconfigs_fetch.min.bytes" TargetMode="External"/><Relationship Id="rId4" Type="http://schemas.openxmlformats.org/officeDocument/2006/relationships/image" Target="../media/image116.png"/></Relationships>
</file>

<file path=ppt/slides/_rels/slide1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netflix.github.io/chaosmonkey/" TargetMode="External"/><Relationship Id="rId2" Type="http://schemas.openxmlformats.org/officeDocument/2006/relationships/hyperlink" Target="https://jmeter.apache.org/"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docs.cloudera.com/documentation/enterprise/latest/topics/kafka_system_level_broker_tuning.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kafka.apache.org/documentation/#java"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hyperlink" Target="https://github.com/linkedin/cruise-control"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github.com/linkedin/kafka-tools" TargetMode="Externa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puppet.com/" TargetMode="External"/><Relationship Id="rId2" Type="http://schemas.openxmlformats.org/officeDocument/2006/relationships/hyperlink" Target="https://www.chef.io/"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github.com/linkedin/burrow" TargetMode="External"/><Relationship Id="rId2" Type="http://schemas.openxmlformats.org/officeDocument/2006/relationships/hyperlink" Target="https://github.com/linkedin/kafka-monitor" TargetMode="External"/><Relationship Id="rId1" Type="http://schemas.openxmlformats.org/officeDocument/2006/relationships/slideLayout" Target="../slideLayouts/slideLayout2.xml"/><Relationship Id="rId6" Type="http://schemas.openxmlformats.org/officeDocument/2006/relationships/hyperlink" Target="https://github.com/obsidiandynamics/kafdrop" TargetMode="External"/><Relationship Id="rId5" Type="http://schemas.openxmlformats.org/officeDocument/2006/relationships/hyperlink" Target="https://cloudhut.dev/" TargetMode="External"/><Relationship Id="rId4" Type="http://schemas.openxmlformats.org/officeDocument/2006/relationships/hyperlink" Target="https://github.com/tchiotludo/akhq"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localhost:9000" TargetMode="External"/><Relationship Id="rId2" Type="http://schemas.openxmlformats.org/officeDocument/2006/relationships/hyperlink" Target="https://github.com/obsidiandynamics/kafdrop.git" TargetMode="External"/><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7.png"/><Relationship Id="rId4" Type="http://schemas.microsoft.com/office/2007/relationships/hdphoto" Target="../media/hdphoto4.wdp"/></Relationships>
</file>

<file path=ppt/slides/_rels/slide17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6" Type="http://schemas.openxmlformats.org/officeDocument/2006/relationships/image" Target="../media/image150.png"/><Relationship Id="rId117" Type="http://schemas.openxmlformats.org/officeDocument/2006/relationships/customXml" Target="../ink/ink57.xml"/><Relationship Id="rId21" Type="http://schemas.openxmlformats.org/officeDocument/2006/relationships/customXml" Target="../ink/ink9.xml"/><Relationship Id="rId42" Type="http://schemas.openxmlformats.org/officeDocument/2006/relationships/image" Target="../media/image158.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171.png"/><Relationship Id="rId84" Type="http://schemas.openxmlformats.org/officeDocument/2006/relationships/image" Target="../media/image179.png"/><Relationship Id="rId89" Type="http://schemas.openxmlformats.org/officeDocument/2006/relationships/customXml" Target="../ink/ink43.xml"/><Relationship Id="rId112" Type="http://schemas.openxmlformats.org/officeDocument/2006/relationships/image" Target="../media/image193.png"/><Relationship Id="rId133" Type="http://schemas.openxmlformats.org/officeDocument/2006/relationships/customXml" Target="../ink/ink65.xml"/><Relationship Id="rId16" Type="http://schemas.openxmlformats.org/officeDocument/2006/relationships/image" Target="../media/image145.png"/><Relationship Id="rId107" Type="http://schemas.openxmlformats.org/officeDocument/2006/relationships/customXml" Target="../ink/ink52.xml"/><Relationship Id="rId11" Type="http://schemas.openxmlformats.org/officeDocument/2006/relationships/customXml" Target="../ink/ink4.xml"/><Relationship Id="rId32" Type="http://schemas.openxmlformats.org/officeDocument/2006/relationships/image" Target="../media/image153.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166.png"/><Relationship Id="rId74" Type="http://schemas.openxmlformats.org/officeDocument/2006/relationships/image" Target="../media/image174.png"/><Relationship Id="rId79" Type="http://schemas.openxmlformats.org/officeDocument/2006/relationships/customXml" Target="../ink/ink38.xml"/><Relationship Id="rId102" Type="http://schemas.openxmlformats.org/officeDocument/2006/relationships/image" Target="../media/image188.png"/><Relationship Id="rId123" Type="http://schemas.openxmlformats.org/officeDocument/2006/relationships/customXml" Target="../ink/ink60.xml"/><Relationship Id="rId128" Type="http://schemas.openxmlformats.org/officeDocument/2006/relationships/image" Target="../media/image201.png"/><Relationship Id="rId5" Type="http://schemas.openxmlformats.org/officeDocument/2006/relationships/customXml" Target="../ink/ink1.xml"/><Relationship Id="rId90" Type="http://schemas.openxmlformats.org/officeDocument/2006/relationships/image" Target="../media/image182.png"/><Relationship Id="rId95" Type="http://schemas.openxmlformats.org/officeDocument/2006/relationships/customXml" Target="../ink/ink46.xml"/><Relationship Id="rId14" Type="http://schemas.openxmlformats.org/officeDocument/2006/relationships/image" Target="../media/image1440.png"/><Relationship Id="rId22" Type="http://schemas.openxmlformats.org/officeDocument/2006/relationships/image" Target="../media/image148.png"/><Relationship Id="rId27" Type="http://schemas.openxmlformats.org/officeDocument/2006/relationships/customXml" Target="../ink/ink12.xml"/><Relationship Id="rId30" Type="http://schemas.openxmlformats.org/officeDocument/2006/relationships/image" Target="../media/image152.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161.png"/><Relationship Id="rId56" Type="http://schemas.openxmlformats.org/officeDocument/2006/relationships/image" Target="../media/image165.png"/><Relationship Id="rId64" Type="http://schemas.openxmlformats.org/officeDocument/2006/relationships/image" Target="../media/image169.png"/><Relationship Id="rId69" Type="http://schemas.openxmlformats.org/officeDocument/2006/relationships/customXml" Target="../ink/ink33.xml"/><Relationship Id="rId77" Type="http://schemas.openxmlformats.org/officeDocument/2006/relationships/customXml" Target="../ink/ink37.xml"/><Relationship Id="rId100" Type="http://schemas.openxmlformats.org/officeDocument/2006/relationships/image" Target="../media/image187.png"/><Relationship Id="rId105" Type="http://schemas.openxmlformats.org/officeDocument/2006/relationships/customXml" Target="../ink/ink51.xml"/><Relationship Id="rId113" Type="http://schemas.openxmlformats.org/officeDocument/2006/relationships/customXml" Target="../ink/ink55.xml"/><Relationship Id="rId118" Type="http://schemas.openxmlformats.org/officeDocument/2006/relationships/image" Target="../media/image196.png"/><Relationship Id="rId126" Type="http://schemas.openxmlformats.org/officeDocument/2006/relationships/image" Target="../media/image200.png"/><Relationship Id="rId134" Type="http://schemas.openxmlformats.org/officeDocument/2006/relationships/image" Target="../media/image204.png"/><Relationship Id="rId8" Type="http://schemas.openxmlformats.org/officeDocument/2006/relationships/image" Target="../media/image1410.png"/><Relationship Id="rId51" Type="http://schemas.openxmlformats.org/officeDocument/2006/relationships/customXml" Target="../ink/ink24.xml"/><Relationship Id="rId72" Type="http://schemas.openxmlformats.org/officeDocument/2006/relationships/image" Target="../media/image173.png"/><Relationship Id="rId80" Type="http://schemas.openxmlformats.org/officeDocument/2006/relationships/image" Target="../media/image177.png"/><Relationship Id="rId85" Type="http://schemas.openxmlformats.org/officeDocument/2006/relationships/customXml" Target="../ink/ink41.xml"/><Relationship Id="rId93" Type="http://schemas.openxmlformats.org/officeDocument/2006/relationships/customXml" Target="../ink/ink45.xml"/><Relationship Id="rId98" Type="http://schemas.openxmlformats.org/officeDocument/2006/relationships/image" Target="../media/image186.png"/><Relationship Id="rId121" Type="http://schemas.openxmlformats.org/officeDocument/2006/relationships/customXml" Target="../ink/ink59.xml"/><Relationship Id="rId3" Type="http://schemas.microsoft.com/office/2007/relationships/hdphoto" Target="../media/hdphoto4.wdp"/><Relationship Id="rId12" Type="http://schemas.openxmlformats.org/officeDocument/2006/relationships/image" Target="../media/image1430.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156.png"/><Relationship Id="rId46" Type="http://schemas.openxmlformats.org/officeDocument/2006/relationships/image" Target="../media/image160.png"/><Relationship Id="rId59" Type="http://schemas.openxmlformats.org/officeDocument/2006/relationships/customXml" Target="../ink/ink28.xml"/><Relationship Id="rId67" Type="http://schemas.openxmlformats.org/officeDocument/2006/relationships/customXml" Target="../ink/ink32.xml"/><Relationship Id="rId103" Type="http://schemas.openxmlformats.org/officeDocument/2006/relationships/customXml" Target="../ink/ink50.xml"/><Relationship Id="rId108" Type="http://schemas.openxmlformats.org/officeDocument/2006/relationships/image" Target="../media/image191.png"/><Relationship Id="rId116" Type="http://schemas.openxmlformats.org/officeDocument/2006/relationships/image" Target="../media/image195.png"/><Relationship Id="rId124" Type="http://schemas.openxmlformats.org/officeDocument/2006/relationships/image" Target="../media/image199.png"/><Relationship Id="rId129" Type="http://schemas.openxmlformats.org/officeDocument/2006/relationships/customXml" Target="../ink/ink63.xml"/><Relationship Id="rId20" Type="http://schemas.openxmlformats.org/officeDocument/2006/relationships/image" Target="../media/image147.png"/><Relationship Id="rId41" Type="http://schemas.openxmlformats.org/officeDocument/2006/relationships/customXml" Target="../ink/ink19.xml"/><Relationship Id="rId54" Type="http://schemas.openxmlformats.org/officeDocument/2006/relationships/image" Target="../media/image164.png"/><Relationship Id="rId62" Type="http://schemas.openxmlformats.org/officeDocument/2006/relationships/image" Target="../media/image168.png"/><Relationship Id="rId70" Type="http://schemas.openxmlformats.org/officeDocument/2006/relationships/image" Target="../media/image172.png"/><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181.png"/><Relationship Id="rId91" Type="http://schemas.openxmlformats.org/officeDocument/2006/relationships/customXml" Target="../ink/ink44.xml"/><Relationship Id="rId96" Type="http://schemas.openxmlformats.org/officeDocument/2006/relationships/image" Target="../media/image185.png"/><Relationship Id="rId111" Type="http://schemas.openxmlformats.org/officeDocument/2006/relationships/customXml" Target="../ink/ink54.xml"/><Relationship Id="rId13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1400.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51.png"/><Relationship Id="rId36" Type="http://schemas.openxmlformats.org/officeDocument/2006/relationships/image" Target="../media/image155.png"/><Relationship Id="rId49" Type="http://schemas.openxmlformats.org/officeDocument/2006/relationships/customXml" Target="../ink/ink23.xml"/><Relationship Id="rId57" Type="http://schemas.openxmlformats.org/officeDocument/2006/relationships/customXml" Target="../ink/ink27.xml"/><Relationship Id="rId106" Type="http://schemas.openxmlformats.org/officeDocument/2006/relationships/image" Target="../media/image190.png"/><Relationship Id="rId114" Type="http://schemas.openxmlformats.org/officeDocument/2006/relationships/image" Target="../media/image194.png"/><Relationship Id="rId119" Type="http://schemas.openxmlformats.org/officeDocument/2006/relationships/customXml" Target="../ink/ink58.xml"/><Relationship Id="rId127" Type="http://schemas.openxmlformats.org/officeDocument/2006/relationships/customXml" Target="../ink/ink62.xml"/><Relationship Id="rId10" Type="http://schemas.openxmlformats.org/officeDocument/2006/relationships/image" Target="../media/image1420.png"/><Relationship Id="rId31" Type="http://schemas.openxmlformats.org/officeDocument/2006/relationships/customXml" Target="../ink/ink14.xml"/><Relationship Id="rId44" Type="http://schemas.openxmlformats.org/officeDocument/2006/relationships/image" Target="../media/image159.png"/><Relationship Id="rId52" Type="http://schemas.openxmlformats.org/officeDocument/2006/relationships/image" Target="../media/image163.png"/><Relationship Id="rId60" Type="http://schemas.openxmlformats.org/officeDocument/2006/relationships/image" Target="../media/image167.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176.png"/><Relationship Id="rId81" Type="http://schemas.openxmlformats.org/officeDocument/2006/relationships/customXml" Target="../ink/ink39.xml"/><Relationship Id="rId86" Type="http://schemas.openxmlformats.org/officeDocument/2006/relationships/image" Target="../media/image180.png"/><Relationship Id="rId94" Type="http://schemas.openxmlformats.org/officeDocument/2006/relationships/image" Target="../media/image184.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198.png"/><Relationship Id="rId130" Type="http://schemas.openxmlformats.org/officeDocument/2006/relationships/image" Target="../media/image202.png"/><Relationship Id="rId135" Type="http://schemas.openxmlformats.org/officeDocument/2006/relationships/customXml" Target="../ink/ink66.xml"/><Relationship Id="rId4" Type="http://schemas.openxmlformats.org/officeDocument/2006/relationships/image" Target="../media/image128.png"/><Relationship Id="rId9" Type="http://schemas.openxmlformats.org/officeDocument/2006/relationships/customXml" Target="../ink/ink3.xml"/><Relationship Id="rId13" Type="http://schemas.openxmlformats.org/officeDocument/2006/relationships/customXml" Target="../ink/ink5.xml"/><Relationship Id="rId18" Type="http://schemas.openxmlformats.org/officeDocument/2006/relationships/image" Target="../media/image146.png"/><Relationship Id="rId39" Type="http://schemas.openxmlformats.org/officeDocument/2006/relationships/customXml" Target="../ink/ink18.xml"/><Relationship Id="rId109" Type="http://schemas.openxmlformats.org/officeDocument/2006/relationships/customXml" Target="../ink/ink53.xml"/><Relationship Id="rId34" Type="http://schemas.openxmlformats.org/officeDocument/2006/relationships/image" Target="../media/image154.png"/><Relationship Id="rId50" Type="http://schemas.openxmlformats.org/officeDocument/2006/relationships/image" Target="../media/image162.png"/><Relationship Id="rId55" Type="http://schemas.openxmlformats.org/officeDocument/2006/relationships/customXml" Target="../ink/ink26.xml"/><Relationship Id="rId76" Type="http://schemas.openxmlformats.org/officeDocument/2006/relationships/image" Target="../media/image175.png"/><Relationship Id="rId97" Type="http://schemas.openxmlformats.org/officeDocument/2006/relationships/customXml" Target="../ink/ink47.xml"/><Relationship Id="rId104" Type="http://schemas.openxmlformats.org/officeDocument/2006/relationships/image" Target="../media/image189.png"/><Relationship Id="rId120" Type="http://schemas.openxmlformats.org/officeDocument/2006/relationships/image" Target="../media/image197.png"/><Relationship Id="rId125" Type="http://schemas.openxmlformats.org/officeDocument/2006/relationships/customXml" Target="../ink/ink61.xml"/><Relationship Id="rId7" Type="http://schemas.openxmlformats.org/officeDocument/2006/relationships/customXml" Target="../ink/ink2.xml"/><Relationship Id="rId71" Type="http://schemas.openxmlformats.org/officeDocument/2006/relationships/customXml" Target="../ink/ink34.xml"/><Relationship Id="rId92" Type="http://schemas.openxmlformats.org/officeDocument/2006/relationships/image" Target="../media/image183.png"/><Relationship Id="rId2" Type="http://schemas.openxmlformats.org/officeDocument/2006/relationships/image" Target="../media/image126.png"/><Relationship Id="rId29" Type="http://schemas.openxmlformats.org/officeDocument/2006/relationships/customXml" Target="../ink/ink13.xml"/><Relationship Id="rId24" Type="http://schemas.openxmlformats.org/officeDocument/2006/relationships/image" Target="../media/image149.png"/><Relationship Id="rId40" Type="http://schemas.openxmlformats.org/officeDocument/2006/relationships/image" Target="../media/image157.png"/><Relationship Id="rId45" Type="http://schemas.openxmlformats.org/officeDocument/2006/relationships/customXml" Target="../ink/ink21.xml"/><Relationship Id="rId66" Type="http://schemas.openxmlformats.org/officeDocument/2006/relationships/image" Target="../media/image170.png"/><Relationship Id="rId87" Type="http://schemas.openxmlformats.org/officeDocument/2006/relationships/customXml" Target="../ink/ink42.xml"/><Relationship Id="rId110" Type="http://schemas.openxmlformats.org/officeDocument/2006/relationships/image" Target="../media/image192.png"/><Relationship Id="rId115" Type="http://schemas.openxmlformats.org/officeDocument/2006/relationships/customXml" Target="../ink/ink56.xml"/><Relationship Id="rId131" Type="http://schemas.openxmlformats.org/officeDocument/2006/relationships/customXml" Target="../ink/ink64.xml"/><Relationship Id="rId136" Type="http://schemas.openxmlformats.org/officeDocument/2006/relationships/image" Target="../media/image205.png"/><Relationship Id="rId61" Type="http://schemas.openxmlformats.org/officeDocument/2006/relationships/customXml" Target="../ink/ink29.xml"/><Relationship Id="rId82" Type="http://schemas.openxmlformats.org/officeDocument/2006/relationships/image" Target="../media/image178.png"/><Relationship Id="rId19" Type="http://schemas.openxmlformats.org/officeDocument/2006/relationships/customXml" Target="../ink/ink8.xml"/></Relationships>
</file>

<file path=ppt/slides/_rels/slide18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4.wdp"/></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4.wdp"/></Relationships>
</file>

<file path=ppt/slides/_rels/slide18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github.com/confluentinc/examples" TargetMode="External"/><Relationship Id="rId2" Type="http://schemas.openxmlformats.org/officeDocument/2006/relationships/hyperlink" Target="https://docs.confluent.io/clients-confluent-kafka-dotnet/current/overview.html" TargetMode="External"/><Relationship Id="rId1" Type="http://schemas.openxmlformats.org/officeDocument/2006/relationships/slideLayout" Target="../slideLayouts/slideLayout2.xml"/><Relationship Id="rId4" Type="http://schemas.openxmlformats.org/officeDocument/2006/relationships/hyperlink" Target="https://github.com/confluentinc/examples/blob/7.0.1-post/clients/cloud/README.md"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s://docs.confluent.io/clients-confluent-kafka-dotnet/current/overview.html" TargetMode="External"/><Relationship Id="rId2" Type="http://schemas.openxmlformats.org/officeDocument/2006/relationships/hyperlink" Target="https://docs.confluent.io/platform/current/tutorials/examples/clients/docs/csharp.html" TargetMode="External"/><Relationship Id="rId1" Type="http://schemas.openxmlformats.org/officeDocument/2006/relationships/slideLayout" Target="../slideLayouts/slideLayout2.xml"/><Relationship Id="rId5" Type="http://schemas.openxmlformats.org/officeDocument/2006/relationships/hyperlink" Target="https://github.com/confluentinc/examples/tree/7.0.1-post/clients/cloud/csharp" TargetMode="External"/><Relationship Id="rId4" Type="http://schemas.openxmlformats.org/officeDocument/2006/relationships/hyperlink" Target="https://github.com/confluentinc/confluent-kafka-dotnet" TargetMode="External"/></Relationships>
</file>

<file path=ppt/slides/_rels/slide198.xml.rels><?xml version="1.0" encoding="UTF-8" standalone="yes"?>
<Relationships xmlns="http://schemas.openxmlformats.org/package/2006/relationships"><Relationship Id="rId8" Type="http://schemas.openxmlformats.org/officeDocument/2006/relationships/hyperlink" Target="https://vertx.io/docs/vertx-kafka-client/java/" TargetMode="External"/><Relationship Id="rId3" Type="http://schemas.openxmlformats.org/officeDocument/2006/relationships/hyperlink" Target="https://docs.confluent.io/clients-kafka-java/current/overview.html" TargetMode="External"/><Relationship Id="rId7" Type="http://schemas.openxmlformats.org/officeDocument/2006/relationships/hyperlink" Target="https://github.com/confluentinc/examples/tree/7.0.1-post/clients/cloud/java" TargetMode="External"/><Relationship Id="rId2" Type="http://schemas.openxmlformats.org/officeDocument/2006/relationships/hyperlink" Target="https://docs.confluent.io/platform/current/tutorials/examples/clients/docs/java.html" TargetMode="External"/><Relationship Id="rId1" Type="http://schemas.openxmlformats.org/officeDocument/2006/relationships/slideLayout" Target="../slideLayouts/slideLayout2.xml"/><Relationship Id="rId6" Type="http://schemas.openxmlformats.org/officeDocument/2006/relationships/hyperlink" Target="https://kafka.apache.org/30/javadoc/org/apache/kafka/clients/producer/package-summary.html" TargetMode="External"/><Relationship Id="rId5" Type="http://schemas.openxmlformats.org/officeDocument/2006/relationships/hyperlink" Target="https://kafka.apache.org/30/javadoc/org/apache/kafka/clients/consumer/package-summary.html" TargetMode="External"/><Relationship Id="rId4" Type="http://schemas.openxmlformats.org/officeDocument/2006/relationships/hyperlink" Target="https://kafka.apache.org/documentation/" TargetMode="External"/></Relationships>
</file>

<file path=ppt/slides/_rels/slide199.xml.rels><?xml version="1.0" encoding="UTF-8" standalone="yes"?>
<Relationships xmlns="http://schemas.openxmlformats.org/package/2006/relationships"><Relationship Id="rId3" Type="http://schemas.openxmlformats.org/officeDocument/2006/relationships/hyperlink" Target="https://vertx.tk/docs/kdoc/vertx/io.vertx.kotlin.kafka.client.consumer/io.vertx.kafka.client.consumer.-kafka-consumer/index.html" TargetMode="External"/><Relationship Id="rId2" Type="http://schemas.openxmlformats.org/officeDocument/2006/relationships/hyperlink" Target="https://docs.confluent.io/platform/current/tutorials/examples/clients/docs/kotlin.html" TargetMode="External"/><Relationship Id="rId1" Type="http://schemas.openxmlformats.org/officeDocument/2006/relationships/slideLayout" Target="../slideLayouts/slideLayout2.xml"/><Relationship Id="rId4" Type="http://schemas.openxmlformats.org/officeDocument/2006/relationships/hyperlink" Target="https://medium.com/swlh/async-messaging-with-kotlin-and-kafka-488e399e4e1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kafka-python.readthedocs.io/en/master/apidoc/KafkaConsumer.html" TargetMode="External"/><Relationship Id="rId2" Type="http://schemas.openxmlformats.org/officeDocument/2006/relationships/hyperlink" Target="https://kafka-python.readthedocs.io/en/master/" TargetMode="External"/><Relationship Id="rId1" Type="http://schemas.openxmlformats.org/officeDocument/2006/relationships/slideLayout" Target="../slideLayouts/slideLayout2.xml"/><Relationship Id="rId4" Type="http://schemas.openxmlformats.org/officeDocument/2006/relationships/hyperlink" Target="https://kafka-python.readthedocs.io/en/master/apidoc/KafkaProducer.html" TargetMode="External"/></Relationships>
</file>

<file path=ppt/slides/_rels/slide201.xml.rels><?xml version="1.0" encoding="UTF-8" standalone="yes"?>
<Relationships xmlns="http://schemas.openxmlformats.org/package/2006/relationships"><Relationship Id="rId3" Type="http://schemas.openxmlformats.org/officeDocument/2006/relationships/hyperlink" Target="https://docs.confluent.io/clients-confluent-kafka-python/current/overview.html" TargetMode="External"/><Relationship Id="rId2" Type="http://schemas.openxmlformats.org/officeDocument/2006/relationships/hyperlink" Target="https://docs.confluent.io/platform/current/tutorials/examples/clients/docs/python.html"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https://github.com/deviceinsight/kafkactl" TargetMode="External"/><Relationship Id="rId2" Type="http://schemas.openxmlformats.org/officeDocument/2006/relationships/hyperlink" Target="https://mguenther.github.io/kafka-junit/"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kafka.apache.org/documentation.html#quickstart" TargetMode="External"/><Relationship Id="rId2" Type="http://schemas.openxmlformats.org/officeDocument/2006/relationships/hyperlink" Target="https://kafka.apache.org/quickstart" TargetMode="External"/><Relationship Id="rId1" Type="http://schemas.openxmlformats.org/officeDocument/2006/relationships/slideLayout" Target="../slideLayouts/slideLayout2.xml"/><Relationship Id="rId6" Type="http://schemas.openxmlformats.org/officeDocument/2006/relationships/hyperlink" Target="https://medium.com/double-pointer/kafka-vs-activemq-vs-rabbitmq-vs-amazon-sns-vs-amazon-sqs-vs-google-pub-sub-4b57976438db" TargetMode="External"/><Relationship Id="rId5" Type="http://schemas.openxmlformats.org/officeDocument/2006/relationships/hyperlink" Target="https://towardsdatascience.com/kafka-monitoring-tools-704de5878030" TargetMode="External"/><Relationship Id="rId4" Type="http://schemas.openxmlformats.org/officeDocument/2006/relationships/hyperlink" Target="https://github.com/adamjshook/hadoop-demos/tree/master/kafka" TargetMode="External"/></Relationships>
</file>

<file path=ppt/slides/_rels/slide204.xml.rels><?xml version="1.0" encoding="UTF-8" standalone="yes"?>
<Relationships xmlns="http://schemas.openxmlformats.org/package/2006/relationships"><Relationship Id="rId2" Type="http://schemas.openxmlformats.org/officeDocument/2006/relationships/hyperlink" Target="https://www.kai-waehner.de/blog/2020/03/12/can-apache-kafka-replace-database-acid-storage-transactions-sql-nosql-data-lake/"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jaceklaskowski.gitbooks.io/apache-kafka/content/kafka-overview.html" TargetMode="External"/><Relationship Id="rId2" Type="http://schemas.openxmlformats.org/officeDocument/2006/relationships/hyperlink" Target="https://jaceklaskowski.gitbooks.io/apache-kafka/content/kafka-producers.html" TargetMode="External"/><Relationship Id="rId1" Type="http://schemas.openxmlformats.org/officeDocument/2006/relationships/slideLayout" Target="../slideLayouts/slideLayout2.xml"/><Relationship Id="rId5" Type="http://schemas.openxmlformats.org/officeDocument/2006/relationships/hyperlink" Target="https://kafka.apache.org/22/javadoc/org/apache/kafka/clients/consumer/KafkaConsumer.html#:~:text=Offsets%20and%20Consumer%20Position" TargetMode="External"/><Relationship Id="rId4" Type="http://schemas.openxmlformats.org/officeDocument/2006/relationships/hyperlink" Target="https://jaceklaskowski.gitbooks.io/apache-kafka/content/kafka-messages.html#offsets" TargetMode="External"/></Relationships>
</file>

<file path=ppt/slides/_rels/slide206.xml.rels><?xml version="1.0" encoding="UTF-8" standalone="yes"?>
<Relationships xmlns="http://schemas.openxmlformats.org/package/2006/relationships"><Relationship Id="rId3" Type="http://schemas.openxmlformats.org/officeDocument/2006/relationships/hyperlink" Target="https://hub.docker.com/r/bitnami/kafka" TargetMode="External"/><Relationship Id="rId2" Type="http://schemas.openxmlformats.org/officeDocument/2006/relationships/hyperlink" Target="https://github.com/wurstmeister/kafka-docker"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pache/kafka/blob/trunk/core/src/main/scala/kafka/server/KafkaServer.scala#L88-L89" TargetMode="External"/><Relationship Id="rId7" Type="http://schemas.openxmlformats.org/officeDocument/2006/relationships/hyperlink" Target="https://jaceklaskowski.gitbooks.io/apache-kafka/content/kafka-brokers.html#starting-broke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jaceklaskowski.gitbooks.io/apache-kafka/content/kafka-controller-KafkaController.html" TargetMode="External"/><Relationship Id="rId5" Type="http://schemas.openxmlformats.org/officeDocument/2006/relationships/hyperlink" Target="https://en.wikipedia.org/wiki/Broker" TargetMode="External"/><Relationship Id="rId4" Type="http://schemas.openxmlformats.org/officeDocument/2006/relationships/hyperlink" Target="https://jaceklaskowski.gitbooks.io/apache-kafka/content/kafka-topics.html"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3.wdp"/></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c/Confluent" TargetMode="External"/><Relationship Id="rId2" Type="http://schemas.openxmlformats.org/officeDocument/2006/relationships/hyperlink" Target="https://developer.confluent.io/learn-kafka/" TargetMode="Externa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docs.confluent.io/platform/current/overview.html"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kafka.apache.org/download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hyperlink" Target="https://docs.confluent.io/platform/current/installation/configuration/producer-configs.html#producerconfigs_partitioner.clas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kafka.apache.org/24/javadoc/?org/apache/kafka/clients/producer/Partitioner.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murmurhash.shorelab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broker.rack" TargetMode="External"/><Relationship Id="rId2" Type="http://schemas.openxmlformats.org/officeDocument/2006/relationships/hyperlink" Target="https://cwiki.apache.org/confluence/display/KAFKA/KIP-392%3A+Allow+consumers+to+fetch+from+closest+replica" TargetMode="External"/><Relationship Id="rId1" Type="http://schemas.openxmlformats.org/officeDocument/2006/relationships/slideLayout" Target="../slideLayouts/slideLayout2.xml"/><Relationship Id="rId5" Type="http://schemas.openxmlformats.org/officeDocument/2006/relationships/hyperlink" Target="https://developers.redhat.com/blog/2020/04/29/consuming-messages-from-closest-replicas-in-apache-kafka-2-4-0-and-amq-streams#is_the_rack_aware_selector_right_for_your_use_case_" TargetMode="External"/><Relationship Id="rId4" Type="http://schemas.openxmlformats.org/officeDocument/2006/relationships/hyperlink" Target="https://docs.confluent.io/platform/current/installation/configuration/consumer-configs.html#consumerconfigs_client.rack"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docs.confluent.io/platform/current/installation/configuration/topic-configs.html#topicconfigs_confluent.placement.constraints" TargetMode="External"/><Relationship Id="rId2" Type="http://schemas.openxmlformats.org/officeDocument/2006/relationships/hyperlink" Target="https://docs.confluent.io/platform/current/installation/configuration/broker-configs.html#brokerconfigs_default.replication.factor" TargetMode="External"/><Relationship Id="rId1" Type="http://schemas.openxmlformats.org/officeDocument/2006/relationships/slideLayout" Target="../slideLayouts/slideLayout2.xml"/><Relationship Id="rId4" Type="http://schemas.openxmlformats.org/officeDocument/2006/relationships/hyperlink" Target="https://docs.aiven.io/docs/products/kafka/kafka-mirrormaker.html?utm_source=google&amp;utm_medium=cpc&amp;utm_campaign=apachekafkamirrormaker_emea_en_exact&amp;utm_content=apachekafkamirrormaker_mirrormaker_rsa&amp;utm_campaign=18529350193&amp;utm_medium=cpc&amp;utm_term=apache%20kafka%20mirrormaker&amp;utm_source=google&amp;utm_matchtype=e&amp;utm_target=kwd-1216928834764&amp;utm_content=626701308715&amp;utm_adgroup=145145723994&amp;gclid=Cj0KCQjwhY-aBhCUARIsALNIC04fxvUSYCHEc5Ro3se-TvjX5KEiDEDPDqLZNHmYJR9mtXF_huliFDMaAnLnEALw_wcB"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docs.confluent.io/platform/current/installation/configuration/broker-configs.html#brokerconfigs_unclean.leader.election.enabl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docs.confluent.io/platform/current/installation/configuration/topic-configs.html#topicconfigs_file.delete.delay.m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docs.confluent.io/platform/current/installation/configuration/topic-configs.html#topicconfigs_max.message.bytes" TargetMode="External"/><Relationship Id="rId2" Type="http://schemas.openxmlformats.org/officeDocument/2006/relationships/hyperlink" Target="https://kafka.apache.org/20/javadoc/org/apache/kafka/common/serialization/Serializer.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docs.confluent.io/platform/current/installation/configuration/topic-configs.html#topicconfigs_segment.ms" TargetMode="External"/><Relationship Id="rId2" Type="http://schemas.openxmlformats.org/officeDocument/2006/relationships/hyperlink" Target="https://docs.confluent.io/platform/current/installation/configuration/topic-configs.html#topicconfigs_segment.byte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docs.confluent.io/platform/current/installation/configuration/topic-configs.html#topicconfigs_cleanup.polic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docs.confluent.io/platform/current/installation/configuration/broker-configs.html#brokerconfigs_log.retention.bytes" TargetMode="External"/><Relationship Id="rId2" Type="http://schemas.openxmlformats.org/officeDocument/2006/relationships/hyperlink" Target="https://docs.confluent.io/platform/current/installation/configuration/topic-configs.html#topicconfigs_retention.bytes" TargetMode="External"/><Relationship Id="rId1" Type="http://schemas.openxmlformats.org/officeDocument/2006/relationships/slideLayout" Target="../slideLayouts/slideLayout2.xml"/><Relationship Id="rId5" Type="http://schemas.openxmlformats.org/officeDocument/2006/relationships/hyperlink" Target="https://docs.confluent.io/platform/current/installation/configuration/broker-configs.html#brokerconfigs_log.retention.ms" TargetMode="External"/><Relationship Id="rId4" Type="http://schemas.openxmlformats.org/officeDocument/2006/relationships/hyperlink" Target="https://docs.confluent.io/platform/current/installation/configuration/topic-configs.html#topicconfigs_retention.ms"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docs.confluent.io/platform/current/installation/configuration/topic-configs.html#topicconfigs_segment.m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docs.confluent.io/platform/current/installation/configuration/broker-configs.html#brokerconfigs_log.retention.check.interval.ms" TargetMode="External"/><Relationship Id="rId4" Type="http://schemas.openxmlformats.org/officeDocument/2006/relationships/hyperlink" Target="https://docs.confluent.io/platform/current/installation/configuration/topic-configs.html#topicconfigs_retention.m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8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hyperlink" Target="https://docs.confluent.io/platform/current/installation/configuration/producer-configs.html#producerconfigs_value.serializer" TargetMode="External"/><Relationship Id="rId7" Type="http://schemas.openxmlformats.org/officeDocument/2006/relationships/image" Target="../media/image56.png"/><Relationship Id="rId2" Type="http://schemas.openxmlformats.org/officeDocument/2006/relationships/hyperlink" Target="https://docs.confluent.io/platform/current/installation/configuration/producer-configs.html#producerconfigs_key.serializer" TargetMode="Externa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hyperlink" Target="https://www.confluent.io/events/kafka-summit-europe-2021/encrypting-kafka-messages-at-rest-to-secure-applications/"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kafka.apache.org/24/javadoc/?org/apache/kafka/clients/producer/Partitioner.html" TargetMode="External"/><Relationship Id="rId2" Type="http://schemas.openxmlformats.org/officeDocument/2006/relationships/hyperlink" Target="https://docs.confluent.io/platform/current/installation/configuration/producer-configs.html#producerconfigs_partitioner.class" TargetMode="Externa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docs.confluent.io/platform/current/installation/configuration/producer-configs.html#producerconfigs_batch.size" TargetMode="External"/><Relationship Id="rId7" Type="http://schemas.openxmlformats.org/officeDocument/2006/relationships/image" Target="../media/image61.svg"/><Relationship Id="rId2" Type="http://schemas.openxmlformats.org/officeDocument/2006/relationships/hyperlink" Target="https://docs.confluent.io/platform/current/installation/configuration/producer-configs.html#producerconfigs_linger.ms"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hyperlink" Target="https://docs.confluent.io/platform/current/installation/configuration/topic-configs.html#topicconfigs_compression.type" TargetMode="External"/><Relationship Id="rId4" Type="http://schemas.openxmlformats.org/officeDocument/2006/relationships/hyperlink" Target="https://docs.confluent.io/platform/current/installation/configuration/producer-configs.html#producerconfigs_compression.type" TargetMode="External"/><Relationship Id="rId9" Type="http://schemas.openxmlformats.org/officeDocument/2006/relationships/image" Target="../media/image63.svg"/></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docs.confluent.io/platform/current/installation/configuration/producer-configs.html#producerconfigs_max.in.flight.requests.per.connection" TargetMode="Externa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95.xml.rels><?xml version="1.0" encoding="UTF-8" standalone="yes"?>
<Relationships xmlns="http://schemas.openxmlformats.org/package/2006/relationships"><Relationship Id="rId3" Type="http://schemas.openxmlformats.org/officeDocument/2006/relationships/hyperlink" Target="https://docs.confluent.io/platform/current/installation/configuration/topic-configs.html#topicconfigs_min.insync.replicas" TargetMode="External"/><Relationship Id="rId7" Type="http://schemas.openxmlformats.org/officeDocument/2006/relationships/image" Target="../media/image68.svg"/><Relationship Id="rId2" Type="http://schemas.openxmlformats.org/officeDocument/2006/relationships/hyperlink" Target="https://docs.confluent.io/platform/current/installation/configuration/producer-configs.html#producerconfigs_acks"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hyperlink" Target="https://docs.confluent.io/platform/current/installation/configuration/producer-configs.html#producerconfigs_enable.idempotence" TargetMode="External"/><Relationship Id="rId7" Type="http://schemas.openxmlformats.org/officeDocument/2006/relationships/image" Target="../media/image68.svg"/><Relationship Id="rId2" Type="http://schemas.openxmlformats.org/officeDocument/2006/relationships/hyperlink" Target="https://docs.confluent.io/platform/current/installation/configuration/producer-configs.html#producerconfigs_acks"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9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8457"/>
            <a:ext cx="7772400" cy="1470025"/>
          </a:xfrm>
        </p:spPr>
        <p:txBody>
          <a:bodyPr/>
          <a:lstStyle/>
          <a:p>
            <a:r>
              <a:rPr lang="en-US"/>
              <a:t>Apache Kafka</a:t>
            </a:r>
          </a:p>
        </p:txBody>
      </p:sp>
      <p:pic>
        <p:nvPicPr>
          <p:cNvPr id="4" name="Picture 3"/>
          <p:cNvPicPr>
            <a:picLocks noChangeAspect="1"/>
          </p:cNvPicPr>
          <p:nvPr/>
        </p:nvPicPr>
        <p:blipFill>
          <a:blip r:embed="rId2"/>
          <a:stretch>
            <a:fillRect/>
          </a:stretch>
        </p:blipFill>
        <p:spPr>
          <a:xfrm>
            <a:off x="1165769" y="1427439"/>
            <a:ext cx="6397336" cy="3362702"/>
          </a:xfrm>
          <a:prstGeom prst="rect">
            <a:avLst/>
          </a:prstGeom>
        </p:spPr>
      </p:pic>
      <p:sp>
        <p:nvSpPr>
          <p:cNvPr id="3" name="Title 1">
            <a:extLst>
              <a:ext uri="{FF2B5EF4-FFF2-40B4-BE49-F238E27FC236}">
                <a16:creationId xmlns:a16="http://schemas.microsoft.com/office/drawing/2014/main" id="{2066A29D-9898-E49D-E5B0-49838757F4C1}"/>
              </a:ext>
            </a:extLst>
          </p:cNvPr>
          <p:cNvSpPr txBox="1">
            <a:spLocks/>
          </p:cNvSpPr>
          <p:nvPr/>
        </p:nvSpPr>
        <p:spPr>
          <a:xfrm>
            <a:off x="685800" y="4934110"/>
            <a:ext cx="7772400" cy="1470025"/>
          </a:xfrm>
          <a:prstGeom prst="rect">
            <a:avLst/>
          </a:prstGeom>
        </p:spPr>
        <p:txBody>
          <a:bodyPr vert="horz" lIns="91440" tIns="45720" rIns="91440" bIns="45720" rtlCol="0" anchor="ctr">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err="1"/>
              <a:t>Schulung</a:t>
            </a:r>
            <a:r>
              <a:rPr lang="en-US" sz="4000" dirty="0"/>
              <a:t> </a:t>
            </a:r>
            <a:r>
              <a:rPr lang="en-US" sz="4000" dirty="0" err="1"/>
              <a:t>vom</a:t>
            </a:r>
            <a:r>
              <a:rPr lang="en-US" sz="4000" dirty="0"/>
              <a:t> 14. und 15.11.2022</a:t>
            </a:r>
          </a:p>
          <a:p>
            <a:r>
              <a:rPr lang="en-US" sz="4000" dirty="0" err="1"/>
              <a:t>mit</a:t>
            </a:r>
            <a:r>
              <a:rPr lang="en-US" sz="4000" dirty="0"/>
              <a:t> Viktor Reichert</a:t>
            </a:r>
          </a:p>
          <a:p>
            <a:r>
              <a:rPr lang="en-US" sz="4000" dirty="0" err="1">
                <a:hlinkClick r:id="rId3"/>
              </a:rPr>
              <a:t>viktor.reichert@conteco.gmbh</a:t>
            </a:r>
            <a:endParaRPr lang="en-US" sz="4000" dirty="0"/>
          </a:p>
        </p:txBody>
      </p:sp>
    </p:spTree>
    <p:extLst>
      <p:ext uri="{BB962C8B-B14F-4D97-AF65-F5344CB8AC3E}">
        <p14:creationId xmlns:p14="http://schemas.microsoft.com/office/powerpoint/2010/main" val="266052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B220B-98C3-4856-904B-0BECA1B01EB1}"/>
              </a:ext>
            </a:extLst>
          </p:cNvPr>
          <p:cNvSpPr>
            <a:spLocks noGrp="1"/>
          </p:cNvSpPr>
          <p:nvPr>
            <p:ph type="title"/>
          </p:nvPr>
        </p:nvSpPr>
        <p:spPr/>
        <p:txBody>
          <a:bodyPr/>
          <a:lstStyle/>
          <a:p>
            <a:r>
              <a:rPr lang="en-GB"/>
              <a:t>Was </a:t>
            </a:r>
            <a:r>
              <a:rPr lang="en-GB" err="1"/>
              <a:t>ist</a:t>
            </a:r>
            <a:r>
              <a:rPr lang="en-GB"/>
              <a:t> Kafka?</a:t>
            </a:r>
            <a:endParaRPr lang="en-AT"/>
          </a:p>
        </p:txBody>
      </p:sp>
      <p:sp>
        <p:nvSpPr>
          <p:cNvPr id="3" name="Content Placeholder 2">
            <a:extLst>
              <a:ext uri="{FF2B5EF4-FFF2-40B4-BE49-F238E27FC236}">
                <a16:creationId xmlns:a16="http://schemas.microsoft.com/office/drawing/2014/main" id="{217A583C-E437-4E25-8F0A-509D5F4C0E20}"/>
              </a:ext>
            </a:extLst>
          </p:cNvPr>
          <p:cNvSpPr>
            <a:spLocks noGrp="1"/>
          </p:cNvSpPr>
          <p:nvPr>
            <p:ph idx="1"/>
          </p:nvPr>
        </p:nvSpPr>
        <p:spPr/>
        <p:txBody>
          <a:bodyPr vert="horz" lIns="91440" tIns="45720" rIns="91440" bIns="45720" rtlCol="0" anchor="t">
            <a:normAutofit lnSpcReduction="10000"/>
          </a:bodyPr>
          <a:lstStyle/>
          <a:p>
            <a:r>
              <a:rPr lang="en-GB" dirty="0" err="1"/>
              <a:t>Ursprünglich</a:t>
            </a:r>
            <a:r>
              <a:rPr lang="en-GB" dirty="0"/>
              <a:t> </a:t>
            </a:r>
            <a:r>
              <a:rPr lang="en-GB" dirty="0" err="1"/>
              <a:t>entwickelt</a:t>
            </a:r>
            <a:r>
              <a:rPr lang="en-GB" dirty="0"/>
              <a:t> </a:t>
            </a:r>
            <a:r>
              <a:rPr lang="en-GB" dirty="0" err="1"/>
              <a:t>bei</a:t>
            </a:r>
            <a:r>
              <a:rPr lang="en-GB" dirty="0"/>
              <a:t> LinkedIn</a:t>
            </a:r>
          </a:p>
          <a:p>
            <a:r>
              <a:rPr lang="en-GB" dirty="0" err="1"/>
              <a:t>Weiterentwicklung</a:t>
            </a:r>
            <a:r>
              <a:rPr lang="en-GB" dirty="0"/>
              <a:t> </a:t>
            </a:r>
            <a:r>
              <a:rPr lang="en-GB" dirty="0" err="1"/>
              <a:t>über</a:t>
            </a:r>
            <a:r>
              <a:rPr lang="en-GB" dirty="0"/>
              <a:t> Confluent Inc.</a:t>
            </a:r>
          </a:p>
          <a:p>
            <a:pPr marL="0" indent="0">
              <a:buNone/>
            </a:pPr>
            <a:endParaRPr lang="en-GB" dirty="0"/>
          </a:p>
          <a:p>
            <a:r>
              <a:rPr lang="en-GB" dirty="0"/>
              <a:t>11.01.2011 – Open Source (</a:t>
            </a:r>
            <a:r>
              <a:rPr lang="en-GB" dirty="0">
                <a:hlinkClick r:id="rId3"/>
              </a:rPr>
              <a:t>GitHub</a:t>
            </a:r>
            <a:r>
              <a:rPr lang="en-GB" dirty="0"/>
              <a:t>)</a:t>
            </a:r>
          </a:p>
          <a:p>
            <a:r>
              <a:rPr lang="en-GB" dirty="0"/>
              <a:t>31.09.2021 – Version 3.0</a:t>
            </a:r>
          </a:p>
          <a:p>
            <a:r>
              <a:rPr lang="en-GB" dirty="0"/>
              <a:t>14.01.2022 – Version 3.1</a:t>
            </a:r>
          </a:p>
          <a:p>
            <a:r>
              <a:rPr lang="en-GB" dirty="0"/>
              <a:t>15.07.2022 – Version 3.2</a:t>
            </a:r>
          </a:p>
          <a:p>
            <a:r>
              <a:rPr lang="en-GB" dirty="0"/>
              <a:t>03.10.2022 – Version 3.3.1</a:t>
            </a:r>
          </a:p>
          <a:p>
            <a:pPr marL="0" indent="0">
              <a:buNone/>
            </a:pPr>
            <a:endParaRPr lang="en-GB" dirty="0"/>
          </a:p>
          <a:p>
            <a:pPr marL="0" indent="0">
              <a:buNone/>
            </a:pPr>
            <a:endParaRPr lang="en-AT" dirty="0"/>
          </a:p>
        </p:txBody>
      </p:sp>
    </p:spTree>
    <p:extLst>
      <p:ext uri="{BB962C8B-B14F-4D97-AF65-F5344CB8AC3E}">
        <p14:creationId xmlns:p14="http://schemas.microsoft.com/office/powerpoint/2010/main" val="731242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3612088A-C101-3B0E-446C-181DD3B3783A}"/>
              </a:ext>
            </a:extLst>
          </p:cNvPr>
          <p:cNvSpPr>
            <a:spLocks noGrp="1"/>
          </p:cNvSpPr>
          <p:nvPr>
            <p:ph type="title"/>
          </p:nvPr>
        </p:nvSpPr>
        <p:spPr/>
        <p:txBody>
          <a:bodyPr/>
          <a:lstStyle/>
          <a:p>
            <a:r>
              <a:rPr lang="de-DE" dirty="0"/>
              <a:t>Was passiert ohne Idempotenz</a:t>
            </a:r>
          </a:p>
        </p:txBody>
      </p:sp>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2269145A-0D74-445A-24E3-2751098B6E7A}"/>
                  </a:ext>
                </a:extLst>
              </p:cNvPr>
              <p:cNvSpPr txBox="1"/>
              <p:nvPr/>
            </p:nvSpPr>
            <p:spPr>
              <a:xfrm rot="1712536">
                <a:off x="7727241" y="454839"/>
                <a:ext cx="12790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𝑓</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𝑓</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𝑓</m:t>
                      </m:r>
                    </m:oMath>
                  </m:oMathPara>
                </a14:m>
                <a:endParaRPr lang="de-DE" sz="2400"/>
              </a:p>
            </p:txBody>
          </p:sp>
        </mc:Choice>
        <mc:Fallback xmlns="">
          <p:sp>
            <p:nvSpPr>
              <p:cNvPr id="15" name="Textfeld 14">
                <a:extLst>
                  <a:ext uri="{FF2B5EF4-FFF2-40B4-BE49-F238E27FC236}">
                    <a16:creationId xmlns:a16="http://schemas.microsoft.com/office/drawing/2014/main" id="{2269145A-0D74-445A-24E3-2751098B6E7A}"/>
                  </a:ext>
                </a:extLst>
              </p:cNvPr>
              <p:cNvSpPr txBox="1">
                <a:spLocks noRot="1" noChangeAspect="1" noMove="1" noResize="1" noEditPoints="1" noAdjustHandles="1" noChangeArrowheads="1" noChangeShapeType="1" noTextEdit="1"/>
              </p:cNvSpPr>
              <p:nvPr/>
            </p:nvSpPr>
            <p:spPr>
              <a:xfrm rot="1712536">
                <a:off x="7727241" y="454839"/>
                <a:ext cx="1279068" cy="369332"/>
              </a:xfrm>
              <a:prstGeom prst="rect">
                <a:avLst/>
              </a:prstGeom>
              <a:blipFill>
                <a:blip r:embed="rId2"/>
                <a:stretch>
                  <a:fillRect l="-10698" t="-5195" r="-5581" b="-16234"/>
                </a:stretch>
              </a:blipFill>
            </p:spPr>
            <p:txBody>
              <a:bodyPr/>
              <a:lstStyle/>
              <a:p>
                <a:r>
                  <a:rPr lang="de-DE">
                    <a:noFill/>
                  </a:rPr>
                  <a:t> </a:t>
                </a:r>
              </a:p>
            </p:txBody>
          </p:sp>
        </mc:Fallback>
      </mc:AlternateContent>
      <p:pic>
        <p:nvPicPr>
          <p:cNvPr id="7" name="Picture 7" descr="Diagram, timeline&#10;&#10;Description automatically generated">
            <a:extLst>
              <a:ext uri="{FF2B5EF4-FFF2-40B4-BE49-F238E27FC236}">
                <a16:creationId xmlns:a16="http://schemas.microsoft.com/office/drawing/2014/main" id="{7288E929-B879-149A-9A59-207233920C36}"/>
              </a:ext>
            </a:extLst>
          </p:cNvPr>
          <p:cNvPicPr>
            <a:picLocks noChangeAspect="1"/>
          </p:cNvPicPr>
          <p:nvPr/>
        </p:nvPicPr>
        <p:blipFill rotWithShape="1">
          <a:blip r:embed="rId3"/>
          <a:srcRect t="6870" b="191"/>
          <a:stretch/>
        </p:blipFill>
        <p:spPr>
          <a:xfrm>
            <a:off x="1020537" y="1893264"/>
            <a:ext cx="7094763" cy="3970001"/>
          </a:xfrm>
          <a:prstGeom prst="rect">
            <a:avLst/>
          </a:prstGeom>
        </p:spPr>
      </p:pic>
    </p:spTree>
    <p:extLst>
      <p:ext uri="{BB962C8B-B14F-4D97-AF65-F5344CB8AC3E}">
        <p14:creationId xmlns:p14="http://schemas.microsoft.com/office/powerpoint/2010/main" val="38153719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530194-3868-42C1-F0EA-D05979201174}"/>
              </a:ext>
            </a:extLst>
          </p:cNvPr>
          <p:cNvSpPr>
            <a:spLocks noGrp="1"/>
          </p:cNvSpPr>
          <p:nvPr>
            <p:ph type="title"/>
          </p:nvPr>
        </p:nvSpPr>
        <p:spPr/>
        <p:txBody>
          <a:bodyPr/>
          <a:lstStyle/>
          <a:p>
            <a:r>
              <a:rPr lang="de-DE"/>
              <a:t>ACKs</a:t>
            </a:r>
          </a:p>
        </p:txBody>
      </p:sp>
      <p:sp>
        <p:nvSpPr>
          <p:cNvPr id="3" name="Inhaltsplatzhalter 2">
            <a:extLst>
              <a:ext uri="{FF2B5EF4-FFF2-40B4-BE49-F238E27FC236}">
                <a16:creationId xmlns:a16="http://schemas.microsoft.com/office/drawing/2014/main" id="{384EE34C-157B-5D53-F000-94FC2B98E745}"/>
              </a:ext>
            </a:extLst>
          </p:cNvPr>
          <p:cNvSpPr>
            <a:spLocks noGrp="1"/>
          </p:cNvSpPr>
          <p:nvPr>
            <p:ph idx="1"/>
          </p:nvPr>
        </p:nvSpPr>
        <p:spPr/>
        <p:txBody>
          <a:bodyPr/>
          <a:lstStyle/>
          <a:p>
            <a:r>
              <a:rPr lang="de-DE" dirty="0"/>
              <a:t>Konsolen-Producer Einstellung:</a:t>
            </a:r>
          </a:p>
        </p:txBody>
      </p:sp>
      <p:sp>
        <p:nvSpPr>
          <p:cNvPr id="4" name="Textfeld 3">
            <a:extLst>
              <a:ext uri="{FF2B5EF4-FFF2-40B4-BE49-F238E27FC236}">
                <a16:creationId xmlns:a16="http://schemas.microsoft.com/office/drawing/2014/main" id="{ACC563AC-FDA8-42B9-B238-9B143469889D}"/>
              </a:ext>
            </a:extLst>
          </p:cNvPr>
          <p:cNvSpPr txBox="1"/>
          <p:nvPr/>
        </p:nvSpPr>
        <p:spPr>
          <a:xfrm>
            <a:off x="542069" y="2648954"/>
            <a:ext cx="7952818" cy="2308324"/>
          </a:xfrm>
          <a:prstGeom prst="rect">
            <a:avLst/>
          </a:prstGeom>
          <a:noFill/>
        </p:spPr>
        <p:txBody>
          <a:bodyPr wrap="none" rtlCol="0">
            <a:spAutoFit/>
          </a:bodyPr>
          <a:lstStyle/>
          <a:p>
            <a:pPr rtl="0">
              <a:spcBef>
                <a:spcPts val="0"/>
              </a:spcBef>
              <a:spcAft>
                <a:spcPts val="0"/>
              </a:spcAft>
            </a:pPr>
            <a:r>
              <a:rPr lang="de-DE" sz="2400" b="0" i="0" u="none" strike="noStrike" dirty="0">
                <a:solidFill>
                  <a:srgbClr val="0000FF"/>
                </a:solidFill>
                <a:effectLst/>
                <a:latin typeface="Consolas" panose="020B0609020204030204" pitchFamily="49" charset="0"/>
              </a:rPr>
              <a:t>$ kafka-console-producer.sh \</a:t>
            </a:r>
            <a:endParaRPr lang="de-DE" sz="2400" b="0" dirty="0">
              <a:effectLst/>
            </a:endParaRPr>
          </a:p>
          <a:p>
            <a:pPr rtl="0">
              <a:spcBef>
                <a:spcPts val="0"/>
              </a:spcBef>
              <a:spcAft>
                <a:spcPts val="0"/>
              </a:spcAft>
            </a:pPr>
            <a:r>
              <a:rPr lang="de-DE" sz="2400" b="0" i="0" u="none" strike="noStrike" dirty="0">
                <a:solidFill>
                  <a:srgbClr val="0000FF"/>
                </a:solidFill>
                <a:effectLst/>
                <a:latin typeface="Consolas" panose="020B0609020204030204" pitchFamily="49" charset="0"/>
              </a:rPr>
              <a:t>	--topic &lt;</a:t>
            </a:r>
            <a:r>
              <a:rPr lang="de-DE" sz="2400" b="0" i="0" u="none" strike="noStrike" dirty="0" err="1">
                <a:solidFill>
                  <a:srgbClr val="0000FF"/>
                </a:solidFill>
                <a:effectLst/>
                <a:latin typeface="Consolas" panose="020B0609020204030204" pitchFamily="49" charset="0"/>
              </a:rPr>
              <a:t>topicname</a:t>
            </a:r>
            <a:r>
              <a:rPr lang="de-DE" sz="2400" b="0" i="0" u="none" strike="noStrike" dirty="0">
                <a:solidFill>
                  <a:srgbClr val="0000FF"/>
                </a:solidFill>
                <a:effectLst/>
                <a:latin typeface="Consolas" panose="020B0609020204030204" pitchFamily="49" charset="0"/>
              </a:rPr>
              <a:t>&gt; \</a:t>
            </a:r>
            <a:endParaRPr lang="de-DE" sz="2400" b="0" dirty="0">
              <a:effectLst/>
            </a:endParaRPr>
          </a:p>
          <a:p>
            <a:pPr rtl="0">
              <a:spcBef>
                <a:spcPts val="0"/>
              </a:spcBef>
              <a:spcAft>
                <a:spcPts val="0"/>
              </a:spcAft>
            </a:pPr>
            <a:r>
              <a:rPr lang="de-DE" sz="2400" b="0" i="0" u="none" strike="noStrike" dirty="0">
                <a:solidFill>
                  <a:srgbClr val="0000FF"/>
                </a:solidFill>
                <a:effectLst/>
                <a:latin typeface="Consolas" panose="020B0609020204030204" pitchFamily="49" charset="0"/>
              </a:rPr>
              <a:t>	--bootstrap-server=localhost:9092 \</a:t>
            </a:r>
            <a:endParaRPr lang="de-DE" sz="2400" b="0" dirty="0">
              <a:effectLst/>
            </a:endParaRPr>
          </a:p>
          <a:p>
            <a:r>
              <a:rPr lang="de-DE" sz="2400" b="1" i="0" u="none" strike="noStrike" dirty="0">
                <a:solidFill>
                  <a:srgbClr val="0000FF"/>
                </a:solidFill>
                <a:effectLst/>
                <a:latin typeface="Consolas" panose="020B0609020204030204" pitchFamily="49" charset="0"/>
              </a:rPr>
              <a:t>	--producer-</a:t>
            </a:r>
            <a:r>
              <a:rPr lang="de-DE" sz="2400" b="1" i="0" u="none" strike="noStrike" dirty="0" err="1">
                <a:solidFill>
                  <a:srgbClr val="0000FF"/>
                </a:solidFill>
                <a:effectLst/>
                <a:latin typeface="Consolas" panose="020B0609020204030204" pitchFamily="49" charset="0"/>
              </a:rPr>
              <a:t>property</a:t>
            </a:r>
            <a:r>
              <a:rPr lang="de-DE" sz="2400" b="1" i="0" u="none" strike="noStrike" dirty="0">
                <a:solidFill>
                  <a:srgbClr val="0000FF"/>
                </a:solidFill>
                <a:effectLst/>
                <a:latin typeface="Consolas" panose="020B0609020204030204" pitchFamily="49" charset="0"/>
              </a:rPr>
              <a:t> </a:t>
            </a:r>
            <a:r>
              <a:rPr lang="de-DE" sz="2400" b="1" i="0" u="none" strike="noStrike" dirty="0" err="1">
                <a:solidFill>
                  <a:srgbClr val="0000FF"/>
                </a:solidFill>
                <a:effectLst/>
                <a:latin typeface="Consolas" panose="020B0609020204030204" pitchFamily="49" charset="0"/>
              </a:rPr>
              <a:t>acks</a:t>
            </a:r>
            <a:r>
              <a:rPr lang="de-DE" sz="2400" b="1" i="0" u="none" strike="noStrike" dirty="0">
                <a:solidFill>
                  <a:srgbClr val="0000FF"/>
                </a:solidFill>
                <a:effectLst/>
                <a:latin typeface="Consolas" panose="020B0609020204030204" pitchFamily="49" charset="0"/>
              </a:rPr>
              <a:t>=all</a:t>
            </a:r>
          </a:p>
          <a:p>
            <a:r>
              <a:rPr lang="de-DE" sz="2400" b="1" dirty="0">
                <a:solidFill>
                  <a:srgbClr val="0000FF"/>
                </a:solidFill>
                <a:latin typeface="Consolas" panose="020B0609020204030204" pitchFamily="49" charset="0"/>
              </a:rPr>
              <a:t>	--</a:t>
            </a:r>
            <a:r>
              <a:rPr lang="de-DE" sz="2400" b="1" dirty="0" err="1">
                <a:solidFill>
                  <a:srgbClr val="0000FF"/>
                </a:solidFill>
                <a:latin typeface="Consolas" panose="020B0609020204030204" pitchFamily="49" charset="0"/>
              </a:rPr>
              <a:t>config</a:t>
            </a:r>
            <a:r>
              <a:rPr lang="de-DE" sz="2400" b="1" dirty="0">
                <a:solidFill>
                  <a:srgbClr val="0000FF"/>
                </a:solidFill>
                <a:latin typeface="Consolas" panose="020B0609020204030204" pitchFamily="49" charset="0"/>
              </a:rPr>
              <a:t> </a:t>
            </a:r>
            <a:r>
              <a:rPr lang="de-DE" sz="2400" b="1" dirty="0" err="1">
                <a:solidFill>
                  <a:srgbClr val="0000FF"/>
                </a:solidFill>
                <a:latin typeface="Consolas" panose="020B0609020204030204" pitchFamily="49" charset="0"/>
              </a:rPr>
              <a:t>min.insync.replicas</a:t>
            </a:r>
            <a:r>
              <a:rPr lang="de-DE" sz="2400" b="1" dirty="0">
                <a:solidFill>
                  <a:srgbClr val="0000FF"/>
                </a:solidFill>
                <a:latin typeface="Consolas" panose="020B0609020204030204" pitchFamily="49" charset="0"/>
              </a:rPr>
              <a:t> = 3</a:t>
            </a:r>
          </a:p>
          <a:p>
            <a:r>
              <a:rPr lang="de-DE" sz="2400" b="1" dirty="0">
                <a:solidFill>
                  <a:srgbClr val="0000FF"/>
                </a:solidFill>
                <a:latin typeface="Consolas" panose="020B0609020204030204" pitchFamily="49" charset="0"/>
              </a:rPr>
              <a:t>	--producer-</a:t>
            </a:r>
            <a:r>
              <a:rPr lang="de-DE" sz="2400" b="1" dirty="0" err="1">
                <a:solidFill>
                  <a:srgbClr val="0000FF"/>
                </a:solidFill>
                <a:latin typeface="Consolas" panose="020B0609020204030204" pitchFamily="49" charset="0"/>
              </a:rPr>
              <a:t>property</a:t>
            </a:r>
            <a:r>
              <a:rPr lang="de-DE" sz="2400" b="1" dirty="0">
                <a:solidFill>
                  <a:srgbClr val="0000FF"/>
                </a:solidFill>
                <a:latin typeface="Consolas" panose="020B0609020204030204" pitchFamily="49" charset="0"/>
              </a:rPr>
              <a:t> </a:t>
            </a:r>
            <a:r>
              <a:rPr lang="de-DE" sz="2400" b="1" dirty="0" err="1">
                <a:solidFill>
                  <a:srgbClr val="0000FF"/>
                </a:solidFill>
                <a:latin typeface="Consolas" panose="020B0609020204030204" pitchFamily="49" charset="0"/>
              </a:rPr>
              <a:t>enable.idempotence</a:t>
            </a:r>
            <a:r>
              <a:rPr lang="de-DE" sz="2400" b="1" dirty="0">
                <a:solidFill>
                  <a:srgbClr val="0000FF"/>
                </a:solidFill>
                <a:latin typeface="Consolas" panose="020B0609020204030204" pitchFamily="49" charset="0"/>
              </a:rPr>
              <a:t>=</a:t>
            </a:r>
            <a:r>
              <a:rPr lang="de-DE" sz="2400" b="1" dirty="0" err="1">
                <a:solidFill>
                  <a:srgbClr val="0000FF"/>
                </a:solidFill>
                <a:latin typeface="Consolas" panose="020B0609020204030204" pitchFamily="49" charset="0"/>
              </a:rPr>
              <a:t>true</a:t>
            </a:r>
            <a:endParaRPr lang="de-DE" sz="2400" b="1" dirty="0"/>
          </a:p>
        </p:txBody>
      </p:sp>
    </p:spTree>
    <p:extLst>
      <p:ext uri="{BB962C8B-B14F-4D97-AF65-F5344CB8AC3E}">
        <p14:creationId xmlns:p14="http://schemas.microsoft.com/office/powerpoint/2010/main" val="6457030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9DC5D6-789C-2CC4-8927-4F667F3B31F9}"/>
              </a:ext>
            </a:extLst>
          </p:cNvPr>
          <p:cNvSpPr>
            <a:spLocks noGrp="1"/>
          </p:cNvSpPr>
          <p:nvPr>
            <p:ph type="title"/>
          </p:nvPr>
        </p:nvSpPr>
        <p:spPr/>
        <p:txBody>
          <a:bodyPr/>
          <a:lstStyle/>
          <a:p>
            <a:r>
              <a:rPr lang="de-DE"/>
              <a:t>Erneute Versuche</a:t>
            </a:r>
          </a:p>
        </p:txBody>
      </p:sp>
      <p:pic>
        <p:nvPicPr>
          <p:cNvPr id="5" name="Inhaltsplatzhalter 4">
            <a:extLst>
              <a:ext uri="{FF2B5EF4-FFF2-40B4-BE49-F238E27FC236}">
                <a16:creationId xmlns:a16="http://schemas.microsoft.com/office/drawing/2014/main" id="{A5307BC0-3DDC-35B7-00F9-ED4F6686207F}"/>
              </a:ext>
            </a:extLst>
          </p:cNvPr>
          <p:cNvPicPr>
            <a:picLocks noGrp="1" noChangeAspect="1"/>
          </p:cNvPicPr>
          <p:nvPr>
            <p:ph idx="1"/>
          </p:nvPr>
        </p:nvPicPr>
        <p:blipFill>
          <a:blip r:embed="rId2"/>
          <a:stretch>
            <a:fillRect/>
          </a:stretch>
        </p:blipFill>
        <p:spPr>
          <a:xfrm>
            <a:off x="457200" y="2163188"/>
            <a:ext cx="8229600" cy="3399987"/>
          </a:xfrm>
        </p:spPr>
      </p:pic>
    </p:spTree>
    <p:extLst>
      <p:ext uri="{BB962C8B-B14F-4D97-AF65-F5344CB8AC3E}">
        <p14:creationId xmlns:p14="http://schemas.microsoft.com/office/powerpoint/2010/main" val="9340746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A6B3EA-96F1-D7B1-3B71-026499404DFC}"/>
              </a:ext>
            </a:extLst>
          </p:cNvPr>
          <p:cNvSpPr>
            <a:spLocks noGrp="1"/>
          </p:cNvSpPr>
          <p:nvPr>
            <p:ph type="title"/>
          </p:nvPr>
        </p:nvSpPr>
        <p:spPr/>
        <p:txBody>
          <a:bodyPr/>
          <a:lstStyle/>
          <a:p>
            <a:r>
              <a:rPr lang="de-DE"/>
              <a:t>Erneute Versuche - Parameter</a:t>
            </a:r>
          </a:p>
        </p:txBody>
      </p:sp>
      <p:graphicFrame>
        <p:nvGraphicFramePr>
          <p:cNvPr id="4" name="Tabelle 4">
            <a:extLst>
              <a:ext uri="{FF2B5EF4-FFF2-40B4-BE49-F238E27FC236}">
                <a16:creationId xmlns:a16="http://schemas.microsoft.com/office/drawing/2014/main" id="{8A87AB79-CC72-C677-B883-9BD43474A506}"/>
              </a:ext>
            </a:extLst>
          </p:cNvPr>
          <p:cNvGraphicFramePr>
            <a:graphicFrameLocks noGrp="1"/>
          </p:cNvGraphicFramePr>
          <p:nvPr>
            <p:ph idx="1"/>
            <p:extLst>
              <p:ext uri="{D42A27DB-BD31-4B8C-83A1-F6EECF244321}">
                <p14:modId xmlns:p14="http://schemas.microsoft.com/office/powerpoint/2010/main" val="1823658635"/>
              </p:ext>
            </p:extLst>
          </p:nvPr>
        </p:nvGraphicFramePr>
        <p:xfrm>
          <a:off x="457200" y="1600200"/>
          <a:ext cx="8229600" cy="44907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066640373"/>
                    </a:ext>
                  </a:extLst>
                </a:gridCol>
                <a:gridCol w="1552290">
                  <a:extLst>
                    <a:ext uri="{9D8B030D-6E8A-4147-A177-3AD203B41FA5}">
                      <a16:colId xmlns:a16="http://schemas.microsoft.com/office/drawing/2014/main" val="3845413837"/>
                    </a:ext>
                  </a:extLst>
                </a:gridCol>
                <a:gridCol w="3934110">
                  <a:extLst>
                    <a:ext uri="{9D8B030D-6E8A-4147-A177-3AD203B41FA5}">
                      <a16:colId xmlns:a16="http://schemas.microsoft.com/office/drawing/2014/main" val="752565174"/>
                    </a:ext>
                  </a:extLst>
                </a:gridCol>
              </a:tblGrid>
              <a:tr h="370840">
                <a:tc>
                  <a:txBody>
                    <a:bodyPr/>
                    <a:lstStyle/>
                    <a:p>
                      <a:r>
                        <a:rPr lang="de-DE" dirty="0"/>
                        <a:t>Parameter</a:t>
                      </a:r>
                    </a:p>
                  </a:txBody>
                  <a:tcPr/>
                </a:tc>
                <a:tc>
                  <a:txBody>
                    <a:bodyPr/>
                    <a:lstStyle/>
                    <a:p>
                      <a:r>
                        <a:rPr lang="de-DE" dirty="0"/>
                        <a:t>Default</a:t>
                      </a:r>
                    </a:p>
                  </a:txBody>
                  <a:tcPr/>
                </a:tc>
                <a:tc>
                  <a:txBody>
                    <a:bodyPr/>
                    <a:lstStyle/>
                    <a:p>
                      <a:r>
                        <a:rPr lang="de-DE"/>
                        <a:t>Bedeutung</a:t>
                      </a:r>
                    </a:p>
                  </a:txBody>
                  <a:tcPr/>
                </a:tc>
                <a:extLst>
                  <a:ext uri="{0D108BD9-81ED-4DB2-BD59-A6C34878D82A}">
                    <a16:rowId xmlns:a16="http://schemas.microsoft.com/office/drawing/2014/main" val="1720287344"/>
                  </a:ext>
                </a:extLst>
              </a:tr>
              <a:tr h="370840">
                <a:tc>
                  <a:txBody>
                    <a:bodyPr/>
                    <a:lstStyle/>
                    <a:p>
                      <a:r>
                        <a:rPr lang="de-DE">
                          <a:hlinkClick r:id="rId2"/>
                        </a:rPr>
                        <a:t>max.block.ms</a:t>
                      </a:r>
                      <a:endParaRPr lang="de-DE"/>
                    </a:p>
                  </a:txBody>
                  <a:tcPr/>
                </a:tc>
                <a:tc>
                  <a:txBody>
                    <a:bodyPr/>
                    <a:lstStyle/>
                    <a:p>
                      <a:r>
                        <a:rPr lang="de-DE"/>
                        <a:t>1 Min</a:t>
                      </a:r>
                    </a:p>
                  </a:txBody>
                  <a:tcPr/>
                </a:tc>
                <a:tc>
                  <a:txBody>
                    <a:bodyPr/>
                    <a:lstStyle/>
                    <a:p>
                      <a:r>
                        <a:rPr lang="de-DE"/>
                        <a:t>Blockiert das Absenden von Nachrichten, während der Producer auf Metadaten wartet.</a:t>
                      </a:r>
                    </a:p>
                  </a:txBody>
                  <a:tcPr/>
                </a:tc>
                <a:extLst>
                  <a:ext uri="{0D108BD9-81ED-4DB2-BD59-A6C34878D82A}">
                    <a16:rowId xmlns:a16="http://schemas.microsoft.com/office/drawing/2014/main" val="302595013"/>
                  </a:ext>
                </a:extLst>
              </a:tr>
              <a:tr h="370840">
                <a:tc>
                  <a:txBody>
                    <a:bodyPr/>
                    <a:lstStyle/>
                    <a:p>
                      <a:r>
                        <a:rPr lang="de-DE">
                          <a:hlinkClick r:id="rId3"/>
                        </a:rPr>
                        <a:t>linger.ms</a:t>
                      </a:r>
                      <a:endParaRPr lang="de-DE"/>
                    </a:p>
                  </a:txBody>
                  <a:tcPr/>
                </a:tc>
                <a:tc>
                  <a:txBody>
                    <a:bodyPr/>
                    <a:lstStyle/>
                    <a:p>
                      <a:r>
                        <a:rPr lang="de-DE"/>
                        <a:t>0 </a:t>
                      </a:r>
                      <a:r>
                        <a:rPr lang="de-DE" err="1"/>
                        <a:t>ms</a:t>
                      </a:r>
                      <a:endParaRPr lang="de-DE"/>
                    </a:p>
                  </a:txBody>
                  <a:tcPr/>
                </a:tc>
                <a:tc>
                  <a:txBody>
                    <a:bodyPr/>
                    <a:lstStyle/>
                    <a:p>
                      <a:r>
                        <a:rPr lang="de-DE"/>
                        <a:t>Sammelzeit für ein Batch</a:t>
                      </a:r>
                    </a:p>
                  </a:txBody>
                  <a:tcPr/>
                </a:tc>
                <a:extLst>
                  <a:ext uri="{0D108BD9-81ED-4DB2-BD59-A6C34878D82A}">
                    <a16:rowId xmlns:a16="http://schemas.microsoft.com/office/drawing/2014/main" val="772113678"/>
                  </a:ext>
                </a:extLst>
              </a:tr>
              <a:tr h="370840">
                <a:tc>
                  <a:txBody>
                    <a:bodyPr/>
                    <a:lstStyle/>
                    <a:p>
                      <a:r>
                        <a:rPr lang="de-DE">
                          <a:hlinkClick r:id="rId4"/>
                        </a:rPr>
                        <a:t>retry.backoff.ms</a:t>
                      </a:r>
                      <a:endParaRPr lang="de-DE"/>
                    </a:p>
                  </a:txBody>
                  <a:tcPr/>
                </a:tc>
                <a:tc>
                  <a:txBody>
                    <a:bodyPr/>
                    <a:lstStyle/>
                    <a:p>
                      <a:r>
                        <a:rPr lang="de-DE"/>
                        <a:t>100 </a:t>
                      </a:r>
                      <a:r>
                        <a:rPr lang="de-DE" err="1"/>
                        <a:t>ms</a:t>
                      </a:r>
                      <a:endParaRPr lang="de-DE"/>
                    </a:p>
                  </a:txBody>
                  <a:tcPr/>
                </a:tc>
                <a:tc>
                  <a:txBody>
                    <a:bodyPr/>
                    <a:lstStyle/>
                    <a:p>
                      <a:r>
                        <a:rPr lang="de-DE"/>
                        <a:t>Wartezeit nach Fehlermeldung, bis ein Batch erneut abgeschickt wird.</a:t>
                      </a:r>
                    </a:p>
                  </a:txBody>
                  <a:tcPr/>
                </a:tc>
                <a:extLst>
                  <a:ext uri="{0D108BD9-81ED-4DB2-BD59-A6C34878D82A}">
                    <a16:rowId xmlns:a16="http://schemas.microsoft.com/office/drawing/2014/main" val="3237143588"/>
                  </a:ext>
                </a:extLst>
              </a:tr>
              <a:tr h="370840">
                <a:tc>
                  <a:txBody>
                    <a:bodyPr/>
                    <a:lstStyle/>
                    <a:p>
                      <a:r>
                        <a:rPr lang="de-DE">
                          <a:hlinkClick r:id="rId5"/>
                        </a:rPr>
                        <a:t>request.timeout.ms</a:t>
                      </a:r>
                      <a:endParaRPr lang="de-DE"/>
                    </a:p>
                  </a:txBody>
                  <a:tcPr/>
                </a:tc>
                <a:tc>
                  <a:txBody>
                    <a:bodyPr/>
                    <a:lstStyle/>
                    <a:p>
                      <a:r>
                        <a:rPr lang="de-DE"/>
                        <a:t>30 Sek</a:t>
                      </a:r>
                    </a:p>
                  </a:txBody>
                  <a:tcPr/>
                </a:tc>
                <a:tc>
                  <a:txBody>
                    <a:bodyPr/>
                    <a:lstStyle/>
                    <a:p>
                      <a:r>
                        <a:rPr lang="de-DE"/>
                        <a:t>Zeit, die ohne Rückmeldung vergehen darf, bis ein </a:t>
                      </a:r>
                      <a:r>
                        <a:rPr lang="de-DE" err="1"/>
                        <a:t>Retry</a:t>
                      </a:r>
                      <a:r>
                        <a:rPr lang="de-DE"/>
                        <a:t> angestoßen wird.</a:t>
                      </a:r>
                    </a:p>
                  </a:txBody>
                  <a:tcPr/>
                </a:tc>
                <a:extLst>
                  <a:ext uri="{0D108BD9-81ED-4DB2-BD59-A6C34878D82A}">
                    <a16:rowId xmlns:a16="http://schemas.microsoft.com/office/drawing/2014/main" val="2327230278"/>
                  </a:ext>
                </a:extLst>
              </a:tr>
              <a:tr h="370840">
                <a:tc>
                  <a:txBody>
                    <a:bodyPr/>
                    <a:lstStyle/>
                    <a:p>
                      <a:r>
                        <a:rPr lang="de-DE">
                          <a:hlinkClick r:id="rId6"/>
                        </a:rPr>
                        <a:t>delivery.timeout.ms</a:t>
                      </a:r>
                      <a:endParaRPr lang="de-DE"/>
                    </a:p>
                  </a:txBody>
                  <a:tcPr/>
                </a:tc>
                <a:tc>
                  <a:txBody>
                    <a:bodyPr/>
                    <a:lstStyle/>
                    <a:p>
                      <a:r>
                        <a:rPr lang="de-DE"/>
                        <a:t>2 Min</a:t>
                      </a:r>
                    </a:p>
                  </a:txBody>
                  <a:tcPr/>
                </a:tc>
                <a:tc>
                  <a:txBody>
                    <a:bodyPr/>
                    <a:lstStyle/>
                    <a:p>
                      <a:r>
                        <a:rPr lang="de-DE"/>
                        <a:t>Wenn diese Zeit ohne ACK seit dem send() überschritten wurde, wird eine </a:t>
                      </a:r>
                      <a:r>
                        <a:rPr lang="de-DE" err="1"/>
                        <a:t>Exception</a:t>
                      </a:r>
                      <a:r>
                        <a:rPr lang="de-DE"/>
                        <a:t> geworfen. </a:t>
                      </a:r>
                    </a:p>
                  </a:txBody>
                  <a:tcPr/>
                </a:tc>
                <a:extLst>
                  <a:ext uri="{0D108BD9-81ED-4DB2-BD59-A6C34878D82A}">
                    <a16:rowId xmlns:a16="http://schemas.microsoft.com/office/drawing/2014/main" val="3021662533"/>
                  </a:ext>
                </a:extLst>
              </a:tr>
              <a:tr h="370840">
                <a:tc>
                  <a:txBody>
                    <a:bodyPr/>
                    <a:lstStyle/>
                    <a:p>
                      <a:r>
                        <a:rPr lang="de-DE" err="1">
                          <a:hlinkClick r:id="rId7"/>
                        </a:rPr>
                        <a:t>retries</a:t>
                      </a:r>
                      <a:endParaRPr lang="de-DE"/>
                    </a:p>
                  </a:txBody>
                  <a:tcPr/>
                </a:tc>
                <a:tc>
                  <a:txBody>
                    <a:bodyPr/>
                    <a:lstStyle/>
                    <a:p>
                      <a:r>
                        <a:rPr lang="de-DE"/>
                        <a:t>2147483647</a:t>
                      </a:r>
                    </a:p>
                  </a:txBody>
                  <a:tcPr/>
                </a:tc>
                <a:tc>
                  <a:txBody>
                    <a:bodyPr/>
                    <a:lstStyle/>
                    <a:p>
                      <a:r>
                        <a:rPr lang="de-DE"/>
                        <a:t>Anzahl der Versuche die unternommen werden.</a:t>
                      </a:r>
                    </a:p>
                  </a:txBody>
                  <a:tcPr/>
                </a:tc>
                <a:extLst>
                  <a:ext uri="{0D108BD9-81ED-4DB2-BD59-A6C34878D82A}">
                    <a16:rowId xmlns:a16="http://schemas.microsoft.com/office/drawing/2014/main" val="827920930"/>
                  </a:ext>
                </a:extLst>
              </a:tr>
            </a:tbl>
          </a:graphicData>
        </a:graphic>
      </p:graphicFrame>
    </p:spTree>
    <p:extLst>
      <p:ext uri="{BB962C8B-B14F-4D97-AF65-F5344CB8AC3E}">
        <p14:creationId xmlns:p14="http://schemas.microsoft.com/office/powerpoint/2010/main" val="42431486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355B0-B334-38DC-FAC6-BFE8415B81B4}"/>
              </a:ext>
            </a:extLst>
          </p:cNvPr>
          <p:cNvSpPr>
            <a:spLocks noGrp="1"/>
          </p:cNvSpPr>
          <p:nvPr>
            <p:ph type="title"/>
          </p:nvPr>
        </p:nvSpPr>
        <p:spPr/>
        <p:txBody>
          <a:bodyPr/>
          <a:lstStyle/>
          <a:p>
            <a:r>
              <a:rPr lang="de-DE"/>
              <a:t>Transaktionen</a:t>
            </a:r>
          </a:p>
        </p:txBody>
      </p:sp>
      <p:sp>
        <p:nvSpPr>
          <p:cNvPr id="3" name="Inhaltsplatzhalter 2">
            <a:extLst>
              <a:ext uri="{FF2B5EF4-FFF2-40B4-BE49-F238E27FC236}">
                <a16:creationId xmlns:a16="http://schemas.microsoft.com/office/drawing/2014/main" id="{89767C09-AA7A-C8F1-9F42-F0F708A70791}"/>
              </a:ext>
            </a:extLst>
          </p:cNvPr>
          <p:cNvSpPr>
            <a:spLocks noGrp="1"/>
          </p:cNvSpPr>
          <p:nvPr>
            <p:ph idx="1"/>
          </p:nvPr>
        </p:nvSpPr>
        <p:spPr/>
        <p:txBody>
          <a:bodyPr>
            <a:normAutofit fontScale="70000" lnSpcReduction="20000"/>
          </a:bodyPr>
          <a:lstStyle/>
          <a:p>
            <a:r>
              <a:rPr lang="de-DE"/>
              <a:t>Transaktionen bieten die Möglichkeit mehrere Nachrichten zu einer Atomaren Nachricht zu bündeln.</a:t>
            </a:r>
          </a:p>
          <a:p>
            <a:r>
              <a:rPr lang="de-DE"/>
              <a:t>Entweder alle Nachrichten einer Transaktionen werden gesendet oder gar keine.</a:t>
            </a:r>
          </a:p>
          <a:p>
            <a:r>
              <a:rPr lang="de-DE"/>
              <a:t>Nachrichten erhalten eine transactional.id (daran erkennt Kafka welche Nachrichten zusammengehören)</a:t>
            </a:r>
          </a:p>
          <a:p>
            <a:r>
              <a:rPr lang="de-DE"/>
              <a:t>Kafka setzt dass um, indem ein Marker an die Nachrichten gesetzt wird:</a:t>
            </a:r>
          </a:p>
          <a:p>
            <a:pPr lvl="1"/>
            <a:r>
              <a:rPr lang="de-DE"/>
              <a:t>Offen (unter Vorbehalt): Nachricht gehört zu einer Transaktion die noch nicht abgeschlossen ist.</a:t>
            </a:r>
          </a:p>
          <a:p>
            <a:pPr lvl="1"/>
            <a:r>
              <a:rPr lang="de-DE"/>
              <a:t>Abgeschlossen: Nachricht gehört zu einer abgeschlossenen Transaktion.</a:t>
            </a:r>
          </a:p>
          <a:p>
            <a:pPr lvl="1"/>
            <a:r>
              <a:rPr lang="de-DE"/>
              <a:t>Abort: Nachricht gehört zu einer abgebrochenen Transaktion.</a:t>
            </a:r>
          </a:p>
          <a:p>
            <a:r>
              <a:rPr lang="de-DE"/>
              <a:t>Consumer werden alle Nachrichten zugesandt (Marker egal), sie verarbeiten jedoch nur die Abgeschlossenen!</a:t>
            </a:r>
          </a:p>
          <a:p>
            <a:pPr lvl="1"/>
            <a:endParaRPr lang="de-DE"/>
          </a:p>
        </p:txBody>
      </p:sp>
      <p:pic>
        <p:nvPicPr>
          <p:cNvPr id="5" name="Grafik 4" descr="Hierarchie mit einfarbiger Füllung">
            <a:extLst>
              <a:ext uri="{FF2B5EF4-FFF2-40B4-BE49-F238E27FC236}">
                <a16:creationId xmlns:a16="http://schemas.microsoft.com/office/drawing/2014/main" id="{43F2FF64-9C28-B72F-A85E-4B0E85BA16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3090" y="159654"/>
            <a:ext cx="914400" cy="914400"/>
          </a:xfrm>
          <a:prstGeom prst="rect">
            <a:avLst/>
          </a:prstGeom>
        </p:spPr>
      </p:pic>
      <p:pic>
        <p:nvPicPr>
          <p:cNvPr id="6" name="Grafik 5" descr="Klemmbrett abgehakt mit einfarbiger Füllung">
            <a:extLst>
              <a:ext uri="{FF2B5EF4-FFF2-40B4-BE49-F238E27FC236}">
                <a16:creationId xmlns:a16="http://schemas.microsoft.com/office/drawing/2014/main" id="{0833397A-9475-0CB0-7C40-FBB118F03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5868" y="159654"/>
            <a:ext cx="914400" cy="914400"/>
          </a:xfrm>
          <a:prstGeom prst="rect">
            <a:avLst/>
          </a:prstGeom>
        </p:spPr>
      </p:pic>
    </p:spTree>
    <p:extLst>
      <p:ext uri="{BB962C8B-B14F-4D97-AF65-F5344CB8AC3E}">
        <p14:creationId xmlns:p14="http://schemas.microsoft.com/office/powerpoint/2010/main" val="4948286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D2DAD0-0CF8-BF62-43AD-21BAEFF0C7BB}"/>
              </a:ext>
            </a:extLst>
          </p:cNvPr>
          <p:cNvSpPr>
            <a:spLocks noGrp="1"/>
          </p:cNvSpPr>
          <p:nvPr>
            <p:ph type="title"/>
          </p:nvPr>
        </p:nvSpPr>
        <p:spPr/>
        <p:txBody>
          <a:bodyPr/>
          <a:lstStyle/>
          <a:p>
            <a:r>
              <a:rPr lang="de-DE"/>
              <a:t>Transaktionen</a:t>
            </a:r>
          </a:p>
        </p:txBody>
      </p:sp>
      <p:pic>
        <p:nvPicPr>
          <p:cNvPr id="5" name="Inhaltsplatzhalter 4">
            <a:extLst>
              <a:ext uri="{FF2B5EF4-FFF2-40B4-BE49-F238E27FC236}">
                <a16:creationId xmlns:a16="http://schemas.microsoft.com/office/drawing/2014/main" id="{DDE2B79A-0D59-88E2-0BEC-B35A3F7E3D2C}"/>
              </a:ext>
            </a:extLst>
          </p:cNvPr>
          <p:cNvPicPr>
            <a:picLocks noGrp="1" noChangeAspect="1"/>
          </p:cNvPicPr>
          <p:nvPr>
            <p:ph idx="1"/>
          </p:nvPr>
        </p:nvPicPr>
        <p:blipFill>
          <a:blip r:embed="rId2"/>
          <a:stretch>
            <a:fillRect/>
          </a:stretch>
        </p:blipFill>
        <p:spPr>
          <a:xfrm>
            <a:off x="457200" y="2277411"/>
            <a:ext cx="8229600" cy="3171540"/>
          </a:xfrm>
        </p:spPr>
      </p:pic>
    </p:spTree>
    <p:extLst>
      <p:ext uri="{BB962C8B-B14F-4D97-AF65-F5344CB8AC3E}">
        <p14:creationId xmlns:p14="http://schemas.microsoft.com/office/powerpoint/2010/main" val="1220404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5C4939-D4B6-C7FE-F403-E23398362346}"/>
              </a:ext>
            </a:extLst>
          </p:cNvPr>
          <p:cNvSpPr>
            <a:spLocks noGrp="1"/>
          </p:cNvSpPr>
          <p:nvPr>
            <p:ph type="title"/>
          </p:nvPr>
        </p:nvSpPr>
        <p:spPr/>
        <p:txBody>
          <a:bodyPr/>
          <a:lstStyle/>
          <a:p>
            <a:r>
              <a:rPr lang="de-DE"/>
              <a:t>Consumer</a:t>
            </a:r>
          </a:p>
        </p:txBody>
      </p:sp>
      <p:pic>
        <p:nvPicPr>
          <p:cNvPr id="4" name="Picture 4">
            <a:extLst>
              <a:ext uri="{FF2B5EF4-FFF2-40B4-BE49-F238E27FC236}">
                <a16:creationId xmlns:a16="http://schemas.microsoft.com/office/drawing/2014/main" id="{DA12AC41-3D16-A73B-C471-315B3F59CBC9}"/>
              </a:ext>
            </a:extLst>
          </p:cNvPr>
          <p:cNvPicPr>
            <a:picLocks noGrp="1" noChangeAspect="1"/>
          </p:cNvPicPr>
          <p:nvPr>
            <p:ph idx="1"/>
          </p:nvPr>
        </p:nvPicPr>
        <p:blipFill>
          <a:blip r:embed="rId2"/>
          <a:stretch>
            <a:fillRect/>
          </a:stretch>
        </p:blipFill>
        <p:spPr>
          <a:xfrm>
            <a:off x="1816470" y="1706543"/>
            <a:ext cx="5511061" cy="4525963"/>
          </a:xfrm>
          <a:prstGeom prst="rect">
            <a:avLst/>
          </a:prstGeom>
        </p:spPr>
      </p:pic>
      <p:sp>
        <p:nvSpPr>
          <p:cNvPr id="5" name="Rechteck: abgerundete Ecken 4">
            <a:extLst>
              <a:ext uri="{FF2B5EF4-FFF2-40B4-BE49-F238E27FC236}">
                <a16:creationId xmlns:a16="http://schemas.microsoft.com/office/drawing/2014/main" id="{BE5CEBA7-2954-B86D-D1E2-D3C1754C1851}"/>
              </a:ext>
            </a:extLst>
          </p:cNvPr>
          <p:cNvSpPr/>
          <p:nvPr/>
        </p:nvSpPr>
        <p:spPr>
          <a:xfrm>
            <a:off x="5329325" y="3130277"/>
            <a:ext cx="2063301" cy="318637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32587518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206CF2-7A5F-129F-ECDB-349376198A79}"/>
              </a:ext>
            </a:extLst>
          </p:cNvPr>
          <p:cNvSpPr>
            <a:spLocks noGrp="1"/>
          </p:cNvSpPr>
          <p:nvPr>
            <p:ph type="title"/>
          </p:nvPr>
        </p:nvSpPr>
        <p:spPr/>
        <p:txBody>
          <a:bodyPr/>
          <a:lstStyle/>
          <a:p>
            <a:r>
              <a:rPr lang="de-DE"/>
              <a:t>Consumer</a:t>
            </a:r>
          </a:p>
        </p:txBody>
      </p:sp>
      <p:sp>
        <p:nvSpPr>
          <p:cNvPr id="3" name="Inhaltsplatzhalter 2">
            <a:extLst>
              <a:ext uri="{FF2B5EF4-FFF2-40B4-BE49-F238E27FC236}">
                <a16:creationId xmlns:a16="http://schemas.microsoft.com/office/drawing/2014/main" id="{E9AF090F-1D0F-0397-6132-F0597C7B6324}"/>
              </a:ext>
            </a:extLst>
          </p:cNvPr>
          <p:cNvSpPr>
            <a:spLocks noGrp="1"/>
          </p:cNvSpPr>
          <p:nvPr>
            <p:ph idx="1"/>
          </p:nvPr>
        </p:nvSpPr>
        <p:spPr/>
        <p:txBody>
          <a:bodyPr>
            <a:normAutofit lnSpcReduction="10000"/>
          </a:bodyPr>
          <a:lstStyle/>
          <a:p>
            <a:r>
              <a:rPr lang="de-DE" dirty="0"/>
              <a:t>Consumer sind Clients, welche Daten vom Kafka-Cluster erfragen und verarbeiten.</a:t>
            </a:r>
          </a:p>
          <a:p>
            <a:r>
              <a:rPr lang="de-DE" dirty="0"/>
              <a:t>Consumer fragen selbst und ständig beim Cluster nach neuen Nachrichten.</a:t>
            </a:r>
          </a:p>
          <a:p>
            <a:r>
              <a:rPr lang="de-DE" dirty="0"/>
              <a:t>Jeder Consumer besitzt daher ein Offset, bis zu dem er Daten bereits verarbeitet hat.</a:t>
            </a:r>
          </a:p>
          <a:p>
            <a:r>
              <a:rPr lang="de-DE" dirty="0"/>
              <a:t>Consumer sind immer Teil einer Consumer-Group, in der die Arbeit der Consumer aufgeteilt wird.</a:t>
            </a:r>
          </a:p>
        </p:txBody>
      </p:sp>
    </p:spTree>
    <p:extLst>
      <p:ext uri="{BB962C8B-B14F-4D97-AF65-F5344CB8AC3E}">
        <p14:creationId xmlns:p14="http://schemas.microsoft.com/office/powerpoint/2010/main" val="23958902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DE9B81-00CE-8538-AE63-19B8588606DA}"/>
              </a:ext>
            </a:extLst>
          </p:cNvPr>
          <p:cNvSpPr>
            <a:spLocks noGrp="1"/>
          </p:cNvSpPr>
          <p:nvPr>
            <p:ph type="title"/>
          </p:nvPr>
        </p:nvSpPr>
        <p:spPr/>
        <p:txBody>
          <a:bodyPr/>
          <a:lstStyle/>
          <a:p>
            <a:r>
              <a:rPr lang="de-DE"/>
              <a:t>Consumer Groups</a:t>
            </a:r>
          </a:p>
        </p:txBody>
      </p:sp>
      <p:sp>
        <p:nvSpPr>
          <p:cNvPr id="3" name="Inhaltsplatzhalter 2">
            <a:extLst>
              <a:ext uri="{FF2B5EF4-FFF2-40B4-BE49-F238E27FC236}">
                <a16:creationId xmlns:a16="http://schemas.microsoft.com/office/drawing/2014/main" id="{88162A82-D6D2-3698-5DD9-D2F39B40A312}"/>
              </a:ext>
            </a:extLst>
          </p:cNvPr>
          <p:cNvSpPr>
            <a:spLocks noGrp="1"/>
          </p:cNvSpPr>
          <p:nvPr>
            <p:ph idx="1"/>
          </p:nvPr>
        </p:nvSpPr>
        <p:spPr/>
        <p:txBody>
          <a:bodyPr>
            <a:normAutofit lnSpcReduction="10000"/>
          </a:bodyPr>
          <a:lstStyle/>
          <a:p>
            <a:r>
              <a:rPr lang="de-DE" dirty="0"/>
              <a:t>Consumer mit derselben </a:t>
            </a:r>
            <a:r>
              <a:rPr lang="de-DE" dirty="0">
                <a:hlinkClick r:id="rId3"/>
              </a:rPr>
              <a:t>group.id</a:t>
            </a:r>
            <a:r>
              <a:rPr lang="de-DE" dirty="0"/>
              <a:t> werden einer Consumer Group zugeordnet.</a:t>
            </a:r>
          </a:p>
          <a:p>
            <a:r>
              <a:rPr lang="de-DE" dirty="0"/>
              <a:t>Sie erledigen die </a:t>
            </a:r>
            <a:r>
              <a:rPr lang="de-DE" b="1" dirty="0"/>
              <a:t>gleiche</a:t>
            </a:r>
            <a:r>
              <a:rPr lang="de-DE" dirty="0"/>
              <a:t> Aufgabe und teilen die Arbeit untereinander auf (vertikale Skalierung).</a:t>
            </a:r>
          </a:p>
          <a:p>
            <a:r>
              <a:rPr lang="de-DE" dirty="0"/>
              <a:t>Über eine </a:t>
            </a:r>
            <a:r>
              <a:rPr lang="de-DE" dirty="0">
                <a:hlinkClick r:id="rId4"/>
              </a:rPr>
              <a:t>group.instance.id</a:t>
            </a:r>
            <a:r>
              <a:rPr lang="de-DE" dirty="0"/>
              <a:t> kann zusätzlich der Consumer eindeutig bezeichnet werden, um so beim Ausfall eine Wiederaufnahme der Arbeit zu ermöglichen. (</a:t>
            </a:r>
            <a:r>
              <a:rPr lang="de-DE" dirty="0" err="1"/>
              <a:t>static</a:t>
            </a:r>
            <a:r>
              <a:rPr lang="de-DE" dirty="0"/>
              <a:t> </a:t>
            </a:r>
            <a:r>
              <a:rPr lang="de-DE" dirty="0" err="1"/>
              <a:t>membership</a:t>
            </a:r>
            <a:r>
              <a:rPr lang="de-DE" dirty="0"/>
              <a:t>)</a:t>
            </a:r>
          </a:p>
        </p:txBody>
      </p:sp>
    </p:spTree>
    <p:extLst>
      <p:ext uri="{BB962C8B-B14F-4D97-AF65-F5344CB8AC3E}">
        <p14:creationId xmlns:p14="http://schemas.microsoft.com/office/powerpoint/2010/main" val="35535722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2D14BB-89DC-E273-1A6E-C33753D900F6}"/>
              </a:ext>
            </a:extLst>
          </p:cNvPr>
          <p:cNvSpPr>
            <a:spLocks noGrp="1"/>
          </p:cNvSpPr>
          <p:nvPr>
            <p:ph type="title"/>
          </p:nvPr>
        </p:nvSpPr>
        <p:spPr/>
        <p:txBody>
          <a:bodyPr>
            <a:normAutofit fontScale="90000"/>
          </a:bodyPr>
          <a:lstStyle/>
          <a:p>
            <a:r>
              <a:rPr lang="de-DE"/>
              <a:t>Vertikale Skalierung durch Consumer-Groups</a:t>
            </a:r>
          </a:p>
        </p:txBody>
      </p:sp>
      <p:pic>
        <p:nvPicPr>
          <p:cNvPr id="3074" name="Picture 2" descr="ktdg 04in01">
            <a:extLst>
              <a:ext uri="{FF2B5EF4-FFF2-40B4-BE49-F238E27FC236}">
                <a16:creationId xmlns:a16="http://schemas.microsoft.com/office/drawing/2014/main" id="{BA8D0144-EAC2-AC39-2FD7-FD00E2CCD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831" y="1593844"/>
            <a:ext cx="2992619" cy="21116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tdg 04in02">
            <a:extLst>
              <a:ext uri="{FF2B5EF4-FFF2-40B4-BE49-F238E27FC236}">
                <a16:creationId xmlns:a16="http://schemas.microsoft.com/office/drawing/2014/main" id="{24FEF6C6-6B72-1748-1A4E-927761C9B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472" y="1593843"/>
            <a:ext cx="2992619" cy="21116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ktdg 04in03">
            <a:extLst>
              <a:ext uri="{FF2B5EF4-FFF2-40B4-BE49-F238E27FC236}">
                <a16:creationId xmlns:a16="http://schemas.microsoft.com/office/drawing/2014/main" id="{707A7DEB-4211-75B3-D9F4-9D66BCD97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31" y="4139866"/>
            <a:ext cx="2992619" cy="21116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ktdg 04in04">
            <a:extLst>
              <a:ext uri="{FF2B5EF4-FFF2-40B4-BE49-F238E27FC236}">
                <a16:creationId xmlns:a16="http://schemas.microsoft.com/office/drawing/2014/main" id="{FC78E6A7-9F54-2744-68FF-8EDA64D91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2550" y="4184145"/>
            <a:ext cx="2992619" cy="24868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D73FD3-D97B-695F-42EE-C1CB0637B165}"/>
              </a:ext>
            </a:extLst>
          </p:cNvPr>
          <p:cNvSpPr txBox="1"/>
          <p:nvPr/>
        </p:nvSpPr>
        <p:spPr>
          <a:xfrm>
            <a:off x="3453450" y="3705536"/>
            <a:ext cx="2032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auto load-balancing</a:t>
            </a:r>
          </a:p>
        </p:txBody>
      </p:sp>
    </p:spTree>
    <p:extLst>
      <p:ext uri="{BB962C8B-B14F-4D97-AF65-F5344CB8AC3E}">
        <p14:creationId xmlns:p14="http://schemas.microsoft.com/office/powerpoint/2010/main" val="918467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78FD9D-D666-20A0-D1D2-3D0D2234729D}"/>
              </a:ext>
            </a:extLst>
          </p:cNvPr>
          <p:cNvSpPr>
            <a:spLocks noGrp="1"/>
          </p:cNvSpPr>
          <p:nvPr>
            <p:ph type="title"/>
          </p:nvPr>
        </p:nvSpPr>
        <p:spPr/>
        <p:txBody>
          <a:bodyPr/>
          <a:lstStyle/>
          <a:p>
            <a:r>
              <a:rPr lang="en-GB"/>
              <a:t>Was </a:t>
            </a:r>
            <a:r>
              <a:rPr lang="en-GB" err="1"/>
              <a:t>ist</a:t>
            </a:r>
            <a:r>
              <a:rPr lang="en-GB"/>
              <a:t> Kafka?</a:t>
            </a:r>
            <a:endParaRPr lang="de-DE"/>
          </a:p>
        </p:txBody>
      </p:sp>
      <p:sp>
        <p:nvSpPr>
          <p:cNvPr id="3" name="Inhaltsplatzhalter 2">
            <a:extLst>
              <a:ext uri="{FF2B5EF4-FFF2-40B4-BE49-F238E27FC236}">
                <a16:creationId xmlns:a16="http://schemas.microsoft.com/office/drawing/2014/main" id="{29E38BCA-CEFA-E8DD-B457-054B77F678C7}"/>
              </a:ext>
            </a:extLst>
          </p:cNvPr>
          <p:cNvSpPr>
            <a:spLocks noGrp="1"/>
          </p:cNvSpPr>
          <p:nvPr>
            <p:ph idx="1"/>
          </p:nvPr>
        </p:nvSpPr>
        <p:spPr/>
        <p:txBody>
          <a:bodyPr>
            <a:normAutofit fontScale="92500" lnSpcReduction="20000"/>
          </a:bodyPr>
          <a:lstStyle/>
          <a:p>
            <a:r>
              <a:rPr lang="de-DE" dirty="0"/>
              <a:t>Kafka ist in Java und Scala implementiert und Open-Source (</a:t>
            </a:r>
            <a:r>
              <a:rPr lang="de-DE" dirty="0">
                <a:hlinkClick r:id="rId3"/>
              </a:rPr>
              <a:t>GitHub-Repo</a:t>
            </a:r>
            <a:r>
              <a:rPr lang="de-DE" dirty="0"/>
              <a:t>).</a:t>
            </a:r>
          </a:p>
          <a:p>
            <a:r>
              <a:rPr lang="de-DE" dirty="0"/>
              <a:t>Kafka unterstützt:</a:t>
            </a:r>
          </a:p>
          <a:p>
            <a:pPr lvl="1"/>
            <a:r>
              <a:rPr lang="de-DE" dirty="0"/>
              <a:t>Java 8 (</a:t>
            </a:r>
            <a:r>
              <a:rPr lang="de-DE" dirty="0" err="1"/>
              <a:t>deprecated</a:t>
            </a:r>
            <a:r>
              <a:rPr lang="de-DE" dirty="0"/>
              <a:t>)</a:t>
            </a:r>
          </a:p>
          <a:p>
            <a:pPr lvl="1"/>
            <a:r>
              <a:rPr lang="de-DE" dirty="0"/>
              <a:t>Java 11</a:t>
            </a:r>
          </a:p>
          <a:p>
            <a:pPr lvl="1"/>
            <a:r>
              <a:rPr lang="de-DE" dirty="0"/>
              <a:t>Java 17 (seit 3.1.0)</a:t>
            </a:r>
          </a:p>
          <a:p>
            <a:r>
              <a:rPr lang="de-DE" dirty="0"/>
              <a:t>Für andere Programmiersprachen stehen Bibliotheken zur Verfügung. (</a:t>
            </a:r>
            <a:r>
              <a:rPr lang="de-DE" dirty="0" err="1">
                <a:hlinkClick r:id="rId4"/>
              </a:rPr>
              <a:t>librdkafka</a:t>
            </a:r>
            <a:r>
              <a:rPr lang="de-DE" dirty="0">
                <a:hlinkClick r:id="rId4"/>
              </a:rPr>
              <a:t>-Repo</a:t>
            </a:r>
            <a:r>
              <a:rPr lang="de-DE" dirty="0"/>
              <a:t>)</a:t>
            </a:r>
          </a:p>
          <a:p>
            <a:r>
              <a:rPr lang="de-DE" dirty="0"/>
              <a:t>Alternativ kann eine Kommunikation mit REST stattfinden.</a:t>
            </a:r>
          </a:p>
        </p:txBody>
      </p:sp>
      <p:pic>
        <p:nvPicPr>
          <p:cNvPr id="4" name="Picture 3">
            <a:extLst>
              <a:ext uri="{FF2B5EF4-FFF2-40B4-BE49-F238E27FC236}">
                <a16:creationId xmlns:a16="http://schemas.microsoft.com/office/drawing/2014/main" id="{5825E040-E6DD-FB7C-B762-399456F2357A}"/>
              </a:ext>
            </a:extLst>
          </p:cNvPr>
          <p:cNvPicPr>
            <a:picLocks noChangeAspect="1"/>
          </p:cNvPicPr>
          <p:nvPr/>
        </p:nvPicPr>
        <p:blipFill>
          <a:blip r:embed="rId5"/>
          <a:stretch>
            <a:fillRect/>
          </a:stretch>
        </p:blipFill>
        <p:spPr>
          <a:xfrm>
            <a:off x="5448920" y="2232392"/>
            <a:ext cx="3237880" cy="1196608"/>
          </a:xfrm>
          <a:prstGeom prst="rect">
            <a:avLst/>
          </a:prstGeom>
        </p:spPr>
      </p:pic>
    </p:spTree>
    <p:extLst>
      <p:ext uri="{BB962C8B-B14F-4D97-AF65-F5344CB8AC3E}">
        <p14:creationId xmlns:p14="http://schemas.microsoft.com/office/powerpoint/2010/main" val="666596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065F81-9284-7A19-BDBC-A62FCD8B39F1}"/>
              </a:ext>
            </a:extLst>
          </p:cNvPr>
          <p:cNvSpPr>
            <a:spLocks noGrp="1"/>
          </p:cNvSpPr>
          <p:nvPr>
            <p:ph type="title"/>
          </p:nvPr>
        </p:nvSpPr>
        <p:spPr/>
        <p:txBody>
          <a:bodyPr/>
          <a:lstStyle/>
          <a:p>
            <a:r>
              <a:rPr lang="de-DE"/>
              <a:t>Jede Gruppe ist autonom</a:t>
            </a:r>
          </a:p>
        </p:txBody>
      </p:sp>
      <p:pic>
        <p:nvPicPr>
          <p:cNvPr id="4098" name="Picture 2" descr="ktdg 04in05">
            <a:extLst>
              <a:ext uri="{FF2B5EF4-FFF2-40B4-BE49-F238E27FC236}">
                <a16:creationId xmlns:a16="http://schemas.microsoft.com/office/drawing/2014/main" id="{3CB9BD90-D4AF-D589-E871-F523EAE3E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199" y="1685177"/>
            <a:ext cx="4130684" cy="480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1448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20064D-BDAA-635A-DCF7-3BF2D2ED837B}"/>
              </a:ext>
            </a:extLst>
          </p:cNvPr>
          <p:cNvSpPr>
            <a:spLocks noGrp="1"/>
          </p:cNvSpPr>
          <p:nvPr>
            <p:ph type="title"/>
          </p:nvPr>
        </p:nvSpPr>
        <p:spPr/>
        <p:txBody>
          <a:bodyPr>
            <a:normAutofit fontScale="90000"/>
          </a:bodyPr>
          <a:lstStyle/>
          <a:p>
            <a:r>
              <a:rPr lang="de-DE"/>
              <a:t>Partitionsverteilung bei mehreren Topics</a:t>
            </a:r>
          </a:p>
        </p:txBody>
      </p:sp>
      <p:sp>
        <p:nvSpPr>
          <p:cNvPr id="3" name="Inhaltsplatzhalter 2">
            <a:extLst>
              <a:ext uri="{FF2B5EF4-FFF2-40B4-BE49-F238E27FC236}">
                <a16:creationId xmlns:a16="http://schemas.microsoft.com/office/drawing/2014/main" id="{722160F0-E2C3-B647-AF00-1B6F82F100CE}"/>
              </a:ext>
            </a:extLst>
          </p:cNvPr>
          <p:cNvSpPr>
            <a:spLocks noGrp="1"/>
          </p:cNvSpPr>
          <p:nvPr>
            <p:ph idx="1"/>
          </p:nvPr>
        </p:nvSpPr>
        <p:spPr/>
        <p:txBody>
          <a:bodyPr/>
          <a:lstStyle/>
          <a:p>
            <a:r>
              <a:rPr lang="de-DE"/>
              <a:t>Wenn die Consumer einer Gruppe mehreren Topics folgen, so kann man mit </a:t>
            </a:r>
            <a:r>
              <a:rPr lang="de-DE" err="1">
                <a:hlinkClick r:id="rId2"/>
              </a:rPr>
              <a:t>partition.assignment.strategy</a:t>
            </a:r>
            <a:r>
              <a:rPr lang="de-DE"/>
              <a:t> einstellen, wie diese die Partitionen unter sich aufteilen.</a:t>
            </a:r>
          </a:p>
        </p:txBody>
      </p:sp>
    </p:spTree>
    <p:extLst>
      <p:ext uri="{BB962C8B-B14F-4D97-AF65-F5344CB8AC3E}">
        <p14:creationId xmlns:p14="http://schemas.microsoft.com/office/powerpoint/2010/main" val="28605541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B5353A3-FD7F-92E1-735A-6F4271D2839D}"/>
              </a:ext>
            </a:extLst>
          </p:cNvPr>
          <p:cNvSpPr>
            <a:spLocks noGrp="1"/>
          </p:cNvSpPr>
          <p:nvPr>
            <p:ph type="title"/>
          </p:nvPr>
        </p:nvSpPr>
        <p:spPr/>
        <p:txBody>
          <a:bodyPr/>
          <a:lstStyle/>
          <a:p>
            <a:r>
              <a:rPr lang="de-DE" err="1"/>
              <a:t>Assignors</a:t>
            </a:r>
            <a:endParaRPr lang="de-DE"/>
          </a:p>
        </p:txBody>
      </p:sp>
      <p:sp>
        <p:nvSpPr>
          <p:cNvPr id="6" name="Textplatzhalter 5">
            <a:extLst>
              <a:ext uri="{FF2B5EF4-FFF2-40B4-BE49-F238E27FC236}">
                <a16:creationId xmlns:a16="http://schemas.microsoft.com/office/drawing/2014/main" id="{BBED7D6D-1FFE-9491-0D28-9F45730C72A2}"/>
              </a:ext>
            </a:extLst>
          </p:cNvPr>
          <p:cNvSpPr>
            <a:spLocks noGrp="1"/>
          </p:cNvSpPr>
          <p:nvPr>
            <p:ph type="body" idx="1"/>
          </p:nvPr>
        </p:nvSpPr>
        <p:spPr/>
        <p:txBody>
          <a:bodyPr>
            <a:normAutofit fontScale="77500" lnSpcReduction="20000"/>
          </a:bodyPr>
          <a:lstStyle/>
          <a:p>
            <a:r>
              <a:rPr lang="de-DE" dirty="0" err="1"/>
              <a:t>RangeAssignor</a:t>
            </a:r>
            <a:r>
              <a:rPr lang="de-DE" dirty="0"/>
              <a:t> (</a:t>
            </a:r>
            <a:r>
              <a:rPr lang="de-DE" dirty="0" err="1"/>
              <a:t>default</a:t>
            </a:r>
            <a:r>
              <a:rPr lang="de-DE" dirty="0"/>
              <a:t>)</a:t>
            </a:r>
          </a:p>
        </p:txBody>
      </p:sp>
      <p:pic>
        <p:nvPicPr>
          <p:cNvPr id="11" name="Inhaltsplatzhalter 10">
            <a:extLst>
              <a:ext uri="{FF2B5EF4-FFF2-40B4-BE49-F238E27FC236}">
                <a16:creationId xmlns:a16="http://schemas.microsoft.com/office/drawing/2014/main" id="{F62AACAF-B1E1-3076-389C-04FDF671B8F0}"/>
              </a:ext>
            </a:extLst>
          </p:cNvPr>
          <p:cNvPicPr>
            <a:picLocks noGrp="1" noChangeAspect="1"/>
          </p:cNvPicPr>
          <p:nvPr>
            <p:ph sz="half" idx="2"/>
          </p:nvPr>
        </p:nvPicPr>
        <p:blipFill>
          <a:blip r:embed="rId2"/>
          <a:stretch>
            <a:fillRect/>
          </a:stretch>
        </p:blipFill>
        <p:spPr>
          <a:xfrm>
            <a:off x="457200" y="2652988"/>
            <a:ext cx="4040188" cy="2995061"/>
          </a:xfrm>
        </p:spPr>
      </p:pic>
      <p:sp>
        <p:nvSpPr>
          <p:cNvPr id="8" name="Textplatzhalter 7">
            <a:extLst>
              <a:ext uri="{FF2B5EF4-FFF2-40B4-BE49-F238E27FC236}">
                <a16:creationId xmlns:a16="http://schemas.microsoft.com/office/drawing/2014/main" id="{4C38CFF4-AFFF-45CC-9F14-45E4B28AF2CB}"/>
              </a:ext>
            </a:extLst>
          </p:cNvPr>
          <p:cNvSpPr>
            <a:spLocks noGrp="1"/>
          </p:cNvSpPr>
          <p:nvPr>
            <p:ph type="body" sz="quarter" idx="3"/>
          </p:nvPr>
        </p:nvSpPr>
        <p:spPr/>
        <p:txBody>
          <a:bodyPr>
            <a:normAutofit fontScale="77500" lnSpcReduction="20000"/>
          </a:bodyPr>
          <a:lstStyle/>
          <a:p>
            <a:r>
              <a:rPr lang="de-DE" err="1"/>
              <a:t>RoundRobinAssignor</a:t>
            </a:r>
            <a:r>
              <a:rPr lang="de-DE"/>
              <a:t> / </a:t>
            </a:r>
            <a:r>
              <a:rPr lang="de-DE" err="1"/>
              <a:t>StickyAssignor</a:t>
            </a:r>
            <a:r>
              <a:rPr lang="de-DE"/>
              <a:t>/</a:t>
            </a:r>
          </a:p>
          <a:p>
            <a:r>
              <a:rPr lang="de-DE" err="1"/>
              <a:t>CooperativeStickyAssignor</a:t>
            </a:r>
            <a:endParaRPr lang="de-DE"/>
          </a:p>
        </p:txBody>
      </p:sp>
      <p:pic>
        <p:nvPicPr>
          <p:cNvPr id="13" name="Inhaltsplatzhalter 12">
            <a:extLst>
              <a:ext uri="{FF2B5EF4-FFF2-40B4-BE49-F238E27FC236}">
                <a16:creationId xmlns:a16="http://schemas.microsoft.com/office/drawing/2014/main" id="{DB95D82F-AD2B-3B64-3168-C4E06310D71B}"/>
              </a:ext>
            </a:extLst>
          </p:cNvPr>
          <p:cNvPicPr>
            <a:picLocks noGrp="1" noChangeAspect="1"/>
          </p:cNvPicPr>
          <p:nvPr>
            <p:ph sz="quarter" idx="4"/>
          </p:nvPr>
        </p:nvPicPr>
        <p:blipFill>
          <a:blip r:embed="rId3"/>
          <a:stretch>
            <a:fillRect/>
          </a:stretch>
        </p:blipFill>
        <p:spPr>
          <a:xfrm>
            <a:off x="4645025" y="2722168"/>
            <a:ext cx="4041775" cy="2856701"/>
          </a:xfrm>
        </p:spPr>
      </p:pic>
      <p:sp>
        <p:nvSpPr>
          <p:cNvPr id="14" name="Textfeld 13">
            <a:extLst>
              <a:ext uri="{FF2B5EF4-FFF2-40B4-BE49-F238E27FC236}">
                <a16:creationId xmlns:a16="http://schemas.microsoft.com/office/drawing/2014/main" id="{3EED4CC2-772F-1257-4A57-7A77F159E719}"/>
              </a:ext>
            </a:extLst>
          </p:cNvPr>
          <p:cNvSpPr txBox="1"/>
          <p:nvPr/>
        </p:nvSpPr>
        <p:spPr>
          <a:xfrm>
            <a:off x="457200" y="6214030"/>
            <a:ext cx="4294637" cy="369332"/>
          </a:xfrm>
          <a:prstGeom prst="rect">
            <a:avLst/>
          </a:prstGeom>
          <a:noFill/>
        </p:spPr>
        <p:txBody>
          <a:bodyPr wrap="none" rtlCol="0">
            <a:spAutoFit/>
          </a:bodyPr>
          <a:lstStyle/>
          <a:p>
            <a:r>
              <a:rPr lang="de-DE"/>
              <a:t>Eigenen </a:t>
            </a:r>
            <a:r>
              <a:rPr lang="de-DE" err="1"/>
              <a:t>Assignor</a:t>
            </a:r>
            <a:r>
              <a:rPr lang="de-DE"/>
              <a:t> implementieren: </a:t>
            </a:r>
            <a:r>
              <a:rPr lang="de-DE">
                <a:hlinkClick r:id="rId4"/>
              </a:rPr>
              <a:t>Interface</a:t>
            </a:r>
            <a:endParaRPr lang="de-DE"/>
          </a:p>
        </p:txBody>
      </p:sp>
      <p:sp>
        <p:nvSpPr>
          <p:cNvPr id="2" name="Textfeld 1">
            <a:extLst>
              <a:ext uri="{FF2B5EF4-FFF2-40B4-BE49-F238E27FC236}">
                <a16:creationId xmlns:a16="http://schemas.microsoft.com/office/drawing/2014/main" id="{6F17A9DB-F092-6A7A-04E1-5017EE858070}"/>
              </a:ext>
            </a:extLst>
          </p:cNvPr>
          <p:cNvSpPr txBox="1"/>
          <p:nvPr/>
        </p:nvSpPr>
        <p:spPr>
          <a:xfrm>
            <a:off x="262647" y="2174875"/>
            <a:ext cx="2032159" cy="646331"/>
          </a:xfrm>
          <a:prstGeom prst="rect">
            <a:avLst/>
          </a:prstGeom>
          <a:noFill/>
        </p:spPr>
        <p:txBody>
          <a:bodyPr wrap="none" rtlCol="0">
            <a:spAutoFit/>
          </a:bodyPr>
          <a:lstStyle/>
          <a:p>
            <a:r>
              <a:rPr lang="de-DE" dirty="0"/>
              <a:t>Key: Ort</a:t>
            </a:r>
          </a:p>
          <a:p>
            <a:r>
              <a:rPr lang="de-DE" dirty="0"/>
              <a:t>Value: Niederschlag</a:t>
            </a:r>
          </a:p>
        </p:txBody>
      </p:sp>
      <p:sp>
        <p:nvSpPr>
          <p:cNvPr id="3" name="Textfeld 2">
            <a:extLst>
              <a:ext uri="{FF2B5EF4-FFF2-40B4-BE49-F238E27FC236}">
                <a16:creationId xmlns:a16="http://schemas.microsoft.com/office/drawing/2014/main" id="{5304F175-4680-F44E-D499-4F2034787654}"/>
              </a:ext>
            </a:extLst>
          </p:cNvPr>
          <p:cNvSpPr txBox="1"/>
          <p:nvPr/>
        </p:nvSpPr>
        <p:spPr>
          <a:xfrm>
            <a:off x="309563" y="5598011"/>
            <a:ext cx="2817053" cy="646331"/>
          </a:xfrm>
          <a:prstGeom prst="rect">
            <a:avLst/>
          </a:prstGeom>
          <a:noFill/>
        </p:spPr>
        <p:txBody>
          <a:bodyPr wrap="none" rtlCol="0">
            <a:spAutoFit/>
          </a:bodyPr>
          <a:lstStyle/>
          <a:p>
            <a:r>
              <a:rPr lang="de-DE" dirty="0"/>
              <a:t>Key: Ort</a:t>
            </a:r>
          </a:p>
          <a:p>
            <a:r>
              <a:rPr lang="de-DE" dirty="0"/>
              <a:t>Value: Windgeschwindigkeit</a:t>
            </a:r>
          </a:p>
        </p:txBody>
      </p:sp>
      <p:sp>
        <p:nvSpPr>
          <p:cNvPr id="4" name="Textfeld 3">
            <a:extLst>
              <a:ext uri="{FF2B5EF4-FFF2-40B4-BE49-F238E27FC236}">
                <a16:creationId xmlns:a16="http://schemas.microsoft.com/office/drawing/2014/main" id="{47793979-0523-70F9-991C-D03B3910C978}"/>
              </a:ext>
            </a:extLst>
          </p:cNvPr>
          <p:cNvSpPr txBox="1"/>
          <p:nvPr/>
        </p:nvSpPr>
        <p:spPr>
          <a:xfrm>
            <a:off x="5032443" y="2243847"/>
            <a:ext cx="482889" cy="369332"/>
          </a:xfrm>
          <a:prstGeom prst="rect">
            <a:avLst/>
          </a:prstGeom>
          <a:noFill/>
        </p:spPr>
        <p:txBody>
          <a:bodyPr wrap="none" rtlCol="0">
            <a:spAutoFit/>
          </a:bodyPr>
          <a:lstStyle/>
          <a:p>
            <a:r>
              <a:rPr lang="de-DE" dirty="0" err="1"/>
              <a:t>get</a:t>
            </a:r>
            <a:endParaRPr lang="de-DE" dirty="0"/>
          </a:p>
        </p:txBody>
      </p:sp>
      <p:sp>
        <p:nvSpPr>
          <p:cNvPr id="7" name="Textfeld 6">
            <a:extLst>
              <a:ext uri="{FF2B5EF4-FFF2-40B4-BE49-F238E27FC236}">
                <a16:creationId xmlns:a16="http://schemas.microsoft.com/office/drawing/2014/main" id="{96B46B54-C3C0-6E5C-13AA-7D4058BFACD8}"/>
              </a:ext>
            </a:extLst>
          </p:cNvPr>
          <p:cNvSpPr txBox="1"/>
          <p:nvPr/>
        </p:nvSpPr>
        <p:spPr>
          <a:xfrm>
            <a:off x="5291847" y="5765260"/>
            <a:ext cx="778868" cy="369332"/>
          </a:xfrm>
          <a:prstGeom prst="rect">
            <a:avLst/>
          </a:prstGeom>
          <a:noFill/>
        </p:spPr>
        <p:txBody>
          <a:bodyPr wrap="none" rtlCol="0">
            <a:spAutoFit/>
          </a:bodyPr>
          <a:lstStyle/>
          <a:p>
            <a:r>
              <a:rPr lang="de-DE" dirty="0" err="1"/>
              <a:t>delete</a:t>
            </a:r>
            <a:endParaRPr lang="de-DE" dirty="0"/>
          </a:p>
        </p:txBody>
      </p:sp>
    </p:spTree>
    <p:extLst>
      <p:ext uri="{BB962C8B-B14F-4D97-AF65-F5344CB8AC3E}">
        <p14:creationId xmlns:p14="http://schemas.microsoft.com/office/powerpoint/2010/main" val="3003632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49436D8B-D307-9C8F-6B24-EB1C5850064F}"/>
              </a:ext>
            </a:extLst>
          </p:cNvPr>
          <p:cNvSpPr>
            <a:spLocks noGrp="1"/>
          </p:cNvSpPr>
          <p:nvPr>
            <p:ph type="title"/>
          </p:nvPr>
        </p:nvSpPr>
        <p:spPr/>
        <p:txBody>
          <a:bodyPr/>
          <a:lstStyle/>
          <a:p>
            <a:r>
              <a:rPr lang="de-DE"/>
              <a:t>mitgelieferte </a:t>
            </a:r>
            <a:r>
              <a:rPr lang="de-DE" err="1"/>
              <a:t>Assignors</a:t>
            </a:r>
            <a:endParaRPr lang="de-DE"/>
          </a:p>
        </p:txBody>
      </p:sp>
      <p:graphicFrame>
        <p:nvGraphicFramePr>
          <p:cNvPr id="12" name="Tabelle 12">
            <a:extLst>
              <a:ext uri="{FF2B5EF4-FFF2-40B4-BE49-F238E27FC236}">
                <a16:creationId xmlns:a16="http://schemas.microsoft.com/office/drawing/2014/main" id="{F34A66BF-91A9-2F60-CE13-7B9E203235E6}"/>
              </a:ext>
            </a:extLst>
          </p:cNvPr>
          <p:cNvGraphicFramePr>
            <a:graphicFrameLocks noGrp="1"/>
          </p:cNvGraphicFramePr>
          <p:nvPr>
            <p:ph idx="1"/>
            <p:extLst>
              <p:ext uri="{D42A27DB-BD31-4B8C-83A1-F6EECF244321}">
                <p14:modId xmlns:p14="http://schemas.microsoft.com/office/powerpoint/2010/main" val="3532433368"/>
              </p:ext>
            </p:extLst>
          </p:nvPr>
        </p:nvGraphicFramePr>
        <p:xfrm>
          <a:off x="457200" y="1600200"/>
          <a:ext cx="8229600" cy="3754120"/>
        </p:xfrm>
        <a:graphic>
          <a:graphicData uri="http://schemas.openxmlformats.org/drawingml/2006/table">
            <a:tbl>
              <a:tblPr firstRow="1" bandRow="1">
                <a:tableStyleId>{5C22544A-7EE6-4342-B048-85BDC9FD1C3A}</a:tableStyleId>
              </a:tblPr>
              <a:tblGrid>
                <a:gridCol w="2707610">
                  <a:extLst>
                    <a:ext uri="{9D8B030D-6E8A-4147-A177-3AD203B41FA5}">
                      <a16:colId xmlns:a16="http://schemas.microsoft.com/office/drawing/2014/main" val="2640235144"/>
                    </a:ext>
                  </a:extLst>
                </a:gridCol>
                <a:gridCol w="5521990">
                  <a:extLst>
                    <a:ext uri="{9D8B030D-6E8A-4147-A177-3AD203B41FA5}">
                      <a16:colId xmlns:a16="http://schemas.microsoft.com/office/drawing/2014/main" val="478713405"/>
                    </a:ext>
                  </a:extLst>
                </a:gridCol>
              </a:tblGrid>
              <a:tr h="370840">
                <a:tc>
                  <a:txBody>
                    <a:bodyPr/>
                    <a:lstStyle/>
                    <a:p>
                      <a:r>
                        <a:rPr lang="de-DE" dirty="0" err="1"/>
                        <a:t>Assignor</a:t>
                      </a:r>
                      <a:endParaRPr lang="de-DE" dirty="0"/>
                    </a:p>
                  </a:txBody>
                  <a:tcPr/>
                </a:tc>
                <a:tc>
                  <a:txBody>
                    <a:bodyPr/>
                    <a:lstStyle/>
                    <a:p>
                      <a:r>
                        <a:rPr lang="de-DE"/>
                        <a:t>Beschreibung</a:t>
                      </a:r>
                    </a:p>
                  </a:txBody>
                  <a:tcPr/>
                </a:tc>
                <a:extLst>
                  <a:ext uri="{0D108BD9-81ED-4DB2-BD59-A6C34878D82A}">
                    <a16:rowId xmlns:a16="http://schemas.microsoft.com/office/drawing/2014/main" val="4085766463"/>
                  </a:ext>
                </a:extLst>
              </a:tr>
              <a:tr h="370840">
                <a:tc>
                  <a:txBody>
                    <a:bodyPr/>
                    <a:lstStyle/>
                    <a:p>
                      <a:r>
                        <a:rPr lang="de-DE" dirty="0" err="1"/>
                        <a:t>RangeAssignor</a:t>
                      </a:r>
                      <a:r>
                        <a:rPr lang="de-DE" dirty="0"/>
                        <a:t> (</a:t>
                      </a:r>
                      <a:r>
                        <a:rPr lang="de-DE" dirty="0" err="1"/>
                        <a:t>default</a:t>
                      </a:r>
                      <a:r>
                        <a:rPr lang="de-DE" dirty="0"/>
                        <a:t>)</a:t>
                      </a:r>
                    </a:p>
                  </a:txBody>
                  <a:tcPr/>
                </a:tc>
                <a:tc>
                  <a:txBody>
                    <a:bodyPr/>
                    <a:lstStyle/>
                    <a:p>
                      <a:r>
                        <a:rPr lang="de-DE"/>
                        <a:t>Consumer erhält von </a:t>
                      </a:r>
                      <a:r>
                        <a:rPr lang="de-DE" err="1"/>
                        <a:t>verschidenen</a:t>
                      </a:r>
                      <a:r>
                        <a:rPr lang="de-DE"/>
                        <a:t> Topics immer die Partition mit selber Nummer (da sich in diesen auch die Elemente mit selben Keys finden lassen, siehe </a:t>
                      </a:r>
                      <a:r>
                        <a:rPr lang="de-DE" err="1"/>
                        <a:t>Modulorechnung</a:t>
                      </a:r>
                      <a:r>
                        <a:rPr lang="de-DE"/>
                        <a:t>!). Nützlich z.B. für  automatische Stream </a:t>
                      </a:r>
                      <a:r>
                        <a:rPr lang="de-DE" err="1"/>
                        <a:t>Joins</a:t>
                      </a:r>
                      <a:r>
                        <a:rPr lang="de-DE"/>
                        <a:t>.</a:t>
                      </a:r>
                    </a:p>
                  </a:txBody>
                  <a:tcPr/>
                </a:tc>
                <a:extLst>
                  <a:ext uri="{0D108BD9-81ED-4DB2-BD59-A6C34878D82A}">
                    <a16:rowId xmlns:a16="http://schemas.microsoft.com/office/drawing/2014/main" val="2033859691"/>
                  </a:ext>
                </a:extLst>
              </a:tr>
              <a:tr h="370840">
                <a:tc>
                  <a:txBody>
                    <a:bodyPr/>
                    <a:lstStyle/>
                    <a:p>
                      <a:r>
                        <a:rPr lang="de-DE" dirty="0" err="1"/>
                        <a:t>RoundRobinAssignor</a:t>
                      </a:r>
                      <a:endParaRPr lang="de-DE" dirty="0"/>
                    </a:p>
                  </a:txBody>
                  <a:tcPr/>
                </a:tc>
                <a:tc>
                  <a:txBody>
                    <a:bodyPr/>
                    <a:lstStyle/>
                    <a:p>
                      <a:r>
                        <a:rPr lang="de-DE" dirty="0"/>
                        <a:t>Partitionen werden gleichmäßig (unabhängig von der </a:t>
                      </a:r>
                      <a:r>
                        <a:rPr lang="de-DE" dirty="0" err="1"/>
                        <a:t>Topiczugehörigkeit</a:t>
                      </a:r>
                      <a:r>
                        <a:rPr lang="de-DE" dirty="0"/>
                        <a:t>) unter den </a:t>
                      </a:r>
                      <a:r>
                        <a:rPr lang="de-DE" dirty="0" err="1"/>
                        <a:t>Consumern</a:t>
                      </a:r>
                      <a:r>
                        <a:rPr lang="de-DE" dirty="0"/>
                        <a:t> verteilt.</a:t>
                      </a:r>
                    </a:p>
                  </a:txBody>
                  <a:tcPr/>
                </a:tc>
                <a:extLst>
                  <a:ext uri="{0D108BD9-81ED-4DB2-BD59-A6C34878D82A}">
                    <a16:rowId xmlns:a16="http://schemas.microsoft.com/office/drawing/2014/main" val="1321720966"/>
                  </a:ext>
                </a:extLst>
              </a:tr>
              <a:tr h="370840">
                <a:tc>
                  <a:txBody>
                    <a:bodyPr/>
                    <a:lstStyle/>
                    <a:p>
                      <a:r>
                        <a:rPr lang="de-DE" dirty="0" err="1"/>
                        <a:t>StickyAssignor</a:t>
                      </a:r>
                      <a:endParaRPr lang="de-DE" dirty="0"/>
                    </a:p>
                  </a:txBody>
                  <a:tcPr/>
                </a:tc>
                <a:tc>
                  <a:txBody>
                    <a:bodyPr/>
                    <a:lstStyle/>
                    <a:p>
                      <a:r>
                        <a:rPr lang="de-DE" dirty="0"/>
                        <a:t>Wie </a:t>
                      </a:r>
                      <a:r>
                        <a:rPr lang="de-DE" dirty="0" err="1"/>
                        <a:t>RoundRobinAssignor</a:t>
                      </a:r>
                      <a:r>
                        <a:rPr lang="de-DE" dirty="0"/>
                        <a:t>; versucht aber immer den alten Zustand wieder herzustellen.</a:t>
                      </a:r>
                    </a:p>
                  </a:txBody>
                  <a:tcPr/>
                </a:tc>
                <a:extLst>
                  <a:ext uri="{0D108BD9-81ED-4DB2-BD59-A6C34878D82A}">
                    <a16:rowId xmlns:a16="http://schemas.microsoft.com/office/drawing/2014/main" val="3261931004"/>
                  </a:ext>
                </a:extLst>
              </a:tr>
              <a:tr h="370840">
                <a:tc>
                  <a:txBody>
                    <a:bodyPr/>
                    <a:lstStyle/>
                    <a:p>
                      <a:r>
                        <a:rPr lang="de-DE" dirty="0" err="1"/>
                        <a:t>CooperativeStickyAssignor</a:t>
                      </a:r>
                      <a:endParaRPr lang="de-DE" dirty="0"/>
                    </a:p>
                  </a:txBody>
                  <a:tcPr/>
                </a:tc>
                <a:tc>
                  <a:txBody>
                    <a:bodyPr/>
                    <a:lstStyle/>
                    <a:p>
                      <a:r>
                        <a:rPr lang="de-DE" dirty="0"/>
                        <a:t>Wie </a:t>
                      </a:r>
                      <a:r>
                        <a:rPr lang="de-DE" dirty="0" err="1"/>
                        <a:t>StickyAssignor</a:t>
                      </a:r>
                      <a:r>
                        <a:rPr lang="de-DE" dirty="0"/>
                        <a:t>; aber nicht alle Clients melden sich bei einer Neuordnung ab.</a:t>
                      </a:r>
                    </a:p>
                  </a:txBody>
                  <a:tcPr/>
                </a:tc>
                <a:extLst>
                  <a:ext uri="{0D108BD9-81ED-4DB2-BD59-A6C34878D82A}">
                    <a16:rowId xmlns:a16="http://schemas.microsoft.com/office/drawing/2014/main" val="2914572142"/>
                  </a:ext>
                </a:extLst>
              </a:tr>
            </a:tbl>
          </a:graphicData>
        </a:graphic>
      </p:graphicFrame>
    </p:spTree>
    <p:extLst>
      <p:ext uri="{BB962C8B-B14F-4D97-AF65-F5344CB8AC3E}">
        <p14:creationId xmlns:p14="http://schemas.microsoft.com/office/powerpoint/2010/main" val="15111139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7AE92-5B80-55FA-E2E3-82C3F39610E6}"/>
              </a:ext>
            </a:extLst>
          </p:cNvPr>
          <p:cNvSpPr>
            <a:spLocks noGrp="1"/>
          </p:cNvSpPr>
          <p:nvPr>
            <p:ph type="title"/>
          </p:nvPr>
        </p:nvSpPr>
        <p:spPr/>
        <p:txBody>
          <a:bodyPr/>
          <a:lstStyle/>
          <a:p>
            <a:r>
              <a:rPr lang="de-DE" err="1"/>
              <a:t>Reassign</a:t>
            </a:r>
            <a:r>
              <a:rPr lang="de-DE"/>
              <a:t> </a:t>
            </a:r>
            <a:r>
              <a:rPr lang="de-DE" err="1"/>
              <a:t>Partitions</a:t>
            </a:r>
            <a:r>
              <a:rPr lang="de-DE"/>
              <a:t> </a:t>
            </a:r>
            <a:r>
              <a:rPr lang="de-DE" err="1"/>
              <a:t>by</a:t>
            </a:r>
            <a:r>
              <a:rPr lang="de-DE"/>
              <a:t> Hand</a:t>
            </a:r>
          </a:p>
        </p:txBody>
      </p:sp>
      <p:sp>
        <p:nvSpPr>
          <p:cNvPr id="3" name="Inhaltsplatzhalter 2">
            <a:extLst>
              <a:ext uri="{FF2B5EF4-FFF2-40B4-BE49-F238E27FC236}">
                <a16:creationId xmlns:a16="http://schemas.microsoft.com/office/drawing/2014/main" id="{D996AAB7-8CCF-5B33-309E-96147FFD70B0}"/>
              </a:ext>
            </a:extLst>
          </p:cNvPr>
          <p:cNvSpPr>
            <a:spLocks noGrp="1"/>
          </p:cNvSpPr>
          <p:nvPr>
            <p:ph idx="1"/>
          </p:nvPr>
        </p:nvSpPr>
        <p:spPr/>
        <p:txBody>
          <a:bodyPr/>
          <a:lstStyle/>
          <a:p>
            <a:r>
              <a:rPr lang="de-DE" dirty="0">
                <a:hlinkClick r:id="rId2"/>
              </a:rPr>
              <a:t>https://stackoverflow.com/a/43518389</a:t>
            </a:r>
            <a:endParaRPr lang="de-DE" dirty="0"/>
          </a:p>
          <a:p>
            <a:endParaRPr lang="de-DE" dirty="0"/>
          </a:p>
        </p:txBody>
      </p:sp>
    </p:spTree>
    <p:extLst>
      <p:ext uri="{BB962C8B-B14F-4D97-AF65-F5344CB8AC3E}">
        <p14:creationId xmlns:p14="http://schemas.microsoft.com/office/powerpoint/2010/main" val="36678820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951CE1-664B-9690-1B26-F07B2E58D292}"/>
              </a:ext>
            </a:extLst>
          </p:cNvPr>
          <p:cNvSpPr>
            <a:spLocks noGrp="1"/>
          </p:cNvSpPr>
          <p:nvPr>
            <p:ph type="title"/>
          </p:nvPr>
        </p:nvSpPr>
        <p:spPr/>
        <p:txBody>
          <a:bodyPr/>
          <a:lstStyle/>
          <a:p>
            <a:r>
              <a:rPr lang="de-DE" err="1"/>
              <a:t>Heartbeat</a:t>
            </a:r>
            <a:endParaRPr lang="de-DE"/>
          </a:p>
        </p:txBody>
      </p:sp>
      <p:sp>
        <p:nvSpPr>
          <p:cNvPr id="3" name="Inhaltsplatzhalter 2">
            <a:extLst>
              <a:ext uri="{FF2B5EF4-FFF2-40B4-BE49-F238E27FC236}">
                <a16:creationId xmlns:a16="http://schemas.microsoft.com/office/drawing/2014/main" id="{DC746699-3609-28B7-9C86-5568406F5ACC}"/>
              </a:ext>
            </a:extLst>
          </p:cNvPr>
          <p:cNvSpPr>
            <a:spLocks noGrp="1"/>
          </p:cNvSpPr>
          <p:nvPr>
            <p:ph sz="half" idx="1"/>
          </p:nvPr>
        </p:nvSpPr>
        <p:spPr/>
        <p:txBody>
          <a:bodyPr>
            <a:normAutofit fontScale="85000" lnSpcReduction="10000"/>
          </a:bodyPr>
          <a:lstStyle/>
          <a:p>
            <a:r>
              <a:rPr lang="de-DE" dirty="0"/>
              <a:t>Jeder Consumer sendet regelmäßig (</a:t>
            </a:r>
            <a:r>
              <a:rPr lang="de-DE" dirty="0">
                <a:hlinkClick r:id="rId2"/>
              </a:rPr>
              <a:t>heartbeat.interval.ms</a:t>
            </a:r>
            <a:r>
              <a:rPr lang="de-DE" dirty="0"/>
              <a:t>) </a:t>
            </a:r>
            <a:r>
              <a:rPr lang="de-DE" dirty="0" err="1"/>
              <a:t>Heartbeats</a:t>
            </a:r>
            <a:r>
              <a:rPr lang="de-DE" dirty="0"/>
              <a:t> an einen </a:t>
            </a:r>
            <a:r>
              <a:rPr lang="de-DE" b="1" dirty="0"/>
              <a:t>Group </a:t>
            </a:r>
            <a:r>
              <a:rPr lang="de-DE" b="1" dirty="0" err="1"/>
              <a:t>coordinator</a:t>
            </a:r>
            <a:r>
              <a:rPr lang="de-DE" dirty="0"/>
              <a:t>, um zu signalisieren, dass man </a:t>
            </a:r>
            <a:r>
              <a:rPr lang="de-DE" dirty="0" err="1"/>
              <a:t>immernoch</a:t>
            </a:r>
            <a:r>
              <a:rPr lang="de-DE" dirty="0"/>
              <a:t> an der Gruppe teilhaben.</a:t>
            </a:r>
          </a:p>
          <a:p>
            <a:r>
              <a:rPr lang="de-DE" dirty="0"/>
              <a:t>Maximalzeit ohne Antwort: </a:t>
            </a:r>
            <a:r>
              <a:rPr lang="de-DE" dirty="0">
                <a:hlinkClick r:id="rId3"/>
              </a:rPr>
              <a:t>session.timeout.ms</a:t>
            </a:r>
            <a:endParaRPr lang="de-DE" dirty="0"/>
          </a:p>
          <a:p>
            <a:r>
              <a:rPr lang="de-DE" dirty="0"/>
              <a:t>Der Group </a:t>
            </a:r>
            <a:r>
              <a:rPr lang="de-DE" dirty="0" err="1"/>
              <a:t>coordinator</a:t>
            </a:r>
            <a:r>
              <a:rPr lang="de-DE" dirty="0"/>
              <a:t> verwaltet die Teilnehmer einer Consumer Group.</a:t>
            </a:r>
          </a:p>
        </p:txBody>
      </p:sp>
      <p:pic>
        <p:nvPicPr>
          <p:cNvPr id="7" name="Inhaltsplatzhalter 6">
            <a:extLst>
              <a:ext uri="{FF2B5EF4-FFF2-40B4-BE49-F238E27FC236}">
                <a16:creationId xmlns:a16="http://schemas.microsoft.com/office/drawing/2014/main" id="{72FA6CA7-090D-31CA-871D-DC4DEE22A13D}"/>
              </a:ext>
            </a:extLst>
          </p:cNvPr>
          <p:cNvPicPr>
            <a:picLocks noGrp="1" noChangeAspect="1"/>
          </p:cNvPicPr>
          <p:nvPr>
            <p:ph sz="half" idx="2"/>
          </p:nvPr>
        </p:nvPicPr>
        <p:blipFill>
          <a:blip r:embed="rId4"/>
          <a:stretch>
            <a:fillRect/>
          </a:stretch>
        </p:blipFill>
        <p:spPr>
          <a:xfrm>
            <a:off x="4648200" y="2128290"/>
            <a:ext cx="4038600" cy="3469783"/>
          </a:xfrm>
          <a:prstGeom prst="rect">
            <a:avLst/>
          </a:prstGeom>
        </p:spPr>
      </p:pic>
    </p:spTree>
    <p:extLst>
      <p:ext uri="{BB962C8B-B14F-4D97-AF65-F5344CB8AC3E}">
        <p14:creationId xmlns:p14="http://schemas.microsoft.com/office/powerpoint/2010/main" val="137327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5EC10D-F86A-8CE7-BE34-39E1EACE02F9}"/>
              </a:ext>
            </a:extLst>
          </p:cNvPr>
          <p:cNvSpPr>
            <a:spLocks noGrp="1"/>
          </p:cNvSpPr>
          <p:nvPr>
            <p:ph type="title"/>
          </p:nvPr>
        </p:nvSpPr>
        <p:spPr/>
        <p:txBody>
          <a:bodyPr/>
          <a:lstStyle/>
          <a:p>
            <a:r>
              <a:rPr lang="de-DE"/>
              <a:t>Umverteilung</a:t>
            </a:r>
          </a:p>
        </p:txBody>
      </p:sp>
      <p:sp>
        <p:nvSpPr>
          <p:cNvPr id="3" name="Inhaltsplatzhalter 2">
            <a:extLst>
              <a:ext uri="{FF2B5EF4-FFF2-40B4-BE49-F238E27FC236}">
                <a16:creationId xmlns:a16="http://schemas.microsoft.com/office/drawing/2014/main" id="{594A054E-EBD9-8797-A435-E19CFA0563E2}"/>
              </a:ext>
            </a:extLst>
          </p:cNvPr>
          <p:cNvSpPr>
            <a:spLocks noGrp="1"/>
          </p:cNvSpPr>
          <p:nvPr>
            <p:ph idx="1"/>
          </p:nvPr>
        </p:nvSpPr>
        <p:spPr/>
        <p:txBody>
          <a:bodyPr/>
          <a:lstStyle/>
          <a:p>
            <a:r>
              <a:rPr lang="de-DE"/>
              <a:t>Wenn ein neuer Consumer sich in einer Gruppe anmeldet, oder ein bestehenden entfernt wird, werden die Partitionen einer </a:t>
            </a:r>
            <a:r>
              <a:rPr lang="de-DE" err="1"/>
              <a:t>Consumergroup</a:t>
            </a:r>
            <a:r>
              <a:rPr lang="de-DE"/>
              <a:t> neu verteilt.</a:t>
            </a:r>
          </a:p>
          <a:p>
            <a:r>
              <a:rPr lang="de-DE"/>
              <a:t>Hierbei werden, je nach Strategie, zunächst alle Consumer gestoppt, ihre Caches geleert und neu verteilt.</a:t>
            </a:r>
          </a:p>
          <a:p>
            <a:r>
              <a:rPr lang="de-DE"/>
              <a:t>Das ist sehr aufwändig und störend.</a:t>
            </a:r>
          </a:p>
        </p:txBody>
      </p:sp>
    </p:spTree>
    <p:extLst>
      <p:ext uri="{BB962C8B-B14F-4D97-AF65-F5344CB8AC3E}">
        <p14:creationId xmlns:p14="http://schemas.microsoft.com/office/powerpoint/2010/main" val="20563743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ACA38B5-4A4D-17BE-C717-66047DC56488}"/>
              </a:ext>
            </a:extLst>
          </p:cNvPr>
          <p:cNvSpPr>
            <a:spLocks noGrp="1"/>
          </p:cNvSpPr>
          <p:nvPr>
            <p:ph type="title"/>
          </p:nvPr>
        </p:nvSpPr>
        <p:spPr/>
        <p:txBody>
          <a:bodyPr/>
          <a:lstStyle/>
          <a:p>
            <a:r>
              <a:rPr lang="de-DE"/>
              <a:t>Lastenumverteilung</a:t>
            </a:r>
          </a:p>
        </p:txBody>
      </p:sp>
      <p:pic>
        <p:nvPicPr>
          <p:cNvPr id="7" name="Grafik 6">
            <a:extLst>
              <a:ext uri="{FF2B5EF4-FFF2-40B4-BE49-F238E27FC236}">
                <a16:creationId xmlns:a16="http://schemas.microsoft.com/office/drawing/2014/main" id="{FC607A71-0D9C-69DE-4098-9D2E3B5C4177}"/>
              </a:ext>
            </a:extLst>
          </p:cNvPr>
          <p:cNvPicPr>
            <a:picLocks noChangeAspect="1"/>
          </p:cNvPicPr>
          <p:nvPr/>
        </p:nvPicPr>
        <p:blipFill>
          <a:blip r:embed="rId2"/>
          <a:stretch>
            <a:fillRect/>
          </a:stretch>
        </p:blipFill>
        <p:spPr>
          <a:xfrm>
            <a:off x="1035857" y="1529218"/>
            <a:ext cx="6962775" cy="2124075"/>
          </a:xfrm>
          <a:prstGeom prst="rect">
            <a:avLst/>
          </a:prstGeom>
        </p:spPr>
      </p:pic>
      <p:pic>
        <p:nvPicPr>
          <p:cNvPr id="9" name="Grafik 8">
            <a:extLst>
              <a:ext uri="{FF2B5EF4-FFF2-40B4-BE49-F238E27FC236}">
                <a16:creationId xmlns:a16="http://schemas.microsoft.com/office/drawing/2014/main" id="{68E77C23-0A40-440F-9310-657A5F2E6242}"/>
              </a:ext>
            </a:extLst>
          </p:cNvPr>
          <p:cNvPicPr>
            <a:picLocks noChangeAspect="1"/>
          </p:cNvPicPr>
          <p:nvPr/>
        </p:nvPicPr>
        <p:blipFill>
          <a:blip r:embed="rId3"/>
          <a:stretch>
            <a:fillRect/>
          </a:stretch>
        </p:blipFill>
        <p:spPr>
          <a:xfrm>
            <a:off x="1090612" y="4309035"/>
            <a:ext cx="6991350" cy="2466975"/>
          </a:xfrm>
          <a:prstGeom prst="rect">
            <a:avLst/>
          </a:prstGeom>
        </p:spPr>
      </p:pic>
    </p:spTree>
    <p:extLst>
      <p:ext uri="{BB962C8B-B14F-4D97-AF65-F5344CB8AC3E}">
        <p14:creationId xmlns:p14="http://schemas.microsoft.com/office/powerpoint/2010/main" val="23265899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ACA38B5-4A4D-17BE-C717-66047DC56488}"/>
              </a:ext>
            </a:extLst>
          </p:cNvPr>
          <p:cNvSpPr>
            <a:spLocks noGrp="1"/>
          </p:cNvSpPr>
          <p:nvPr>
            <p:ph type="title"/>
          </p:nvPr>
        </p:nvSpPr>
        <p:spPr/>
        <p:txBody>
          <a:bodyPr/>
          <a:lstStyle/>
          <a:p>
            <a:r>
              <a:rPr lang="de-DE"/>
              <a:t>Lastenumverteilung</a:t>
            </a:r>
          </a:p>
        </p:txBody>
      </p:sp>
      <p:pic>
        <p:nvPicPr>
          <p:cNvPr id="2" name="Picture 2" descr="Diagram&#10;&#10;Description automatically generated">
            <a:extLst>
              <a:ext uri="{FF2B5EF4-FFF2-40B4-BE49-F238E27FC236}">
                <a16:creationId xmlns:a16="http://schemas.microsoft.com/office/drawing/2014/main" id="{4F6295E6-CA09-A070-28B3-29D1F2E09F07}"/>
              </a:ext>
            </a:extLst>
          </p:cNvPr>
          <p:cNvPicPr>
            <a:picLocks noChangeAspect="1"/>
          </p:cNvPicPr>
          <p:nvPr/>
        </p:nvPicPr>
        <p:blipFill>
          <a:blip r:embed="rId2"/>
          <a:stretch>
            <a:fillRect/>
          </a:stretch>
        </p:blipFill>
        <p:spPr>
          <a:xfrm>
            <a:off x="934280" y="1422076"/>
            <a:ext cx="7275442" cy="5153534"/>
          </a:xfrm>
          <a:prstGeom prst="rect">
            <a:avLst/>
          </a:prstGeom>
        </p:spPr>
      </p:pic>
    </p:spTree>
    <p:extLst>
      <p:ext uri="{BB962C8B-B14F-4D97-AF65-F5344CB8AC3E}">
        <p14:creationId xmlns:p14="http://schemas.microsoft.com/office/powerpoint/2010/main" val="4005311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51FA879-108A-BD24-8E64-17C7691A6E27}"/>
              </a:ext>
            </a:extLst>
          </p:cNvPr>
          <p:cNvPicPr>
            <a:picLocks noChangeAspect="1"/>
          </p:cNvPicPr>
          <p:nvPr/>
        </p:nvPicPr>
        <p:blipFill>
          <a:blip r:embed="rId2"/>
          <a:stretch>
            <a:fillRect/>
          </a:stretch>
        </p:blipFill>
        <p:spPr>
          <a:xfrm>
            <a:off x="1468306" y="113267"/>
            <a:ext cx="6207388" cy="3146036"/>
          </a:xfrm>
          <a:prstGeom prst="rect">
            <a:avLst/>
          </a:prstGeom>
        </p:spPr>
      </p:pic>
      <p:pic>
        <p:nvPicPr>
          <p:cNvPr id="6" name="Grafik 5">
            <a:extLst>
              <a:ext uri="{FF2B5EF4-FFF2-40B4-BE49-F238E27FC236}">
                <a16:creationId xmlns:a16="http://schemas.microsoft.com/office/drawing/2014/main" id="{2820FB74-AB60-20D1-587B-C530B065E720}"/>
              </a:ext>
            </a:extLst>
          </p:cNvPr>
          <p:cNvPicPr>
            <a:picLocks noChangeAspect="1"/>
          </p:cNvPicPr>
          <p:nvPr/>
        </p:nvPicPr>
        <p:blipFill>
          <a:blip r:embed="rId3"/>
          <a:stretch>
            <a:fillRect/>
          </a:stretch>
        </p:blipFill>
        <p:spPr>
          <a:xfrm>
            <a:off x="1394039" y="3331724"/>
            <a:ext cx="6281655" cy="3308366"/>
          </a:xfrm>
          <a:prstGeom prst="rect">
            <a:avLst/>
          </a:prstGeom>
        </p:spPr>
      </p:pic>
    </p:spTree>
    <p:extLst>
      <p:ext uri="{BB962C8B-B14F-4D97-AF65-F5344CB8AC3E}">
        <p14:creationId xmlns:p14="http://schemas.microsoft.com/office/powerpoint/2010/main" val="729053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8937-A0F9-4540-A4CB-A6CD2A6B0437}"/>
              </a:ext>
            </a:extLst>
          </p:cNvPr>
          <p:cNvSpPr>
            <a:spLocks noGrp="1"/>
          </p:cNvSpPr>
          <p:nvPr>
            <p:ph type="title"/>
          </p:nvPr>
        </p:nvSpPr>
        <p:spPr/>
        <p:txBody>
          <a:bodyPr>
            <a:normAutofit fontScale="90000"/>
          </a:bodyPr>
          <a:lstStyle/>
          <a:p>
            <a:r>
              <a:rPr lang="en-GB" dirty="0"/>
              <a:t>Bindings für </a:t>
            </a:r>
            <a:r>
              <a:rPr lang="en-GB" dirty="0" err="1"/>
              <a:t>Programmiersprachen</a:t>
            </a:r>
            <a:r>
              <a:rPr lang="en-GB" dirty="0"/>
              <a:t> (client API)</a:t>
            </a:r>
            <a:endParaRPr lang="en-AT" dirty="0"/>
          </a:p>
        </p:txBody>
      </p:sp>
      <p:sp>
        <p:nvSpPr>
          <p:cNvPr id="3" name="Content Placeholder 2">
            <a:extLst>
              <a:ext uri="{FF2B5EF4-FFF2-40B4-BE49-F238E27FC236}">
                <a16:creationId xmlns:a16="http://schemas.microsoft.com/office/drawing/2014/main" id="{92ADCD40-16A2-4E24-8158-DE2FAEC9D9DB}"/>
              </a:ext>
            </a:extLst>
          </p:cNvPr>
          <p:cNvSpPr>
            <a:spLocks noGrp="1"/>
          </p:cNvSpPr>
          <p:nvPr>
            <p:ph idx="1"/>
          </p:nvPr>
        </p:nvSpPr>
        <p:spPr/>
        <p:txBody>
          <a:bodyPr>
            <a:noAutofit/>
          </a:bodyPr>
          <a:lstStyle/>
          <a:p>
            <a:pPr algn="l">
              <a:buFont typeface="Arial" panose="020B0604020202020204" pitchFamily="34" charset="0"/>
              <a:buChar char="•"/>
            </a:pPr>
            <a:r>
              <a:rPr lang="en-GB" sz="1100" b="0" i="0" dirty="0">
                <a:solidFill>
                  <a:srgbClr val="24292F"/>
                </a:solidFill>
                <a:effectLst/>
                <a:latin typeface="-apple-system"/>
              </a:rPr>
              <a:t>C#/.NET: </a:t>
            </a:r>
            <a:r>
              <a:rPr lang="en-GB" sz="1100" b="0" i="0" u="none" strike="noStrike" dirty="0">
                <a:solidFill>
                  <a:srgbClr val="24292F"/>
                </a:solidFill>
                <a:effectLst/>
                <a:latin typeface="-apple-system"/>
                <a:hlinkClick r:id="rId3"/>
              </a:rPr>
              <a:t>confluent-</a:t>
            </a:r>
            <a:r>
              <a:rPr lang="en-GB" sz="1100" b="0" i="0" u="none" strike="noStrike" dirty="0" err="1">
                <a:solidFill>
                  <a:srgbClr val="24292F"/>
                </a:solidFill>
                <a:effectLst/>
                <a:latin typeface="-apple-system"/>
                <a:hlinkClick r:id="rId3"/>
              </a:rPr>
              <a:t>kafka</a:t>
            </a:r>
            <a:r>
              <a:rPr lang="en-GB" sz="1100" b="0" i="0" u="none" strike="noStrike" dirty="0">
                <a:solidFill>
                  <a:srgbClr val="24292F"/>
                </a:solidFill>
                <a:effectLst/>
                <a:latin typeface="-apple-system"/>
                <a:hlinkClick r:id="rId3"/>
              </a:rPr>
              <a:t>-dotnet</a:t>
            </a:r>
            <a:r>
              <a:rPr lang="en-GB" sz="1100" b="0" i="0" dirty="0">
                <a:solidFill>
                  <a:srgbClr val="24292F"/>
                </a:solidFill>
                <a:effectLst/>
                <a:latin typeface="-apple-system"/>
              </a:rPr>
              <a:t> (based on </a:t>
            </a:r>
            <a:r>
              <a:rPr lang="en-GB" sz="1100" b="0" i="0" u="none" strike="noStrike" dirty="0" err="1">
                <a:solidFill>
                  <a:srgbClr val="24292F"/>
                </a:solidFill>
                <a:effectLst/>
                <a:latin typeface="-apple-system"/>
                <a:hlinkClick r:id="rId4"/>
              </a:rPr>
              <a:t>rdkafka</a:t>
            </a:r>
            <a:r>
              <a:rPr lang="en-GB" sz="1100" b="0" i="0" u="none" strike="noStrike" dirty="0">
                <a:solidFill>
                  <a:srgbClr val="24292F"/>
                </a:solidFill>
                <a:effectLst/>
                <a:latin typeface="-apple-system"/>
                <a:hlinkClick r:id="rId4"/>
              </a:rPr>
              <a:t>-dotnet</a:t>
            </a:r>
            <a:r>
              <a:rPr lang="en-GB" sz="1100" b="0" i="0" dirty="0">
                <a:solidFill>
                  <a:srgbClr val="24292F"/>
                </a:solidFill>
                <a:effectLst/>
                <a:latin typeface="-apple-system"/>
              </a:rPr>
              <a:t>)</a:t>
            </a:r>
          </a:p>
          <a:p>
            <a:pPr algn="l">
              <a:buFont typeface="Arial" panose="020B0604020202020204" pitchFamily="34" charset="0"/>
              <a:buChar char="•"/>
            </a:pPr>
            <a:r>
              <a:rPr lang="en-GB" sz="1100" b="0" i="0" dirty="0">
                <a:solidFill>
                  <a:srgbClr val="24292F"/>
                </a:solidFill>
                <a:effectLst/>
                <a:latin typeface="-apple-system"/>
              </a:rPr>
              <a:t>C++: </a:t>
            </a:r>
            <a:r>
              <a:rPr lang="en-GB" sz="1100" b="0" i="0" u="none" strike="noStrike" dirty="0" err="1">
                <a:solidFill>
                  <a:srgbClr val="24292F"/>
                </a:solidFill>
                <a:effectLst/>
                <a:latin typeface="-apple-system"/>
                <a:hlinkClick r:id="rId5"/>
              </a:rPr>
              <a:t>cppkafka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C++: </a:t>
            </a:r>
            <a:r>
              <a:rPr lang="en-GB" sz="1100" b="0" i="0" u="none" strike="noStrike" dirty="0">
                <a:solidFill>
                  <a:srgbClr val="24292F"/>
                </a:solidFill>
                <a:effectLst/>
                <a:latin typeface="-apple-system"/>
                <a:hlinkClick r:id="rId6"/>
              </a:rPr>
              <a:t>modern-</a:t>
            </a:r>
            <a:r>
              <a:rPr lang="en-GB" sz="1100" b="0" i="0" u="none" strike="noStrike" dirty="0" err="1">
                <a:solidFill>
                  <a:srgbClr val="24292F"/>
                </a:solidFill>
                <a:effectLst/>
                <a:latin typeface="-apple-system"/>
                <a:hlinkClick r:id="rId6"/>
              </a:rPr>
              <a:t>cpp</a:t>
            </a:r>
            <a:r>
              <a:rPr lang="en-GB" sz="1100" b="0" i="0" u="none" strike="noStrike" dirty="0">
                <a:solidFill>
                  <a:srgbClr val="24292F"/>
                </a:solidFill>
                <a:effectLst/>
                <a:latin typeface="-apple-system"/>
                <a:hlinkClick r:id="rId6"/>
              </a:rPr>
              <a:t>-</a:t>
            </a:r>
            <a:r>
              <a:rPr lang="en-GB" sz="1100" b="0" i="0" u="none" strike="noStrike" dirty="0" err="1">
                <a:solidFill>
                  <a:srgbClr val="24292F"/>
                </a:solidFill>
                <a:effectLst/>
                <a:latin typeface="-apple-system"/>
                <a:hlinkClick r:id="rId6"/>
              </a:rPr>
              <a:t>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Common Lisp: </a:t>
            </a:r>
            <a:r>
              <a:rPr lang="en-GB" sz="1100" b="0" i="0" u="none" strike="noStrike" dirty="0">
                <a:solidFill>
                  <a:srgbClr val="24292F"/>
                </a:solidFill>
                <a:effectLst/>
                <a:latin typeface="-apple-system"/>
                <a:hlinkClick r:id="rId7"/>
              </a:rPr>
              <a:t>cl-</a:t>
            </a:r>
            <a:r>
              <a:rPr lang="en-GB" sz="1100" b="0" i="0" u="none" strike="noStrike" dirty="0" err="1">
                <a:solidFill>
                  <a:srgbClr val="24292F"/>
                </a:solidFill>
                <a:effectLst/>
                <a:latin typeface="-apple-system"/>
                <a:hlinkClick r:id="rId7"/>
              </a:rPr>
              <a:t>rdkafka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D (C-like): </a:t>
            </a:r>
            <a:r>
              <a:rPr lang="en-GB" sz="1100" b="0" i="0" u="none" strike="noStrike" dirty="0" err="1">
                <a:solidFill>
                  <a:srgbClr val="24292F"/>
                </a:solidFill>
                <a:effectLst/>
                <a:latin typeface="-apple-system"/>
                <a:hlinkClick r:id="rId8"/>
              </a:rPr>
              <a:t>librdkafka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D (C++-like): </a:t>
            </a:r>
            <a:r>
              <a:rPr lang="en-GB" sz="1100" b="0" i="0" u="none" strike="noStrike" dirty="0" err="1">
                <a:solidFill>
                  <a:srgbClr val="24292F"/>
                </a:solidFill>
                <a:effectLst/>
                <a:latin typeface="-apple-system"/>
                <a:hlinkClick r:id="rId9"/>
              </a:rPr>
              <a:t>librdkafkad</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Erlang: </a:t>
            </a:r>
            <a:r>
              <a:rPr lang="en-GB" sz="1100" b="0" i="0" u="none" strike="noStrike" dirty="0" err="1">
                <a:solidFill>
                  <a:srgbClr val="24292F"/>
                </a:solidFill>
                <a:effectLst/>
                <a:latin typeface="-apple-system"/>
                <a:hlinkClick r:id="rId10"/>
              </a:rPr>
              <a:t>erlkaf</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Go: </a:t>
            </a:r>
            <a:r>
              <a:rPr lang="en-GB" sz="1100" b="0" i="0" u="none" strike="noStrike" dirty="0">
                <a:solidFill>
                  <a:srgbClr val="24292F"/>
                </a:solidFill>
                <a:effectLst/>
                <a:latin typeface="-apple-system"/>
                <a:hlinkClick r:id="rId11"/>
              </a:rPr>
              <a:t>confluent-</a:t>
            </a:r>
            <a:r>
              <a:rPr lang="en-GB" sz="1100" b="0" i="0" u="none" strike="noStrike" dirty="0" err="1">
                <a:solidFill>
                  <a:srgbClr val="24292F"/>
                </a:solidFill>
                <a:effectLst/>
                <a:latin typeface="-apple-system"/>
                <a:hlinkClick r:id="rId11"/>
              </a:rPr>
              <a:t>kafka</a:t>
            </a:r>
            <a:r>
              <a:rPr lang="en-GB" sz="1100" b="0" i="0" u="none" strike="noStrike" dirty="0">
                <a:solidFill>
                  <a:srgbClr val="24292F"/>
                </a:solidFill>
                <a:effectLst/>
                <a:latin typeface="-apple-system"/>
                <a:hlinkClick r:id="rId11"/>
              </a:rPr>
              <a:t>-go</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Haskell (</a:t>
            </a:r>
            <a:r>
              <a:rPr lang="en-GB" sz="1100" b="0" i="0" dirty="0" err="1">
                <a:solidFill>
                  <a:srgbClr val="24292F"/>
                </a:solidFill>
                <a:effectLst/>
                <a:latin typeface="-apple-system"/>
              </a:rPr>
              <a:t>kafka</a:t>
            </a:r>
            <a:r>
              <a:rPr lang="en-GB" sz="1100" b="0" i="0" dirty="0">
                <a:solidFill>
                  <a:srgbClr val="24292F"/>
                </a:solidFill>
                <a:effectLst/>
                <a:latin typeface="-apple-system"/>
              </a:rPr>
              <a:t>, conduit, </a:t>
            </a:r>
            <a:r>
              <a:rPr lang="en-GB" sz="1100" b="0" i="0" dirty="0" err="1">
                <a:solidFill>
                  <a:srgbClr val="24292F"/>
                </a:solidFill>
                <a:effectLst/>
                <a:latin typeface="-apple-system"/>
              </a:rPr>
              <a:t>avro</a:t>
            </a:r>
            <a:r>
              <a:rPr lang="en-GB" sz="1100" b="0" i="0" dirty="0">
                <a:solidFill>
                  <a:srgbClr val="24292F"/>
                </a:solidFill>
                <a:effectLst/>
                <a:latin typeface="-apple-system"/>
              </a:rPr>
              <a:t>, schema registry): </a:t>
            </a:r>
            <a:r>
              <a:rPr lang="en-GB" sz="1100" b="0" i="0" u="none" strike="noStrike" dirty="0" err="1">
                <a:solidFill>
                  <a:srgbClr val="24292F"/>
                </a:solidFill>
                <a:effectLst/>
                <a:latin typeface="-apple-system"/>
                <a:hlinkClick r:id="rId12"/>
              </a:rPr>
              <a:t>hw-kafka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Lua: </a:t>
            </a:r>
            <a:r>
              <a:rPr lang="en-GB" sz="1100" b="0" i="0" u="none" strike="noStrike" dirty="0" err="1">
                <a:solidFill>
                  <a:srgbClr val="24292F"/>
                </a:solidFill>
                <a:effectLst/>
                <a:latin typeface="-apple-system"/>
                <a:hlinkClick r:id="rId13"/>
              </a:rPr>
              <a:t>luardkafka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Node.js: </a:t>
            </a:r>
            <a:r>
              <a:rPr lang="en-GB" sz="1100" b="0" i="0" u="none" strike="noStrike" dirty="0">
                <a:solidFill>
                  <a:srgbClr val="24292F"/>
                </a:solidFill>
                <a:effectLst/>
                <a:latin typeface="-apple-system"/>
                <a:hlinkClick r:id="rId14"/>
              </a:rPr>
              <a:t>node-</a:t>
            </a:r>
            <a:r>
              <a:rPr lang="en-GB" sz="1100" b="0" i="0" u="none" strike="noStrike" dirty="0" err="1">
                <a:solidFill>
                  <a:srgbClr val="24292F"/>
                </a:solidFill>
                <a:effectLst/>
                <a:latin typeface="-apple-system"/>
                <a:hlinkClick r:id="rId14"/>
              </a:rPr>
              <a:t>rdkafka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err="1">
                <a:solidFill>
                  <a:srgbClr val="24292F"/>
                </a:solidFill>
                <a:effectLst/>
                <a:latin typeface="-apple-system"/>
              </a:rPr>
              <a:t>OCaml</a:t>
            </a:r>
            <a:r>
              <a:rPr lang="en-GB" sz="1100" b="0" i="0" dirty="0">
                <a:solidFill>
                  <a:srgbClr val="24292F"/>
                </a:solidFill>
                <a:effectLst/>
                <a:latin typeface="-apple-system"/>
              </a:rPr>
              <a:t>: </a:t>
            </a:r>
            <a:r>
              <a:rPr lang="en-GB" sz="1100" b="0" i="0" u="none" strike="noStrike" dirty="0" err="1">
                <a:solidFill>
                  <a:srgbClr val="24292F"/>
                </a:solidFill>
                <a:effectLst/>
                <a:latin typeface="-apple-system"/>
                <a:hlinkClick r:id="rId15"/>
              </a:rPr>
              <a:t>ocaml-kafka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Perl: </a:t>
            </a:r>
            <a:r>
              <a:rPr lang="en-GB" sz="1100" b="0" i="0" u="none" strike="noStrike" dirty="0">
                <a:solidFill>
                  <a:srgbClr val="24292F"/>
                </a:solidFill>
                <a:effectLst/>
                <a:latin typeface="-apple-system"/>
                <a:hlinkClick r:id="rId16"/>
              </a:rPr>
              <a:t>Net::Kafka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PHP: </a:t>
            </a:r>
            <a:r>
              <a:rPr lang="en-GB" sz="1100" b="0" i="0" u="none" strike="noStrike" dirty="0" err="1">
                <a:solidFill>
                  <a:srgbClr val="24292F"/>
                </a:solidFill>
                <a:effectLst/>
                <a:latin typeface="-apple-system"/>
                <a:hlinkClick r:id="rId17"/>
              </a:rPr>
              <a:t>php-rdkafka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PHP: </a:t>
            </a:r>
            <a:r>
              <a:rPr lang="en-GB" sz="1100" b="0" i="0" u="none" strike="noStrike" dirty="0" err="1">
                <a:solidFill>
                  <a:srgbClr val="24292F"/>
                </a:solidFill>
                <a:effectLst/>
                <a:latin typeface="-apple-system"/>
                <a:hlinkClick r:id="rId18"/>
              </a:rPr>
              <a:t>php</a:t>
            </a:r>
            <a:r>
              <a:rPr lang="en-GB" sz="1100" b="0" i="0" u="none" strike="noStrike" dirty="0">
                <a:solidFill>
                  <a:srgbClr val="24292F"/>
                </a:solidFill>
                <a:effectLst/>
                <a:latin typeface="-apple-system"/>
                <a:hlinkClick r:id="rId18"/>
              </a:rPr>
              <a:t>-simple-</a:t>
            </a:r>
            <a:r>
              <a:rPr lang="en-GB" sz="1100" b="0" i="0" u="none" strike="noStrike" dirty="0" err="1">
                <a:solidFill>
                  <a:srgbClr val="24292F"/>
                </a:solidFill>
                <a:effectLst/>
                <a:latin typeface="-apple-system"/>
                <a:hlinkClick r:id="rId18"/>
              </a:rPr>
              <a:t>kafka</a:t>
            </a:r>
            <a:r>
              <a:rPr lang="en-GB" sz="1100" b="0" i="0" u="none" strike="noStrike" dirty="0">
                <a:solidFill>
                  <a:srgbClr val="24292F"/>
                </a:solidFill>
                <a:effectLst/>
                <a:latin typeface="-apple-system"/>
                <a:hlinkClick r:id="rId18"/>
              </a:rPr>
              <a:t>-client</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Python: </a:t>
            </a:r>
            <a:r>
              <a:rPr lang="en-GB" sz="1100" b="0" i="0" u="none" strike="noStrike" dirty="0">
                <a:solidFill>
                  <a:srgbClr val="24292F"/>
                </a:solidFill>
                <a:effectLst/>
                <a:latin typeface="-apple-system"/>
                <a:hlinkClick r:id="rId19"/>
              </a:rPr>
              <a:t>confluent-</a:t>
            </a:r>
            <a:r>
              <a:rPr lang="en-GB" sz="1100" b="0" i="0" u="none" strike="noStrike" dirty="0" err="1">
                <a:solidFill>
                  <a:srgbClr val="24292F"/>
                </a:solidFill>
                <a:effectLst/>
                <a:latin typeface="-apple-system"/>
                <a:hlinkClick r:id="rId19"/>
              </a:rPr>
              <a:t>kafka</a:t>
            </a:r>
            <a:r>
              <a:rPr lang="en-GB" sz="1100" b="0" i="0" u="none" strike="noStrike" dirty="0">
                <a:solidFill>
                  <a:srgbClr val="24292F"/>
                </a:solidFill>
                <a:effectLst/>
                <a:latin typeface="-apple-system"/>
                <a:hlinkClick r:id="rId19"/>
              </a:rPr>
              <a:t>-python</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Python: </a:t>
            </a:r>
            <a:r>
              <a:rPr lang="en-GB" sz="1100" b="0" i="0" u="none" strike="noStrike" dirty="0" err="1">
                <a:solidFill>
                  <a:srgbClr val="24292F"/>
                </a:solidFill>
                <a:effectLst/>
                <a:latin typeface="-apple-system"/>
                <a:hlinkClick r:id="rId20"/>
              </a:rPr>
              <a:t>PyKafka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Ruby: </a:t>
            </a:r>
            <a:r>
              <a:rPr lang="en-GB" sz="1100" b="0" i="0" u="none" strike="noStrike" dirty="0">
                <a:solidFill>
                  <a:srgbClr val="24292F"/>
                </a:solidFill>
                <a:effectLst/>
                <a:latin typeface="-apple-system"/>
                <a:hlinkClick r:id="rId21"/>
              </a:rPr>
              <a:t>Hermann</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Ruby: </a:t>
            </a:r>
            <a:r>
              <a:rPr lang="en-GB" sz="1100" b="0" i="0" u="none" strike="noStrike" dirty="0" err="1">
                <a:solidFill>
                  <a:srgbClr val="24292F"/>
                </a:solidFill>
                <a:effectLst/>
                <a:latin typeface="-apple-system"/>
                <a:hlinkClick r:id="rId22"/>
              </a:rPr>
              <a:t>rdkafka</a:t>
            </a:r>
            <a:r>
              <a:rPr lang="en-GB" sz="1100" b="0" i="0" u="none" strike="noStrike" dirty="0">
                <a:solidFill>
                  <a:srgbClr val="24292F"/>
                </a:solidFill>
                <a:effectLst/>
                <a:latin typeface="-apple-system"/>
                <a:hlinkClick r:id="rId22"/>
              </a:rPr>
              <a:t>-ruby</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Rust: </a:t>
            </a:r>
            <a:r>
              <a:rPr lang="en-GB" sz="1100" b="0" i="0" u="none" strike="noStrike" dirty="0">
                <a:solidFill>
                  <a:srgbClr val="24292F"/>
                </a:solidFill>
                <a:effectLst/>
                <a:latin typeface="-apple-system"/>
                <a:hlinkClick r:id="rId23"/>
              </a:rPr>
              <a:t>rust-</a:t>
            </a:r>
            <a:r>
              <a:rPr lang="en-GB" sz="1100" b="0" i="0" u="none" strike="noStrike" dirty="0" err="1">
                <a:solidFill>
                  <a:srgbClr val="24292F"/>
                </a:solidFill>
                <a:effectLst/>
                <a:latin typeface="-apple-system"/>
                <a:hlinkClick r:id="rId23"/>
              </a:rPr>
              <a:t>rdkafka</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err="1">
                <a:solidFill>
                  <a:srgbClr val="24292F"/>
                </a:solidFill>
                <a:effectLst/>
                <a:latin typeface="-apple-system"/>
              </a:rPr>
              <a:t>Tcl</a:t>
            </a:r>
            <a:r>
              <a:rPr lang="en-GB" sz="1100" b="0" i="0" dirty="0">
                <a:solidFill>
                  <a:srgbClr val="24292F"/>
                </a:solidFill>
                <a:effectLst/>
                <a:latin typeface="-apple-system"/>
              </a:rPr>
              <a:t>: </a:t>
            </a:r>
            <a:r>
              <a:rPr lang="en-GB" sz="1100" b="0" i="0" u="none" strike="noStrike" dirty="0" err="1">
                <a:solidFill>
                  <a:srgbClr val="24292F"/>
                </a:solidFill>
                <a:effectLst/>
                <a:latin typeface="-apple-system"/>
                <a:hlinkClick r:id="rId24"/>
              </a:rPr>
              <a:t>KafkaTcl</a:t>
            </a:r>
            <a:endParaRPr lang="en-GB" sz="1100" b="0" i="0" dirty="0">
              <a:solidFill>
                <a:srgbClr val="24292F"/>
              </a:solidFill>
              <a:effectLst/>
              <a:latin typeface="-apple-system"/>
            </a:endParaRPr>
          </a:p>
          <a:p>
            <a:pPr algn="l">
              <a:buFont typeface="Arial" panose="020B0604020202020204" pitchFamily="34" charset="0"/>
              <a:buChar char="•"/>
            </a:pPr>
            <a:r>
              <a:rPr lang="en-GB" sz="1100" b="0" i="0" dirty="0">
                <a:solidFill>
                  <a:srgbClr val="24292F"/>
                </a:solidFill>
                <a:effectLst/>
                <a:latin typeface="-apple-system"/>
              </a:rPr>
              <a:t>Shell: </a:t>
            </a:r>
            <a:r>
              <a:rPr lang="en-GB" sz="1100" b="0" i="0" u="none" strike="noStrike" dirty="0" err="1">
                <a:solidFill>
                  <a:srgbClr val="24292F"/>
                </a:solidFill>
                <a:effectLst/>
                <a:latin typeface="-apple-system"/>
                <a:hlinkClick r:id="rId25"/>
              </a:rPr>
              <a:t>kafkacat</a:t>
            </a:r>
            <a:r>
              <a:rPr lang="en-GB" sz="1100" b="0" i="0" dirty="0">
                <a:solidFill>
                  <a:srgbClr val="24292F"/>
                </a:solidFill>
                <a:effectLst/>
                <a:latin typeface="-apple-system"/>
              </a:rPr>
              <a:t> - Apache Kafka command line tool</a:t>
            </a:r>
          </a:p>
          <a:p>
            <a:pPr algn="l">
              <a:buFont typeface="Arial" panose="020B0604020202020204" pitchFamily="34" charset="0"/>
              <a:buChar char="•"/>
            </a:pPr>
            <a:r>
              <a:rPr lang="en-GB" sz="1100" b="0" i="0" dirty="0">
                <a:solidFill>
                  <a:srgbClr val="24292F"/>
                </a:solidFill>
                <a:effectLst/>
                <a:latin typeface="-apple-system"/>
              </a:rPr>
              <a:t>Swift: </a:t>
            </a:r>
            <a:r>
              <a:rPr lang="en-GB" sz="1100" b="0" i="0" u="none" strike="noStrike" dirty="0">
                <a:solidFill>
                  <a:srgbClr val="24292F"/>
                </a:solidFill>
                <a:effectLst/>
                <a:latin typeface="-apple-system"/>
                <a:hlinkClick r:id="rId26"/>
              </a:rPr>
              <a:t>Perfect-Kafka</a:t>
            </a:r>
            <a:endParaRPr lang="en-GB" sz="1100" b="0" i="0" dirty="0">
              <a:solidFill>
                <a:srgbClr val="24292F"/>
              </a:solidFill>
              <a:effectLst/>
              <a:latin typeface="-apple-system"/>
            </a:endParaRPr>
          </a:p>
        </p:txBody>
      </p:sp>
      <p:pic>
        <p:nvPicPr>
          <p:cNvPr id="1026" name="Picture 2">
            <a:extLst>
              <a:ext uri="{FF2B5EF4-FFF2-40B4-BE49-F238E27FC236}">
                <a16:creationId xmlns:a16="http://schemas.microsoft.com/office/drawing/2014/main" id="{C475962C-8EA4-4CE0-8770-7DDB22F69CD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02168" y="1552273"/>
            <a:ext cx="4239879" cy="4771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8818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95FFE-8A84-D67E-E822-FC5AB86C8958}"/>
              </a:ext>
            </a:extLst>
          </p:cNvPr>
          <p:cNvSpPr>
            <a:spLocks noGrp="1"/>
          </p:cNvSpPr>
          <p:nvPr>
            <p:ph type="title"/>
          </p:nvPr>
        </p:nvSpPr>
        <p:spPr/>
        <p:txBody>
          <a:bodyPr/>
          <a:lstStyle/>
          <a:p>
            <a:r>
              <a:rPr lang="de-DE"/>
              <a:t>Wann sind Daten </a:t>
            </a:r>
            <a:r>
              <a:rPr lang="de-DE" err="1"/>
              <a:t>commitet</a:t>
            </a:r>
            <a:r>
              <a:rPr lang="de-DE"/>
              <a:t>?</a:t>
            </a:r>
          </a:p>
        </p:txBody>
      </p:sp>
      <p:sp>
        <p:nvSpPr>
          <p:cNvPr id="3" name="Inhaltsplatzhalter 2">
            <a:extLst>
              <a:ext uri="{FF2B5EF4-FFF2-40B4-BE49-F238E27FC236}">
                <a16:creationId xmlns:a16="http://schemas.microsoft.com/office/drawing/2014/main" id="{B3E09260-080C-7E1F-EBE6-CE5A02B6088C}"/>
              </a:ext>
            </a:extLst>
          </p:cNvPr>
          <p:cNvSpPr>
            <a:spLocks noGrp="1"/>
          </p:cNvSpPr>
          <p:nvPr>
            <p:ph idx="1"/>
          </p:nvPr>
        </p:nvSpPr>
        <p:spPr/>
        <p:txBody>
          <a:bodyPr>
            <a:normAutofit lnSpcReduction="10000"/>
          </a:bodyPr>
          <a:lstStyle/>
          <a:p>
            <a:r>
              <a:rPr lang="de-DE" dirty="0"/>
              <a:t>Eine Nachricht gilt als </a:t>
            </a:r>
            <a:r>
              <a:rPr lang="de-DE" dirty="0" err="1"/>
              <a:t>commitet</a:t>
            </a:r>
            <a:r>
              <a:rPr lang="de-DE" dirty="0"/>
              <a:t>, wenn sie auf ISR sie erhalten haben.</a:t>
            </a:r>
          </a:p>
          <a:p>
            <a:r>
              <a:rPr lang="de-DE" dirty="0"/>
              <a:t>Anzahl der nötigen ISR lässt sich mit </a:t>
            </a:r>
            <a:r>
              <a:rPr lang="de-DE" dirty="0" err="1">
                <a:latin typeface="Consolas" panose="020B0609020204030204" pitchFamily="49" charset="0"/>
                <a:hlinkClick r:id="rId2"/>
              </a:rPr>
              <a:t>min.insync.replicas</a:t>
            </a:r>
            <a:r>
              <a:rPr lang="de-DE" dirty="0"/>
              <a:t> einstellen.</a:t>
            </a:r>
          </a:p>
          <a:p>
            <a:r>
              <a:rPr lang="de-DE" dirty="0"/>
              <a:t>Achtung: Ein </a:t>
            </a:r>
            <a:r>
              <a:rPr lang="de-DE" dirty="0" err="1"/>
              <a:t>Ack</a:t>
            </a:r>
            <a:r>
              <a:rPr lang="de-DE" dirty="0"/>
              <a:t> gibt der Leader / ein Follower bereits, wenn die Daten im Pagecache der Festplatte sind.</a:t>
            </a:r>
          </a:p>
          <a:p>
            <a:r>
              <a:rPr lang="de-DE" dirty="0"/>
              <a:t>Nur Daten die </a:t>
            </a:r>
            <a:r>
              <a:rPr lang="de-DE" dirty="0" err="1"/>
              <a:t>commitet</a:t>
            </a:r>
            <a:r>
              <a:rPr lang="de-DE" dirty="0"/>
              <a:t> sind, können von </a:t>
            </a:r>
            <a:r>
              <a:rPr lang="de-DE" dirty="0" err="1"/>
              <a:t>Consumern</a:t>
            </a:r>
            <a:r>
              <a:rPr lang="de-DE" dirty="0"/>
              <a:t> gelesen werden.</a:t>
            </a:r>
          </a:p>
        </p:txBody>
      </p:sp>
    </p:spTree>
    <p:extLst>
      <p:ext uri="{BB962C8B-B14F-4D97-AF65-F5344CB8AC3E}">
        <p14:creationId xmlns:p14="http://schemas.microsoft.com/office/powerpoint/2010/main" val="31004548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964F6B-A1EC-6E7C-23D0-79DEA9AE8CA3}"/>
              </a:ext>
            </a:extLst>
          </p:cNvPr>
          <p:cNvSpPr>
            <a:spLocks noGrp="1"/>
          </p:cNvSpPr>
          <p:nvPr>
            <p:ph type="title"/>
          </p:nvPr>
        </p:nvSpPr>
        <p:spPr/>
        <p:txBody>
          <a:bodyPr/>
          <a:lstStyle/>
          <a:p>
            <a:r>
              <a:rPr lang="de-DE" dirty="0"/>
              <a:t>High </a:t>
            </a:r>
            <a:r>
              <a:rPr lang="de-DE" dirty="0" err="1"/>
              <a:t>Water</a:t>
            </a:r>
            <a:r>
              <a:rPr lang="de-DE" dirty="0"/>
              <a:t> Mark</a:t>
            </a:r>
          </a:p>
        </p:txBody>
      </p:sp>
      <p:sp>
        <p:nvSpPr>
          <p:cNvPr id="3" name="Inhaltsplatzhalter 2">
            <a:extLst>
              <a:ext uri="{FF2B5EF4-FFF2-40B4-BE49-F238E27FC236}">
                <a16:creationId xmlns:a16="http://schemas.microsoft.com/office/drawing/2014/main" id="{488A868C-CB0E-0A53-0D93-700997F2DDF1}"/>
              </a:ext>
            </a:extLst>
          </p:cNvPr>
          <p:cNvSpPr>
            <a:spLocks noGrp="1"/>
          </p:cNvSpPr>
          <p:nvPr>
            <p:ph sz="half" idx="1"/>
          </p:nvPr>
        </p:nvSpPr>
        <p:spPr/>
        <p:txBody>
          <a:bodyPr vert="horz" lIns="91440" tIns="45720" rIns="91440" bIns="45720" rtlCol="0" anchor="t">
            <a:normAutofit/>
          </a:bodyPr>
          <a:lstStyle/>
          <a:p>
            <a:r>
              <a:rPr lang="de-DE"/>
              <a:t>High </a:t>
            </a:r>
            <a:r>
              <a:rPr lang="de-DE" err="1"/>
              <a:t>Water</a:t>
            </a:r>
            <a:r>
              <a:rPr lang="de-DE"/>
              <a:t> Mark (HWM) ist die Position/Offset, bis zu der alle ISR Nachrichten konsumiert haben.</a:t>
            </a:r>
          </a:p>
          <a:p>
            <a:r>
              <a:rPr lang="de-DE"/>
              <a:t>Consumer können Nachrichten nur bis zum HWM lesen.</a:t>
            </a:r>
            <a:endParaRPr lang="de-DE">
              <a:cs typeface="Calibri"/>
            </a:endParaRPr>
          </a:p>
          <a:p>
            <a:endParaRPr lang="de-DE"/>
          </a:p>
        </p:txBody>
      </p:sp>
      <p:pic>
        <p:nvPicPr>
          <p:cNvPr id="6" name="Inhaltsplatzhalter 5">
            <a:extLst>
              <a:ext uri="{FF2B5EF4-FFF2-40B4-BE49-F238E27FC236}">
                <a16:creationId xmlns:a16="http://schemas.microsoft.com/office/drawing/2014/main" id="{E83E6B8E-6997-4312-130B-7F2BC3112FF7}"/>
              </a:ext>
            </a:extLst>
          </p:cNvPr>
          <p:cNvPicPr>
            <a:picLocks noGrp="1" noChangeAspect="1"/>
          </p:cNvPicPr>
          <p:nvPr>
            <p:ph sz="half" idx="2"/>
          </p:nvPr>
        </p:nvPicPr>
        <p:blipFill>
          <a:blip r:embed="rId2"/>
          <a:stretch>
            <a:fillRect/>
          </a:stretch>
        </p:blipFill>
        <p:spPr>
          <a:xfrm>
            <a:off x="4648200" y="1881653"/>
            <a:ext cx="4038600" cy="3963057"/>
          </a:xfrm>
        </p:spPr>
      </p:pic>
      <p:sp>
        <p:nvSpPr>
          <p:cNvPr id="7" name="Textfeld 6">
            <a:extLst>
              <a:ext uri="{FF2B5EF4-FFF2-40B4-BE49-F238E27FC236}">
                <a16:creationId xmlns:a16="http://schemas.microsoft.com/office/drawing/2014/main" id="{A71F5B24-3125-74AC-BD7E-67BFB3405BBD}"/>
              </a:ext>
            </a:extLst>
          </p:cNvPr>
          <p:cNvSpPr txBox="1"/>
          <p:nvPr/>
        </p:nvSpPr>
        <p:spPr>
          <a:xfrm>
            <a:off x="6081041" y="6126163"/>
            <a:ext cx="2915478" cy="646331"/>
          </a:xfrm>
          <a:prstGeom prst="rect">
            <a:avLst/>
          </a:prstGeom>
          <a:noFill/>
        </p:spPr>
        <p:txBody>
          <a:bodyPr wrap="none" rtlCol="0">
            <a:spAutoFit/>
          </a:bodyPr>
          <a:lstStyle/>
          <a:p>
            <a:pPr algn="r"/>
            <a:r>
              <a:rPr lang="de-DE"/>
              <a:t>LEO = Log-End-Offset</a:t>
            </a:r>
          </a:p>
          <a:p>
            <a:pPr algn="r"/>
            <a:r>
              <a:rPr lang="de-DE"/>
              <a:t>Letzter Offset in der Partition</a:t>
            </a:r>
          </a:p>
        </p:txBody>
      </p:sp>
      <p:sp>
        <p:nvSpPr>
          <p:cNvPr id="8" name="Pfeil: gebogen 7">
            <a:extLst>
              <a:ext uri="{FF2B5EF4-FFF2-40B4-BE49-F238E27FC236}">
                <a16:creationId xmlns:a16="http://schemas.microsoft.com/office/drawing/2014/main" id="{85907C91-ABB7-9FF4-2F6D-0731C93D36BD}"/>
              </a:ext>
            </a:extLst>
          </p:cNvPr>
          <p:cNvSpPr/>
          <p:nvPr/>
        </p:nvSpPr>
        <p:spPr>
          <a:xfrm flipH="1">
            <a:off x="8139842" y="3562477"/>
            <a:ext cx="600250" cy="2563686"/>
          </a:xfrm>
          <a:prstGeom prst="bentArrow">
            <a:avLst>
              <a:gd name="adj1" fmla="val 3261"/>
              <a:gd name="adj2" fmla="val 12383"/>
              <a:gd name="adj3" fmla="val 25000"/>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4591531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5C4939-D4B6-C7FE-F403-E23398362346}"/>
              </a:ext>
            </a:extLst>
          </p:cNvPr>
          <p:cNvSpPr>
            <a:spLocks noGrp="1"/>
          </p:cNvSpPr>
          <p:nvPr>
            <p:ph type="title"/>
          </p:nvPr>
        </p:nvSpPr>
        <p:spPr/>
        <p:txBody>
          <a:bodyPr/>
          <a:lstStyle/>
          <a:p>
            <a:r>
              <a:rPr lang="de-DE"/>
              <a:t>Broker</a:t>
            </a:r>
          </a:p>
        </p:txBody>
      </p:sp>
      <p:pic>
        <p:nvPicPr>
          <p:cNvPr id="4" name="Picture 4">
            <a:extLst>
              <a:ext uri="{FF2B5EF4-FFF2-40B4-BE49-F238E27FC236}">
                <a16:creationId xmlns:a16="http://schemas.microsoft.com/office/drawing/2014/main" id="{DA12AC41-3D16-A73B-C471-315B3F59CBC9}"/>
              </a:ext>
            </a:extLst>
          </p:cNvPr>
          <p:cNvPicPr>
            <a:picLocks noGrp="1" noChangeAspect="1"/>
          </p:cNvPicPr>
          <p:nvPr>
            <p:ph idx="1"/>
          </p:nvPr>
        </p:nvPicPr>
        <p:blipFill>
          <a:blip r:embed="rId2"/>
          <a:stretch>
            <a:fillRect/>
          </a:stretch>
        </p:blipFill>
        <p:spPr>
          <a:xfrm>
            <a:off x="1816469" y="1600200"/>
            <a:ext cx="5511061" cy="4525963"/>
          </a:xfrm>
          <a:prstGeom prst="rect">
            <a:avLst/>
          </a:prstGeom>
        </p:spPr>
      </p:pic>
      <p:sp>
        <p:nvSpPr>
          <p:cNvPr id="5" name="Rechteck: abgerundete Ecken 4">
            <a:extLst>
              <a:ext uri="{FF2B5EF4-FFF2-40B4-BE49-F238E27FC236}">
                <a16:creationId xmlns:a16="http://schemas.microsoft.com/office/drawing/2014/main" id="{BE5CEBA7-2954-B86D-D1E2-D3C1754C1851}"/>
              </a:ext>
            </a:extLst>
          </p:cNvPr>
          <p:cNvSpPr/>
          <p:nvPr/>
        </p:nvSpPr>
        <p:spPr>
          <a:xfrm>
            <a:off x="3859553" y="3046130"/>
            <a:ext cx="1509041" cy="318637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1206036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6A9A9B-9ADC-8D91-6DA8-D6DB080E1B67}"/>
              </a:ext>
            </a:extLst>
          </p:cNvPr>
          <p:cNvSpPr>
            <a:spLocks noGrp="1"/>
          </p:cNvSpPr>
          <p:nvPr>
            <p:ph type="title"/>
          </p:nvPr>
        </p:nvSpPr>
        <p:spPr/>
        <p:txBody>
          <a:bodyPr/>
          <a:lstStyle/>
          <a:p>
            <a:r>
              <a:rPr lang="de-DE"/>
              <a:t>Broker</a:t>
            </a:r>
          </a:p>
        </p:txBody>
      </p:sp>
      <p:sp>
        <p:nvSpPr>
          <p:cNvPr id="3" name="Inhaltsplatzhalter 2">
            <a:extLst>
              <a:ext uri="{FF2B5EF4-FFF2-40B4-BE49-F238E27FC236}">
                <a16:creationId xmlns:a16="http://schemas.microsoft.com/office/drawing/2014/main" id="{5A6A2F2F-FAC8-44F7-B897-7682D20E2A02}"/>
              </a:ext>
            </a:extLst>
          </p:cNvPr>
          <p:cNvSpPr>
            <a:spLocks noGrp="1"/>
          </p:cNvSpPr>
          <p:nvPr>
            <p:ph idx="1"/>
          </p:nvPr>
        </p:nvSpPr>
        <p:spPr/>
        <p:txBody>
          <a:bodyPr>
            <a:normAutofit fontScale="85000" lnSpcReduction="20000"/>
          </a:bodyPr>
          <a:lstStyle/>
          <a:p>
            <a:r>
              <a:rPr lang="de-DE" dirty="0"/>
              <a:t>Instanzen von Kafka, auf denen Partitionen liegen.</a:t>
            </a:r>
          </a:p>
          <a:p>
            <a:r>
              <a:rPr lang="de-DE" dirty="0"/>
              <a:t>Aufgaben:</a:t>
            </a:r>
          </a:p>
          <a:p>
            <a:pPr lvl="1">
              <a:buFont typeface="Arial" panose="020B0604020202020204" pitchFamily="34" charset="0"/>
              <a:buChar char="+"/>
            </a:pPr>
            <a:r>
              <a:rPr lang="de-DE" dirty="0"/>
              <a:t>Nachrichten Speichern</a:t>
            </a:r>
          </a:p>
          <a:p>
            <a:pPr lvl="1">
              <a:buFont typeface="Arial" panose="020B0604020202020204" pitchFamily="34" charset="0"/>
              <a:buChar char="+"/>
            </a:pPr>
            <a:r>
              <a:rPr lang="de-DE" dirty="0"/>
              <a:t>Nachrichten weiterleiten</a:t>
            </a:r>
          </a:p>
          <a:p>
            <a:pPr lvl="1">
              <a:buFont typeface="Arial" panose="020B0604020202020204" pitchFamily="34" charset="0"/>
              <a:buChar char="+"/>
            </a:pPr>
            <a:r>
              <a:rPr lang="de-DE" dirty="0" err="1"/>
              <a:t>Authorisierung</a:t>
            </a:r>
            <a:r>
              <a:rPr lang="de-DE" dirty="0"/>
              <a:t> prüfen.</a:t>
            </a:r>
          </a:p>
          <a:p>
            <a:r>
              <a:rPr lang="de-DE" dirty="0"/>
              <a:t>Macht der Broker nicht:</a:t>
            </a:r>
          </a:p>
          <a:p>
            <a:pPr lvl="1"/>
            <a:r>
              <a:rPr lang="de-DE" dirty="0"/>
              <a:t>Verarbeitung der Nachrichten</a:t>
            </a:r>
          </a:p>
          <a:p>
            <a:pPr lvl="1"/>
            <a:r>
              <a:rPr lang="de-DE" dirty="0"/>
              <a:t>Verschlüsselung der Nachrichten</a:t>
            </a:r>
          </a:p>
          <a:p>
            <a:pPr lvl="1"/>
            <a:r>
              <a:rPr lang="de-DE" dirty="0"/>
              <a:t>Auswahl der Partition, in die gespeichert wird.</a:t>
            </a:r>
          </a:p>
          <a:p>
            <a:r>
              <a:rPr lang="de-DE" dirty="0"/>
              <a:t>Kann auf einem Server liegen, Rechenzentrum oder Cloud.</a:t>
            </a:r>
          </a:p>
        </p:txBody>
      </p:sp>
    </p:spTree>
    <p:extLst>
      <p:ext uri="{BB962C8B-B14F-4D97-AF65-F5344CB8AC3E}">
        <p14:creationId xmlns:p14="http://schemas.microsoft.com/office/powerpoint/2010/main" val="25058109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DCC410-2A33-6FAC-8840-FB79733E264F}"/>
              </a:ext>
            </a:extLst>
          </p:cNvPr>
          <p:cNvSpPr>
            <a:spLocks noGrp="1"/>
          </p:cNvSpPr>
          <p:nvPr>
            <p:ph type="title"/>
          </p:nvPr>
        </p:nvSpPr>
        <p:spPr/>
        <p:txBody>
          <a:bodyPr/>
          <a:lstStyle/>
          <a:p>
            <a:r>
              <a:rPr lang="de-DE"/>
              <a:t>Dateien im Broker</a:t>
            </a:r>
          </a:p>
        </p:txBody>
      </p:sp>
      <p:graphicFrame>
        <p:nvGraphicFramePr>
          <p:cNvPr id="4" name="Tabelle 4">
            <a:extLst>
              <a:ext uri="{FF2B5EF4-FFF2-40B4-BE49-F238E27FC236}">
                <a16:creationId xmlns:a16="http://schemas.microsoft.com/office/drawing/2014/main" id="{EBE9F6AB-3087-E190-FB84-40BB5A129560}"/>
              </a:ext>
            </a:extLst>
          </p:cNvPr>
          <p:cNvGraphicFramePr>
            <a:graphicFrameLocks noGrp="1"/>
          </p:cNvGraphicFramePr>
          <p:nvPr>
            <p:ph idx="1"/>
            <p:extLst>
              <p:ext uri="{D42A27DB-BD31-4B8C-83A1-F6EECF244321}">
                <p14:modId xmlns:p14="http://schemas.microsoft.com/office/powerpoint/2010/main" val="426728360"/>
              </p:ext>
            </p:extLst>
          </p:nvPr>
        </p:nvGraphicFramePr>
        <p:xfrm>
          <a:off x="457200" y="1600200"/>
          <a:ext cx="8229600" cy="3688080"/>
        </p:xfrm>
        <a:graphic>
          <a:graphicData uri="http://schemas.openxmlformats.org/drawingml/2006/table">
            <a:tbl>
              <a:tblPr firstRow="1" bandRow="1">
                <a:tableStyleId>{5C22544A-7EE6-4342-B048-85BDC9FD1C3A}</a:tableStyleId>
              </a:tblPr>
              <a:tblGrid>
                <a:gridCol w="3096366">
                  <a:extLst>
                    <a:ext uri="{9D8B030D-6E8A-4147-A177-3AD203B41FA5}">
                      <a16:colId xmlns:a16="http://schemas.microsoft.com/office/drawing/2014/main" val="3593824216"/>
                    </a:ext>
                  </a:extLst>
                </a:gridCol>
                <a:gridCol w="5133234">
                  <a:extLst>
                    <a:ext uri="{9D8B030D-6E8A-4147-A177-3AD203B41FA5}">
                      <a16:colId xmlns:a16="http://schemas.microsoft.com/office/drawing/2014/main" val="3495340086"/>
                    </a:ext>
                  </a:extLst>
                </a:gridCol>
              </a:tblGrid>
              <a:tr h="370840">
                <a:tc>
                  <a:txBody>
                    <a:bodyPr/>
                    <a:lstStyle/>
                    <a:p>
                      <a:r>
                        <a:rPr lang="de-DE" dirty="0"/>
                        <a:t>Dateiname</a:t>
                      </a:r>
                    </a:p>
                  </a:txBody>
                  <a:tcPr/>
                </a:tc>
                <a:tc>
                  <a:txBody>
                    <a:bodyPr/>
                    <a:lstStyle/>
                    <a:p>
                      <a:r>
                        <a:rPr lang="de-DE"/>
                        <a:t>Bedeutung</a:t>
                      </a:r>
                    </a:p>
                  </a:txBody>
                  <a:tcPr/>
                </a:tc>
                <a:extLst>
                  <a:ext uri="{0D108BD9-81ED-4DB2-BD59-A6C34878D82A}">
                    <a16:rowId xmlns:a16="http://schemas.microsoft.com/office/drawing/2014/main" val="58908791"/>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cleaner-offset-</a:t>
                      </a:r>
                      <a:r>
                        <a:rPr lang="de-DE" sz="1600" b="0" i="0" u="none" strike="noStrike" err="1">
                          <a:solidFill>
                            <a:srgbClr val="242424"/>
                          </a:solidFill>
                          <a:effectLst/>
                          <a:latin typeface="Arial" panose="020B0604020202020204" pitchFamily="34" charset="0"/>
                        </a:rPr>
                        <a:t>checkpoint</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Offset des Cleaners</a:t>
                      </a:r>
                      <a:endParaRPr lang="de-DE" sz="3200">
                        <a:effectLst/>
                      </a:endParaRPr>
                    </a:p>
                  </a:txBody>
                  <a:tcPr marL="63500" marR="63500" marT="63500" marB="63500"/>
                </a:tc>
                <a:extLst>
                  <a:ext uri="{0D108BD9-81ED-4DB2-BD59-A6C34878D82A}">
                    <a16:rowId xmlns:a16="http://schemas.microsoft.com/office/drawing/2014/main" val="3795032398"/>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log-start-offset-checkpoint</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Offset des ersten Eintrages</a:t>
                      </a:r>
                    </a:p>
                    <a:p>
                      <a:pPr rtl="0" fontAlgn="t">
                        <a:spcBef>
                          <a:spcPts val="0"/>
                        </a:spcBef>
                        <a:spcAft>
                          <a:spcPts val="0"/>
                        </a:spcAft>
                      </a:pPr>
                      <a:r>
                        <a:rPr lang="de-DE" sz="1600" b="0" i="0" u="none" strike="noStrike">
                          <a:solidFill>
                            <a:srgbClr val="242424"/>
                          </a:solidFill>
                          <a:effectLst/>
                          <a:latin typeface="Arial" panose="020B0604020202020204" pitchFamily="34" charset="0"/>
                        </a:rPr>
                        <a:t>(denn dieser muss nicht 0 sein)</a:t>
                      </a:r>
                      <a:endParaRPr lang="de-DE" sz="3200">
                        <a:effectLst/>
                      </a:endParaRPr>
                    </a:p>
                  </a:txBody>
                  <a:tcPr marL="63500" marR="63500" marT="63500" marB="63500"/>
                </a:tc>
                <a:extLst>
                  <a:ext uri="{0D108BD9-81ED-4DB2-BD59-A6C34878D82A}">
                    <a16:rowId xmlns:a16="http://schemas.microsoft.com/office/drawing/2014/main" val="1297789409"/>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meta.properties</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Informationen über das Cluster</a:t>
                      </a:r>
                      <a:endParaRPr lang="de-DE" sz="3200">
                        <a:effectLst/>
                      </a:endParaRPr>
                    </a:p>
                  </a:txBody>
                  <a:tcPr marL="63500" marR="63500" marT="63500" marB="63500"/>
                </a:tc>
                <a:extLst>
                  <a:ext uri="{0D108BD9-81ED-4DB2-BD59-A6C34878D82A}">
                    <a16:rowId xmlns:a16="http://schemas.microsoft.com/office/drawing/2014/main" val="1700350223"/>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recovery-point-offset-checkpoint</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Welche Daten sind auf dem Hauptspeicher angekommen?</a:t>
                      </a:r>
                      <a:endParaRPr lang="de-DE" sz="3200">
                        <a:effectLst/>
                      </a:endParaRPr>
                    </a:p>
                  </a:txBody>
                  <a:tcPr marL="63500" marR="63500" marT="63500" marB="63500"/>
                </a:tc>
                <a:extLst>
                  <a:ext uri="{0D108BD9-81ED-4DB2-BD59-A6C34878D82A}">
                    <a16:rowId xmlns:a16="http://schemas.microsoft.com/office/drawing/2014/main" val="1842392358"/>
                  </a:ext>
                </a:extLst>
              </a:tr>
              <a:tr h="370840">
                <a:tc>
                  <a:txBody>
                    <a:bodyPr/>
                    <a:lstStyle/>
                    <a:p>
                      <a:pPr rtl="0" fontAlgn="t">
                        <a:spcBef>
                          <a:spcPts val="0"/>
                        </a:spcBef>
                        <a:spcAft>
                          <a:spcPts val="0"/>
                        </a:spcAft>
                      </a:pPr>
                      <a:r>
                        <a:rPr lang="de-DE" sz="1600" b="0" i="0" u="none" strike="noStrike" dirty="0" err="1">
                          <a:solidFill>
                            <a:srgbClr val="242424"/>
                          </a:solidFill>
                          <a:effectLst/>
                          <a:latin typeface="Arial" panose="020B0604020202020204" pitchFamily="34" charset="0"/>
                        </a:rPr>
                        <a:t>replication</a:t>
                      </a:r>
                      <a:r>
                        <a:rPr lang="de-DE" sz="1600" b="0" i="0" u="none" strike="noStrike" dirty="0">
                          <a:solidFill>
                            <a:srgbClr val="242424"/>
                          </a:solidFill>
                          <a:effectLst/>
                          <a:latin typeface="Arial" panose="020B0604020202020204" pitchFamily="34" charset="0"/>
                        </a:rPr>
                        <a:t>-offset-</a:t>
                      </a:r>
                      <a:r>
                        <a:rPr lang="de-DE" sz="1600" b="0" i="0" u="none" strike="noStrike" dirty="0" err="1">
                          <a:solidFill>
                            <a:srgbClr val="242424"/>
                          </a:solidFill>
                          <a:effectLst/>
                          <a:latin typeface="Arial" panose="020B0604020202020204" pitchFamily="34" charset="0"/>
                        </a:rPr>
                        <a:t>checkpoint</a:t>
                      </a:r>
                      <a:endParaRPr lang="de-DE" sz="3200" dirty="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Welche Daten sind bei den </a:t>
                      </a:r>
                      <a:r>
                        <a:rPr lang="de-DE" sz="1600" b="0" i="0" u="none" strike="noStrike" err="1">
                          <a:solidFill>
                            <a:srgbClr val="242424"/>
                          </a:solidFill>
                          <a:effectLst/>
                          <a:latin typeface="Arial" panose="020B0604020202020204" pitchFamily="34" charset="0"/>
                        </a:rPr>
                        <a:t>followern</a:t>
                      </a:r>
                      <a:r>
                        <a:rPr lang="de-DE" sz="1600" b="0" i="0" u="none" strike="noStrike">
                          <a:solidFill>
                            <a:srgbClr val="242424"/>
                          </a:solidFill>
                          <a:effectLst/>
                          <a:latin typeface="Arial" panose="020B0604020202020204" pitchFamily="34" charset="0"/>
                        </a:rPr>
                        <a:t> angekommen?</a:t>
                      </a:r>
                    </a:p>
                    <a:p>
                      <a:pPr rtl="0" fontAlgn="t">
                        <a:spcBef>
                          <a:spcPts val="0"/>
                        </a:spcBef>
                        <a:spcAft>
                          <a:spcPts val="0"/>
                        </a:spcAft>
                      </a:pPr>
                      <a:r>
                        <a:rPr lang="de-DE" sz="1600" b="0" i="0" u="none" strike="noStrike">
                          <a:solidFill>
                            <a:srgbClr val="242424"/>
                          </a:solidFill>
                          <a:effectLst/>
                          <a:latin typeface="Arial" panose="020B0604020202020204" pitchFamily="34" charset="0"/>
                        </a:rPr>
                        <a:t> </a:t>
                      </a:r>
                      <a:br>
                        <a:rPr lang="de-DE" sz="3200">
                          <a:effectLst/>
                        </a:rPr>
                      </a:br>
                      <a:r>
                        <a:rPr lang="de-DE" sz="1600" b="0" i="0" u="none" strike="noStrike">
                          <a:solidFill>
                            <a:srgbClr val="242424"/>
                          </a:solidFill>
                          <a:effectLst/>
                          <a:latin typeface="Arial" panose="020B0604020202020204" pitchFamily="34" charset="0"/>
                        </a:rPr>
                        <a:t>erste Zahl steht für die Metadatenversion (siehe </a:t>
                      </a:r>
                      <a:r>
                        <a:rPr lang="de-DE" sz="1600" b="0" i="0" u="none" strike="noStrike" err="1">
                          <a:solidFill>
                            <a:srgbClr val="242424"/>
                          </a:solidFill>
                          <a:effectLst/>
                          <a:latin typeface="Arial" panose="020B0604020202020204" pitchFamily="34" charset="0"/>
                        </a:rPr>
                        <a:t>meta.properties</a:t>
                      </a:r>
                      <a:r>
                        <a:rPr lang="de-DE" sz="1600" b="0" i="0" u="none" strike="noStrike">
                          <a:solidFill>
                            <a:srgbClr val="242424"/>
                          </a:solidFill>
                          <a:effectLst/>
                          <a:latin typeface="Arial" panose="020B0604020202020204" pitchFamily="34" charset="0"/>
                        </a:rPr>
                        <a:t>)</a:t>
                      </a:r>
                      <a:endParaRPr lang="de-DE" sz="3200">
                        <a:effectLst/>
                      </a:endParaRPr>
                    </a:p>
                    <a:p>
                      <a:pPr rtl="0" fontAlgn="t">
                        <a:spcBef>
                          <a:spcPts val="0"/>
                        </a:spcBef>
                        <a:spcAft>
                          <a:spcPts val="0"/>
                        </a:spcAft>
                      </a:pPr>
                      <a:r>
                        <a:rPr lang="de-DE" sz="1600" b="0" i="0" u="none" strike="noStrike">
                          <a:solidFill>
                            <a:srgbClr val="242424"/>
                          </a:solidFill>
                          <a:effectLst/>
                          <a:latin typeface="Arial" panose="020B0604020202020204" pitchFamily="34" charset="0"/>
                        </a:rPr>
                        <a:t>zweite Zahl sind Anzahl der Zeilen die folgen</a:t>
                      </a:r>
                      <a:endParaRPr lang="de-DE" sz="3200">
                        <a:effectLst/>
                      </a:endParaRPr>
                    </a:p>
                  </a:txBody>
                  <a:tcPr marL="63500" marR="63500" marT="63500" marB="63500"/>
                </a:tc>
                <a:extLst>
                  <a:ext uri="{0D108BD9-81ED-4DB2-BD59-A6C34878D82A}">
                    <a16:rowId xmlns:a16="http://schemas.microsoft.com/office/drawing/2014/main" val="4140463649"/>
                  </a:ext>
                </a:extLst>
              </a:tr>
            </a:tbl>
          </a:graphicData>
        </a:graphic>
      </p:graphicFrame>
    </p:spTree>
    <p:extLst>
      <p:ext uri="{BB962C8B-B14F-4D97-AF65-F5344CB8AC3E}">
        <p14:creationId xmlns:p14="http://schemas.microsoft.com/office/powerpoint/2010/main" val="3144154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B6F0AC-0131-2C32-225C-B5CA591F327E}"/>
              </a:ext>
            </a:extLst>
          </p:cNvPr>
          <p:cNvSpPr>
            <a:spLocks noGrp="1"/>
          </p:cNvSpPr>
          <p:nvPr>
            <p:ph type="title"/>
          </p:nvPr>
        </p:nvSpPr>
        <p:spPr/>
        <p:txBody>
          <a:bodyPr/>
          <a:lstStyle/>
          <a:p>
            <a:r>
              <a:rPr lang="de-DE"/>
              <a:t>Dateninput in den Broker</a:t>
            </a:r>
          </a:p>
        </p:txBody>
      </p:sp>
      <p:pic>
        <p:nvPicPr>
          <p:cNvPr id="5" name="Inhaltsplatzhalter 4">
            <a:extLst>
              <a:ext uri="{FF2B5EF4-FFF2-40B4-BE49-F238E27FC236}">
                <a16:creationId xmlns:a16="http://schemas.microsoft.com/office/drawing/2014/main" id="{2456E52E-73E0-E98E-89E5-8B71D773C70A}"/>
              </a:ext>
            </a:extLst>
          </p:cNvPr>
          <p:cNvPicPr>
            <a:picLocks noGrp="1" noChangeAspect="1"/>
          </p:cNvPicPr>
          <p:nvPr>
            <p:ph idx="1"/>
          </p:nvPr>
        </p:nvPicPr>
        <p:blipFill>
          <a:blip r:embed="rId2"/>
          <a:stretch>
            <a:fillRect/>
          </a:stretch>
        </p:blipFill>
        <p:spPr>
          <a:xfrm>
            <a:off x="457200" y="1912847"/>
            <a:ext cx="8229600" cy="3900668"/>
          </a:xfrm>
        </p:spPr>
      </p:pic>
    </p:spTree>
    <p:extLst>
      <p:ext uri="{BB962C8B-B14F-4D97-AF65-F5344CB8AC3E}">
        <p14:creationId xmlns:p14="http://schemas.microsoft.com/office/powerpoint/2010/main" val="29386795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4">
            <a:extLst>
              <a:ext uri="{FF2B5EF4-FFF2-40B4-BE49-F238E27FC236}">
                <a16:creationId xmlns:a16="http://schemas.microsoft.com/office/drawing/2014/main" id="{9A5C156A-4713-506A-4774-0D9A348694F8}"/>
              </a:ext>
            </a:extLst>
          </p:cNvPr>
          <p:cNvGraphicFramePr>
            <a:graphicFrameLocks noGrp="1"/>
          </p:cNvGraphicFramePr>
          <p:nvPr>
            <p:ph idx="1"/>
            <p:extLst>
              <p:ext uri="{D42A27DB-BD31-4B8C-83A1-F6EECF244321}">
                <p14:modId xmlns:p14="http://schemas.microsoft.com/office/powerpoint/2010/main" val="3339721232"/>
              </p:ext>
            </p:extLst>
          </p:nvPr>
        </p:nvGraphicFramePr>
        <p:xfrm>
          <a:off x="495528" y="443359"/>
          <a:ext cx="8270667" cy="5588000"/>
        </p:xfrm>
        <a:graphic>
          <a:graphicData uri="http://schemas.openxmlformats.org/drawingml/2006/table">
            <a:tbl>
              <a:tblPr firstRow="1" bandRow="1">
                <a:tableStyleId>{5C22544A-7EE6-4342-B048-85BDC9FD1C3A}</a:tableStyleId>
              </a:tblPr>
              <a:tblGrid>
                <a:gridCol w="1891768">
                  <a:extLst>
                    <a:ext uri="{9D8B030D-6E8A-4147-A177-3AD203B41FA5}">
                      <a16:colId xmlns:a16="http://schemas.microsoft.com/office/drawing/2014/main" val="253844243"/>
                    </a:ext>
                  </a:extLst>
                </a:gridCol>
                <a:gridCol w="2223032">
                  <a:extLst>
                    <a:ext uri="{9D8B030D-6E8A-4147-A177-3AD203B41FA5}">
                      <a16:colId xmlns:a16="http://schemas.microsoft.com/office/drawing/2014/main" val="3039341680"/>
                    </a:ext>
                  </a:extLst>
                </a:gridCol>
                <a:gridCol w="4155867">
                  <a:extLst>
                    <a:ext uri="{9D8B030D-6E8A-4147-A177-3AD203B41FA5}">
                      <a16:colId xmlns:a16="http://schemas.microsoft.com/office/drawing/2014/main" val="2167767629"/>
                    </a:ext>
                  </a:extLst>
                </a:gridCol>
              </a:tblGrid>
              <a:tr h="370840">
                <a:tc>
                  <a:txBody>
                    <a:bodyPr/>
                    <a:lstStyle/>
                    <a:p>
                      <a:r>
                        <a:rPr lang="de-DE"/>
                        <a:t>Komponente</a:t>
                      </a:r>
                    </a:p>
                  </a:txBody>
                  <a:tcPr/>
                </a:tc>
                <a:tc>
                  <a:txBody>
                    <a:bodyPr/>
                    <a:lstStyle/>
                    <a:p>
                      <a:r>
                        <a:rPr lang="de-DE"/>
                        <a:t>Mögliche Einstellung</a:t>
                      </a:r>
                    </a:p>
                  </a:txBody>
                  <a:tcPr/>
                </a:tc>
                <a:tc>
                  <a:txBody>
                    <a:bodyPr/>
                    <a:lstStyle/>
                    <a:p>
                      <a:r>
                        <a:rPr lang="de-DE"/>
                        <a:t>Bedeutung</a:t>
                      </a:r>
                    </a:p>
                  </a:txBody>
                  <a:tcPr/>
                </a:tc>
                <a:extLst>
                  <a:ext uri="{0D108BD9-81ED-4DB2-BD59-A6C34878D82A}">
                    <a16:rowId xmlns:a16="http://schemas.microsoft.com/office/drawing/2014/main" val="3895957677"/>
                  </a:ext>
                </a:extLst>
              </a:tr>
              <a:tr h="370840">
                <a:tc>
                  <a:txBody>
                    <a:bodyPr/>
                    <a:lstStyle/>
                    <a:p>
                      <a:r>
                        <a:rPr lang="de-DE"/>
                        <a:t>Network Threads</a:t>
                      </a:r>
                    </a:p>
                  </a:txBody>
                  <a:tcPr/>
                </a:tc>
                <a:tc>
                  <a:txBody>
                    <a:bodyPr/>
                    <a:lstStyle/>
                    <a:p>
                      <a:r>
                        <a:rPr lang="de-DE">
                          <a:hlinkClick r:id="rId2"/>
                        </a:rPr>
                        <a:t>num.network.threads</a:t>
                      </a:r>
                      <a:endParaRPr lang="de-DE"/>
                    </a:p>
                  </a:txBody>
                  <a:tcPr/>
                </a:tc>
                <a:tc>
                  <a:txBody>
                    <a:bodyPr/>
                    <a:lstStyle/>
                    <a:p>
                      <a:r>
                        <a:rPr lang="de-DE"/>
                        <a:t>Threads zum Einlesen von Daten der Producer. Sollte auf 6 erhöht werden, wenn TLS genutzt wird. Hier findet die Prüfung der </a:t>
                      </a:r>
                      <a:r>
                        <a:rPr lang="de-DE" err="1"/>
                        <a:t>Authorisierung</a:t>
                      </a:r>
                      <a:r>
                        <a:rPr lang="de-DE"/>
                        <a:t> statt.</a:t>
                      </a:r>
                    </a:p>
                  </a:txBody>
                  <a:tcPr/>
                </a:tc>
                <a:extLst>
                  <a:ext uri="{0D108BD9-81ED-4DB2-BD59-A6C34878D82A}">
                    <a16:rowId xmlns:a16="http://schemas.microsoft.com/office/drawing/2014/main" val="1574302786"/>
                  </a:ext>
                </a:extLst>
              </a:tr>
              <a:tr h="370840">
                <a:tc>
                  <a:txBody>
                    <a:bodyPr/>
                    <a:lstStyle/>
                    <a:p>
                      <a:r>
                        <a:rPr lang="de-DE"/>
                        <a:t>Request Queue</a:t>
                      </a:r>
                    </a:p>
                  </a:txBody>
                  <a:tcPr/>
                </a:tc>
                <a:tc>
                  <a:txBody>
                    <a:bodyPr/>
                    <a:lstStyle/>
                    <a:p>
                      <a:r>
                        <a:rPr lang="de-DE" err="1">
                          <a:hlinkClick r:id="rId3"/>
                        </a:rPr>
                        <a:t>queued.max.requests</a:t>
                      </a:r>
                      <a:endParaRPr lang="de-DE"/>
                    </a:p>
                  </a:txBody>
                  <a:tcPr/>
                </a:tc>
                <a:tc>
                  <a:txBody>
                    <a:bodyPr/>
                    <a:lstStyle/>
                    <a:p>
                      <a:r>
                        <a:rPr lang="de-DE"/>
                        <a:t>Warteschlange für die </a:t>
                      </a:r>
                      <a:r>
                        <a:rPr lang="de-DE" err="1"/>
                        <a:t>Requests</a:t>
                      </a:r>
                      <a:r>
                        <a:rPr lang="de-DE"/>
                        <a:t>. Kann erhöht werden, wenn sehr viele Producer vorhanden sind.</a:t>
                      </a:r>
                    </a:p>
                  </a:txBody>
                  <a:tcPr/>
                </a:tc>
                <a:extLst>
                  <a:ext uri="{0D108BD9-81ED-4DB2-BD59-A6C34878D82A}">
                    <a16:rowId xmlns:a16="http://schemas.microsoft.com/office/drawing/2014/main" val="923632682"/>
                  </a:ext>
                </a:extLst>
              </a:tr>
              <a:tr h="370840">
                <a:tc>
                  <a:txBody>
                    <a:bodyPr/>
                    <a:lstStyle/>
                    <a:p>
                      <a:r>
                        <a:rPr lang="de-DE"/>
                        <a:t>IO Threads</a:t>
                      </a:r>
                    </a:p>
                  </a:txBody>
                  <a:tcPr/>
                </a:tc>
                <a:tc>
                  <a:txBody>
                    <a:bodyPr/>
                    <a:lstStyle/>
                    <a:p>
                      <a:r>
                        <a:rPr lang="de-DE" err="1">
                          <a:hlinkClick r:id="rId4"/>
                        </a:rPr>
                        <a:t>num.io.threads</a:t>
                      </a:r>
                      <a:endParaRPr lang="de-DE"/>
                    </a:p>
                  </a:txBody>
                  <a:tcPr/>
                </a:tc>
                <a:tc>
                  <a:txBody>
                    <a:bodyPr/>
                    <a:lstStyle/>
                    <a:p>
                      <a:r>
                        <a:rPr lang="de-DE"/>
                        <a:t>Threads für die Festplattenbeschreibung (in den Page Cache). Bei vielen Festplatten, sollte dies auf die Anzahl der Platten erhöht werden.</a:t>
                      </a:r>
                    </a:p>
                  </a:txBody>
                  <a:tcPr/>
                </a:tc>
                <a:extLst>
                  <a:ext uri="{0D108BD9-81ED-4DB2-BD59-A6C34878D82A}">
                    <a16:rowId xmlns:a16="http://schemas.microsoft.com/office/drawing/2014/main" val="4043059916"/>
                  </a:ext>
                </a:extLst>
              </a:tr>
              <a:tr h="370840">
                <a:tc>
                  <a:txBody>
                    <a:bodyPr/>
                    <a:lstStyle/>
                    <a:p>
                      <a:r>
                        <a:rPr lang="de-DE"/>
                        <a:t>Page Cache</a:t>
                      </a:r>
                    </a:p>
                  </a:txBody>
                  <a:tcPr/>
                </a:tc>
                <a:tc>
                  <a:txBody>
                    <a:bodyPr/>
                    <a:lstStyle/>
                    <a:p>
                      <a:r>
                        <a:rPr lang="de-DE">
                          <a:hlinkClick r:id="rId5"/>
                        </a:rPr>
                        <a:t>log.flush.interval.messages</a:t>
                      </a:r>
                      <a:endParaRPr lang="de-DE"/>
                    </a:p>
                  </a:txBody>
                  <a:tcPr/>
                </a:tc>
                <a:tc>
                  <a:txBody>
                    <a:bodyPr/>
                    <a:lstStyle/>
                    <a:p>
                      <a:r>
                        <a:rPr lang="de-DE"/>
                        <a:t>Teil des Arbeitsspeichers. Betriebssystem selbst ist dafür verantwortlich, dass diese Daten auf die Festplatte kommen.</a:t>
                      </a:r>
                    </a:p>
                  </a:txBody>
                  <a:tcPr/>
                </a:tc>
                <a:extLst>
                  <a:ext uri="{0D108BD9-81ED-4DB2-BD59-A6C34878D82A}">
                    <a16:rowId xmlns:a16="http://schemas.microsoft.com/office/drawing/2014/main" val="1946835774"/>
                  </a:ext>
                </a:extLst>
              </a:tr>
              <a:tr h="370840">
                <a:tc>
                  <a:txBody>
                    <a:bodyPr/>
                    <a:lstStyle/>
                    <a:p>
                      <a:r>
                        <a:rPr lang="de-DE" err="1"/>
                        <a:t>Purgatory</a:t>
                      </a:r>
                      <a:endParaRPr lang="de-DE"/>
                    </a:p>
                  </a:txBody>
                  <a:tcPr/>
                </a:tc>
                <a:tc>
                  <a:txBody>
                    <a:bodyPr/>
                    <a:lstStyle/>
                    <a:p>
                      <a:endParaRPr lang="de-DE"/>
                    </a:p>
                  </a:txBody>
                  <a:tcPr/>
                </a:tc>
                <a:tc>
                  <a:txBody>
                    <a:bodyPr/>
                    <a:lstStyle/>
                    <a:p>
                      <a:r>
                        <a:rPr lang="de-DE"/>
                        <a:t>Sammelstellte für das Erwarten der ACKs von den Followern</a:t>
                      </a:r>
                    </a:p>
                  </a:txBody>
                  <a:tcPr/>
                </a:tc>
                <a:extLst>
                  <a:ext uri="{0D108BD9-81ED-4DB2-BD59-A6C34878D82A}">
                    <a16:rowId xmlns:a16="http://schemas.microsoft.com/office/drawing/2014/main" val="1967145341"/>
                  </a:ext>
                </a:extLst>
              </a:tr>
              <a:tr h="370840">
                <a:tc>
                  <a:txBody>
                    <a:bodyPr/>
                    <a:lstStyle/>
                    <a:p>
                      <a:r>
                        <a:rPr lang="de-DE"/>
                        <a:t>Response Queue</a:t>
                      </a:r>
                    </a:p>
                  </a:txBody>
                  <a:tcPr/>
                </a:tc>
                <a:tc>
                  <a:txBody>
                    <a:bodyPr/>
                    <a:lstStyle/>
                    <a:p>
                      <a:endParaRPr lang="de-DE"/>
                    </a:p>
                  </a:txBody>
                  <a:tcPr/>
                </a:tc>
                <a:tc>
                  <a:txBody>
                    <a:bodyPr/>
                    <a:lstStyle/>
                    <a:p>
                      <a:r>
                        <a:rPr lang="de-DE"/>
                        <a:t>Sammelt die ACKs für die Producer</a:t>
                      </a:r>
                    </a:p>
                  </a:txBody>
                  <a:tcPr/>
                </a:tc>
                <a:extLst>
                  <a:ext uri="{0D108BD9-81ED-4DB2-BD59-A6C34878D82A}">
                    <a16:rowId xmlns:a16="http://schemas.microsoft.com/office/drawing/2014/main" val="1302823852"/>
                  </a:ext>
                </a:extLst>
              </a:tr>
            </a:tbl>
          </a:graphicData>
        </a:graphic>
      </p:graphicFrame>
    </p:spTree>
    <p:extLst>
      <p:ext uri="{BB962C8B-B14F-4D97-AF65-F5344CB8AC3E}">
        <p14:creationId xmlns:p14="http://schemas.microsoft.com/office/powerpoint/2010/main" val="6660379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BB749D-7C5C-EC6E-CD70-C545C8D7BD0D}"/>
              </a:ext>
            </a:extLst>
          </p:cNvPr>
          <p:cNvSpPr>
            <a:spLocks noGrp="1"/>
          </p:cNvSpPr>
          <p:nvPr>
            <p:ph type="title"/>
          </p:nvPr>
        </p:nvSpPr>
        <p:spPr/>
        <p:txBody>
          <a:bodyPr/>
          <a:lstStyle/>
          <a:p>
            <a:r>
              <a:rPr lang="de-DE"/>
              <a:t>Datenoutput vom Broker</a:t>
            </a:r>
          </a:p>
        </p:txBody>
      </p:sp>
      <p:pic>
        <p:nvPicPr>
          <p:cNvPr id="5" name="Inhaltsplatzhalter 4">
            <a:extLst>
              <a:ext uri="{FF2B5EF4-FFF2-40B4-BE49-F238E27FC236}">
                <a16:creationId xmlns:a16="http://schemas.microsoft.com/office/drawing/2014/main" id="{03FBB6EE-7AAF-D7EF-18D1-C4440C6C3324}"/>
              </a:ext>
            </a:extLst>
          </p:cNvPr>
          <p:cNvPicPr>
            <a:picLocks noGrp="1" noChangeAspect="1"/>
          </p:cNvPicPr>
          <p:nvPr>
            <p:ph idx="1"/>
          </p:nvPr>
        </p:nvPicPr>
        <p:blipFill>
          <a:blip r:embed="rId2"/>
          <a:stretch>
            <a:fillRect/>
          </a:stretch>
        </p:blipFill>
        <p:spPr>
          <a:xfrm>
            <a:off x="457200" y="2172207"/>
            <a:ext cx="8229600" cy="3381949"/>
          </a:xfrm>
        </p:spPr>
      </p:pic>
    </p:spTree>
    <p:extLst>
      <p:ext uri="{BB962C8B-B14F-4D97-AF65-F5344CB8AC3E}">
        <p14:creationId xmlns:p14="http://schemas.microsoft.com/office/powerpoint/2010/main" val="41974755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304BFF-B9FF-92D6-F698-45DC90DF86E0}"/>
              </a:ext>
            </a:extLst>
          </p:cNvPr>
          <p:cNvSpPr>
            <a:spLocks noGrp="1"/>
          </p:cNvSpPr>
          <p:nvPr>
            <p:ph type="title"/>
          </p:nvPr>
        </p:nvSpPr>
        <p:spPr/>
        <p:txBody>
          <a:bodyPr/>
          <a:lstStyle/>
          <a:p>
            <a:r>
              <a:rPr lang="de-DE" err="1"/>
              <a:t>Purgatory</a:t>
            </a:r>
            <a:endParaRPr lang="de-DE"/>
          </a:p>
        </p:txBody>
      </p:sp>
      <p:sp>
        <p:nvSpPr>
          <p:cNvPr id="3" name="Inhaltsplatzhalter 2">
            <a:extLst>
              <a:ext uri="{FF2B5EF4-FFF2-40B4-BE49-F238E27FC236}">
                <a16:creationId xmlns:a16="http://schemas.microsoft.com/office/drawing/2014/main" id="{85A2E87B-45FC-4CC7-A9DF-22BB66539AB6}"/>
              </a:ext>
            </a:extLst>
          </p:cNvPr>
          <p:cNvSpPr>
            <a:spLocks noGrp="1"/>
          </p:cNvSpPr>
          <p:nvPr>
            <p:ph idx="1"/>
          </p:nvPr>
        </p:nvSpPr>
        <p:spPr/>
        <p:txBody>
          <a:bodyPr/>
          <a:lstStyle/>
          <a:p>
            <a:r>
              <a:rPr lang="de-DE" dirty="0" err="1"/>
              <a:t>Purgatory</a:t>
            </a:r>
            <a:r>
              <a:rPr lang="de-DE" dirty="0"/>
              <a:t> wird nun genutzt, um Nachrichten zu warten, wenn der Consumer dies wünscht. (</a:t>
            </a:r>
            <a:r>
              <a:rPr lang="de-DE" dirty="0" err="1">
                <a:hlinkClick r:id="rId2"/>
              </a:rPr>
              <a:t>fetch.min.bytes</a:t>
            </a:r>
            <a:r>
              <a:rPr lang="de-DE" dirty="0"/>
              <a:t>=0 oder </a:t>
            </a:r>
            <a:r>
              <a:rPr lang="de-DE" dirty="0">
                <a:hlinkClick r:id="rId3"/>
              </a:rPr>
              <a:t>fetch.max.wait.ms</a:t>
            </a:r>
            <a:r>
              <a:rPr lang="de-DE" dirty="0"/>
              <a:t>=500)</a:t>
            </a:r>
          </a:p>
        </p:txBody>
      </p:sp>
    </p:spTree>
    <p:extLst>
      <p:ext uri="{BB962C8B-B14F-4D97-AF65-F5344CB8AC3E}">
        <p14:creationId xmlns:p14="http://schemas.microsoft.com/office/powerpoint/2010/main" val="34253142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575051-1D65-B772-E6A2-CF7BA9EC922E}"/>
              </a:ext>
            </a:extLst>
          </p:cNvPr>
          <p:cNvSpPr>
            <a:spLocks noGrp="1"/>
          </p:cNvSpPr>
          <p:nvPr>
            <p:ph type="title"/>
          </p:nvPr>
        </p:nvSpPr>
        <p:spPr/>
        <p:txBody>
          <a:bodyPr/>
          <a:lstStyle/>
          <a:p>
            <a:r>
              <a:rPr lang="de-DE"/>
              <a:t>Consumer Offsets</a:t>
            </a:r>
          </a:p>
        </p:txBody>
      </p:sp>
      <p:sp>
        <p:nvSpPr>
          <p:cNvPr id="3" name="Inhaltsplatzhalter 2">
            <a:extLst>
              <a:ext uri="{FF2B5EF4-FFF2-40B4-BE49-F238E27FC236}">
                <a16:creationId xmlns:a16="http://schemas.microsoft.com/office/drawing/2014/main" id="{A3632FDF-36A3-A186-927D-4AC433D6F4A7}"/>
              </a:ext>
            </a:extLst>
          </p:cNvPr>
          <p:cNvSpPr>
            <a:spLocks noGrp="1"/>
          </p:cNvSpPr>
          <p:nvPr>
            <p:ph idx="1"/>
          </p:nvPr>
        </p:nvSpPr>
        <p:spPr/>
        <p:txBody>
          <a:bodyPr/>
          <a:lstStyle/>
          <a:p>
            <a:r>
              <a:rPr lang="de-DE"/>
              <a:t>Werden in einem bestimmten Topic gespeichert (welches 50 Partitionen hat)</a:t>
            </a:r>
          </a:p>
          <a:p>
            <a:r>
              <a:rPr lang="de-DE"/>
              <a:t>Auch Follower-</a:t>
            </a:r>
            <a:r>
              <a:rPr lang="de-DE" err="1"/>
              <a:t>Offests</a:t>
            </a:r>
            <a:r>
              <a:rPr lang="de-DE"/>
              <a:t> werden hier gespeichert.</a:t>
            </a:r>
          </a:p>
        </p:txBody>
      </p:sp>
    </p:spTree>
    <p:extLst>
      <p:ext uri="{BB962C8B-B14F-4D97-AF65-F5344CB8AC3E}">
        <p14:creationId xmlns:p14="http://schemas.microsoft.com/office/powerpoint/2010/main" val="3303652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hlinkClick r:id="rId5"/>
              </a:rPr>
              <a:t>Powered By</a:t>
            </a:r>
            <a:endParaRPr lang="en-US"/>
          </a:p>
        </p:txBody>
      </p:sp>
      <p:pic>
        <p:nvPicPr>
          <p:cNvPr id="6" name="PoweredBy">
            <a:hlinkClick r:id="" action="ppaction://media"/>
            <a:extLst>
              <a:ext uri="{FF2B5EF4-FFF2-40B4-BE49-F238E27FC236}">
                <a16:creationId xmlns:a16="http://schemas.microsoft.com/office/drawing/2014/main" id="{E336A01F-336B-42E0-9667-B326842CFF1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12763" y="1417638"/>
            <a:ext cx="8045450" cy="4525963"/>
          </a:xfrm>
        </p:spPr>
      </p:pic>
      <p:sp>
        <p:nvSpPr>
          <p:cNvPr id="3" name="TextBox 2">
            <a:extLst>
              <a:ext uri="{FF2B5EF4-FFF2-40B4-BE49-F238E27FC236}">
                <a16:creationId xmlns:a16="http://schemas.microsoft.com/office/drawing/2014/main" id="{AD650527-B366-E431-ECBA-0A823A24A507}"/>
              </a:ext>
            </a:extLst>
          </p:cNvPr>
          <p:cNvSpPr txBox="1"/>
          <p:nvPr/>
        </p:nvSpPr>
        <p:spPr>
          <a:xfrm>
            <a:off x="334344" y="292140"/>
            <a:ext cx="2151615" cy="369332"/>
          </a:xfrm>
          <a:prstGeom prst="rect">
            <a:avLst/>
          </a:prstGeom>
          <a:noFill/>
        </p:spPr>
        <p:txBody>
          <a:bodyPr wrap="none" rtlCol="0">
            <a:spAutoFit/>
          </a:bodyPr>
          <a:lstStyle/>
          <a:p>
            <a:r>
              <a:rPr lang="en-AT"/>
              <a:t>70% der Fortune 500</a:t>
            </a:r>
          </a:p>
        </p:txBody>
      </p:sp>
    </p:spTree>
    <p:extLst>
      <p:ext uri="{BB962C8B-B14F-4D97-AF65-F5344CB8AC3E}">
        <p14:creationId xmlns:p14="http://schemas.microsoft.com/office/powerpoint/2010/main" val="26718463"/>
      </p:ext>
    </p:extLst>
  </p:cSld>
  <p:clrMapOvr>
    <a:masterClrMapping/>
  </p:clrMapOvr>
  <p:transition advTm="1454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6BCB32-9761-74D7-42B6-FB4F9083A1A7}"/>
              </a:ext>
            </a:extLst>
          </p:cNvPr>
          <p:cNvSpPr>
            <a:spLocks noGrp="1"/>
          </p:cNvSpPr>
          <p:nvPr>
            <p:ph type="title"/>
          </p:nvPr>
        </p:nvSpPr>
        <p:spPr/>
        <p:txBody>
          <a:bodyPr/>
          <a:lstStyle/>
          <a:p>
            <a:r>
              <a:rPr lang="de-DE" dirty="0"/>
              <a:t>ACL</a:t>
            </a:r>
          </a:p>
        </p:txBody>
      </p:sp>
      <p:sp>
        <p:nvSpPr>
          <p:cNvPr id="3" name="Inhaltsplatzhalter 2">
            <a:extLst>
              <a:ext uri="{FF2B5EF4-FFF2-40B4-BE49-F238E27FC236}">
                <a16:creationId xmlns:a16="http://schemas.microsoft.com/office/drawing/2014/main" id="{8C8B9B62-0BD1-0E96-B4E5-EDB3197DAF89}"/>
              </a:ext>
            </a:extLst>
          </p:cNvPr>
          <p:cNvSpPr>
            <a:spLocks noGrp="1"/>
          </p:cNvSpPr>
          <p:nvPr>
            <p:ph idx="1"/>
          </p:nvPr>
        </p:nvSpPr>
        <p:spPr/>
        <p:txBody>
          <a:bodyPr/>
          <a:lstStyle/>
          <a:p>
            <a:r>
              <a:rPr lang="de-DE" dirty="0"/>
              <a:t>Kafka stellt eine Zugriffssicherung über ACLs hier (</a:t>
            </a:r>
            <a:r>
              <a:rPr lang="de-DE" dirty="0" err="1"/>
              <a:t>access</a:t>
            </a:r>
            <a:r>
              <a:rPr lang="de-DE" dirty="0"/>
              <a:t> </a:t>
            </a:r>
            <a:r>
              <a:rPr lang="de-DE" dirty="0" err="1"/>
              <a:t>control</a:t>
            </a:r>
            <a:r>
              <a:rPr lang="de-DE" dirty="0"/>
              <a:t> </a:t>
            </a:r>
            <a:r>
              <a:rPr lang="de-DE" dirty="0" err="1"/>
              <a:t>lists</a:t>
            </a:r>
            <a:r>
              <a:rPr lang="de-DE" dirty="0"/>
              <a:t>).</a:t>
            </a:r>
          </a:p>
          <a:p>
            <a:r>
              <a:rPr lang="de-DE" dirty="0"/>
              <a:t>In diesen lassen sich genaue Rechte für User(gruppen) definieren.</a:t>
            </a:r>
          </a:p>
        </p:txBody>
      </p:sp>
    </p:spTree>
    <p:extLst>
      <p:ext uri="{BB962C8B-B14F-4D97-AF65-F5344CB8AC3E}">
        <p14:creationId xmlns:p14="http://schemas.microsoft.com/office/powerpoint/2010/main" val="39166812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6BCB32-9761-74D7-42B6-FB4F9083A1A7}"/>
              </a:ext>
            </a:extLst>
          </p:cNvPr>
          <p:cNvSpPr>
            <a:spLocks noGrp="1"/>
          </p:cNvSpPr>
          <p:nvPr>
            <p:ph type="title"/>
          </p:nvPr>
        </p:nvSpPr>
        <p:spPr/>
        <p:txBody>
          <a:bodyPr/>
          <a:lstStyle/>
          <a:p>
            <a:r>
              <a:rPr lang="de-DE"/>
              <a:t>Security</a:t>
            </a:r>
          </a:p>
        </p:txBody>
      </p:sp>
      <p:sp>
        <p:nvSpPr>
          <p:cNvPr id="3" name="Inhaltsplatzhalter 2">
            <a:extLst>
              <a:ext uri="{FF2B5EF4-FFF2-40B4-BE49-F238E27FC236}">
                <a16:creationId xmlns:a16="http://schemas.microsoft.com/office/drawing/2014/main" id="{8C8B9B62-0BD1-0E96-B4E5-EDB3197DAF89}"/>
              </a:ext>
            </a:extLst>
          </p:cNvPr>
          <p:cNvSpPr>
            <a:spLocks noGrp="1"/>
          </p:cNvSpPr>
          <p:nvPr>
            <p:ph idx="1"/>
          </p:nvPr>
        </p:nvSpPr>
        <p:spPr/>
        <p:txBody>
          <a:bodyPr vert="horz" lIns="91440" tIns="45720" rIns="91440" bIns="45720" rtlCol="0" anchor="t">
            <a:normAutofit/>
          </a:bodyPr>
          <a:lstStyle/>
          <a:p>
            <a:r>
              <a:rPr lang="de-DE" dirty="0">
                <a:cs typeface="Calibri"/>
              </a:rPr>
              <a:t>Security ist bei Kafka optional ⚠️</a:t>
            </a:r>
            <a:endParaRPr lang="de-DE" dirty="0"/>
          </a:p>
          <a:p>
            <a:r>
              <a:rPr lang="de-DE" dirty="0"/>
              <a:t>Kafka unterstützt Verschlüsselung im Transit</a:t>
            </a:r>
            <a:endParaRPr lang="de-DE" dirty="0">
              <a:cs typeface="Calibri"/>
            </a:endParaRPr>
          </a:p>
          <a:p>
            <a:r>
              <a:rPr lang="de-DE" dirty="0">
                <a:cs typeface="Calibri"/>
              </a:rPr>
              <a:t>Kafka ermöglicht Authentifizierung und Autorisierung</a:t>
            </a:r>
          </a:p>
          <a:p>
            <a:r>
              <a:rPr lang="de-DE" dirty="0">
                <a:cs typeface="Calibri"/>
              </a:rPr>
              <a:t>Clients dürfen mit oder auch ohne Encryption und Authentifizierung arbeiten und dies sogar mischen!!!</a:t>
            </a:r>
          </a:p>
          <a:p>
            <a:endParaRPr lang="de-DE" dirty="0">
              <a:cs typeface="Calibri"/>
            </a:endParaRPr>
          </a:p>
        </p:txBody>
      </p:sp>
    </p:spTree>
    <p:extLst>
      <p:ext uri="{BB962C8B-B14F-4D97-AF65-F5344CB8AC3E}">
        <p14:creationId xmlns:p14="http://schemas.microsoft.com/office/powerpoint/2010/main" val="7551988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8B3979-04AC-48B9-6D46-1DC6ECF706DB}"/>
              </a:ext>
            </a:extLst>
          </p:cNvPr>
          <p:cNvSpPr>
            <a:spLocks noGrp="1"/>
          </p:cNvSpPr>
          <p:nvPr>
            <p:ph type="title"/>
          </p:nvPr>
        </p:nvSpPr>
        <p:spPr/>
        <p:txBody>
          <a:bodyPr/>
          <a:lstStyle/>
          <a:p>
            <a:r>
              <a:rPr lang="de-DE">
                <a:hlinkClick r:id="rId2"/>
              </a:rPr>
              <a:t>Schemas</a:t>
            </a:r>
            <a:endParaRPr lang="de-DE"/>
          </a:p>
        </p:txBody>
      </p:sp>
      <p:pic>
        <p:nvPicPr>
          <p:cNvPr id="7170" name="Picture 2">
            <a:extLst>
              <a:ext uri="{FF2B5EF4-FFF2-40B4-BE49-F238E27FC236}">
                <a16:creationId xmlns:a16="http://schemas.microsoft.com/office/drawing/2014/main" id="{8A4E3160-7228-C307-3BD8-F6CA430348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9801" y="1600200"/>
            <a:ext cx="8004397"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7378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FAD4A9-0C19-D860-40C4-6D6F481D742D}"/>
              </a:ext>
            </a:extLst>
          </p:cNvPr>
          <p:cNvSpPr>
            <a:spLocks noGrp="1"/>
          </p:cNvSpPr>
          <p:nvPr>
            <p:ph type="title"/>
          </p:nvPr>
        </p:nvSpPr>
        <p:spPr/>
        <p:txBody>
          <a:bodyPr/>
          <a:lstStyle/>
          <a:p>
            <a:r>
              <a:rPr lang="de-DE"/>
              <a:t>Schemas</a:t>
            </a:r>
          </a:p>
        </p:txBody>
      </p:sp>
      <p:sp>
        <p:nvSpPr>
          <p:cNvPr id="3" name="Inhaltsplatzhalter 2">
            <a:extLst>
              <a:ext uri="{FF2B5EF4-FFF2-40B4-BE49-F238E27FC236}">
                <a16:creationId xmlns:a16="http://schemas.microsoft.com/office/drawing/2014/main" id="{99B06625-E0BF-60F9-5AE8-ACD73D22281E}"/>
              </a:ext>
            </a:extLst>
          </p:cNvPr>
          <p:cNvSpPr>
            <a:spLocks noGrp="1"/>
          </p:cNvSpPr>
          <p:nvPr>
            <p:ph idx="1"/>
          </p:nvPr>
        </p:nvSpPr>
        <p:spPr/>
        <p:txBody>
          <a:bodyPr vert="horz" lIns="91440" tIns="45720" rIns="91440" bIns="45720" rtlCol="0" anchor="t">
            <a:normAutofit fontScale="85000" lnSpcReduction="20000"/>
          </a:bodyPr>
          <a:lstStyle/>
          <a:p>
            <a:r>
              <a:rPr lang="de-DE" dirty="0"/>
              <a:t>Damit das Datenformat der Nachrichten nicht immer mit transportiert werden muss, kann es stattdessen in der Schema-Registry gespeichert werden. Diese befindet sich dann in der </a:t>
            </a:r>
            <a:r>
              <a:rPr lang="de-DE" dirty="0" err="1"/>
              <a:t>Confluent</a:t>
            </a:r>
            <a:r>
              <a:rPr lang="de-DE" dirty="0"/>
              <a:t> Cloud.</a:t>
            </a:r>
          </a:p>
          <a:p>
            <a:r>
              <a:rPr lang="de-DE" dirty="0"/>
              <a:t>Es werden verschiedene Schemas unterstützt:</a:t>
            </a:r>
            <a:endParaRPr lang="de-DE" dirty="0">
              <a:cs typeface="Calibri"/>
            </a:endParaRPr>
          </a:p>
          <a:p>
            <a:pPr lvl="1"/>
            <a:r>
              <a:rPr lang="de-DE" dirty="0"/>
              <a:t>JSON: einfach aber weniger gut geeignet, da nicht für Serialisierung in </a:t>
            </a:r>
            <a:r>
              <a:rPr lang="de-DE" dirty="0" err="1"/>
              <a:t>Byteform</a:t>
            </a:r>
            <a:r>
              <a:rPr lang="de-DE" dirty="0"/>
              <a:t> ausgelegt.</a:t>
            </a:r>
            <a:endParaRPr lang="de-DE" dirty="0">
              <a:cs typeface="Calibri"/>
            </a:endParaRPr>
          </a:p>
          <a:p>
            <a:pPr lvl="1"/>
            <a:r>
              <a:rPr lang="de-DE" b="1" dirty="0"/>
              <a:t>AVRO</a:t>
            </a:r>
            <a:r>
              <a:rPr lang="de-DE" dirty="0"/>
              <a:t> (Apache)</a:t>
            </a:r>
            <a:endParaRPr lang="de-DE" dirty="0">
              <a:cs typeface="Calibri"/>
            </a:endParaRPr>
          </a:p>
          <a:p>
            <a:pPr lvl="1"/>
            <a:r>
              <a:rPr lang="de-DE" dirty="0"/>
              <a:t>PROTOBUF (Google)</a:t>
            </a:r>
            <a:endParaRPr lang="de-DE" dirty="0">
              <a:cs typeface="Calibri"/>
            </a:endParaRPr>
          </a:p>
          <a:p>
            <a:pPr lvl="1"/>
            <a:r>
              <a:rPr lang="de-DE" dirty="0"/>
              <a:t>Eigene Schemas können definiert werden.</a:t>
            </a:r>
            <a:endParaRPr lang="de-DE" dirty="0">
              <a:cs typeface="Calibri"/>
            </a:endParaRPr>
          </a:p>
          <a:p>
            <a:r>
              <a:rPr lang="de-DE" dirty="0"/>
              <a:t>Zu jedem Schema gehört ein </a:t>
            </a:r>
            <a:r>
              <a:rPr lang="de-DE" dirty="0" err="1"/>
              <a:t>Serializer</a:t>
            </a:r>
            <a:r>
              <a:rPr lang="de-DE" dirty="0"/>
              <a:t> und ein </a:t>
            </a:r>
            <a:r>
              <a:rPr lang="de-DE" dirty="0" err="1"/>
              <a:t>Deserializer</a:t>
            </a:r>
            <a:r>
              <a:rPr lang="de-DE" dirty="0"/>
              <a:t>.</a:t>
            </a:r>
            <a:endParaRPr lang="de-DE" dirty="0">
              <a:cs typeface="Calibri"/>
            </a:endParaRPr>
          </a:p>
        </p:txBody>
      </p:sp>
    </p:spTree>
    <p:extLst>
      <p:ext uri="{BB962C8B-B14F-4D97-AF65-F5344CB8AC3E}">
        <p14:creationId xmlns:p14="http://schemas.microsoft.com/office/powerpoint/2010/main" val="6157782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4C23DF-046F-8CA2-CD76-854314A8FFFA}"/>
              </a:ext>
            </a:extLst>
          </p:cNvPr>
          <p:cNvSpPr>
            <a:spLocks noGrp="1"/>
          </p:cNvSpPr>
          <p:nvPr>
            <p:ph type="title"/>
          </p:nvPr>
        </p:nvSpPr>
        <p:spPr/>
        <p:txBody>
          <a:bodyPr/>
          <a:lstStyle/>
          <a:p>
            <a:r>
              <a:rPr lang="de-DE"/>
              <a:t>Schema - Kompatibilität</a:t>
            </a:r>
          </a:p>
        </p:txBody>
      </p:sp>
      <p:graphicFrame>
        <p:nvGraphicFramePr>
          <p:cNvPr id="4" name="Tabelle 4">
            <a:extLst>
              <a:ext uri="{FF2B5EF4-FFF2-40B4-BE49-F238E27FC236}">
                <a16:creationId xmlns:a16="http://schemas.microsoft.com/office/drawing/2014/main" id="{6779D29E-2BB8-A7BA-701A-002505E73DAE}"/>
              </a:ext>
            </a:extLst>
          </p:cNvPr>
          <p:cNvGraphicFramePr>
            <a:graphicFrameLocks noGrp="1"/>
          </p:cNvGraphicFramePr>
          <p:nvPr>
            <p:ph idx="1"/>
            <p:extLst>
              <p:ext uri="{D42A27DB-BD31-4B8C-83A1-F6EECF244321}">
                <p14:modId xmlns:p14="http://schemas.microsoft.com/office/powerpoint/2010/main" val="647962531"/>
              </p:ext>
            </p:extLst>
          </p:nvPr>
        </p:nvGraphicFramePr>
        <p:xfrm>
          <a:off x="457200" y="1600200"/>
          <a:ext cx="8229600" cy="4165600"/>
        </p:xfrm>
        <a:graphic>
          <a:graphicData uri="http://schemas.openxmlformats.org/drawingml/2006/table">
            <a:tbl>
              <a:tblPr firstRow="1" bandRow="1">
                <a:tableStyleId>{5C22544A-7EE6-4342-B048-85BDC9FD1C3A}</a:tableStyleId>
              </a:tblPr>
              <a:tblGrid>
                <a:gridCol w="2171016">
                  <a:extLst>
                    <a:ext uri="{9D8B030D-6E8A-4147-A177-3AD203B41FA5}">
                      <a16:colId xmlns:a16="http://schemas.microsoft.com/office/drawing/2014/main" val="3011725392"/>
                    </a:ext>
                  </a:extLst>
                </a:gridCol>
                <a:gridCol w="3055300">
                  <a:extLst>
                    <a:ext uri="{9D8B030D-6E8A-4147-A177-3AD203B41FA5}">
                      <a16:colId xmlns:a16="http://schemas.microsoft.com/office/drawing/2014/main" val="2583616988"/>
                    </a:ext>
                  </a:extLst>
                </a:gridCol>
                <a:gridCol w="3003284">
                  <a:extLst>
                    <a:ext uri="{9D8B030D-6E8A-4147-A177-3AD203B41FA5}">
                      <a16:colId xmlns:a16="http://schemas.microsoft.com/office/drawing/2014/main" val="202384767"/>
                    </a:ext>
                  </a:extLst>
                </a:gridCol>
              </a:tblGrid>
              <a:tr h="370840">
                <a:tc>
                  <a:txBody>
                    <a:bodyPr/>
                    <a:lstStyle/>
                    <a:p>
                      <a:r>
                        <a:rPr lang="de-DE" err="1"/>
                        <a:t>Kompatiblitätsart</a:t>
                      </a:r>
                      <a:endParaRPr lang="de-DE"/>
                    </a:p>
                  </a:txBody>
                  <a:tcPr/>
                </a:tc>
                <a:tc>
                  <a:txBody>
                    <a:bodyPr/>
                    <a:lstStyle/>
                    <a:p>
                      <a:r>
                        <a:rPr lang="de-DE"/>
                        <a:t>Bedeutung</a:t>
                      </a:r>
                    </a:p>
                  </a:txBody>
                  <a:tcPr/>
                </a:tc>
                <a:tc>
                  <a:txBody>
                    <a:bodyPr/>
                    <a:lstStyle/>
                    <a:p>
                      <a:r>
                        <a:rPr lang="de-DE"/>
                        <a:t>Erlaubte Änderungen</a:t>
                      </a:r>
                    </a:p>
                  </a:txBody>
                  <a:tcPr/>
                </a:tc>
                <a:extLst>
                  <a:ext uri="{0D108BD9-81ED-4DB2-BD59-A6C34878D82A}">
                    <a16:rowId xmlns:a16="http://schemas.microsoft.com/office/drawing/2014/main" val="1824013400"/>
                  </a:ext>
                </a:extLst>
              </a:tr>
              <a:tr h="370840">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Rückwärtskompatibel</a:t>
                      </a:r>
                      <a:endParaRPr lang="de-DE" sz="1600" dirty="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Ein Consumer, der das aktuelle Schema benutzt kann auch Daten verarbeiten, die mit alten Schemavarianten entstanden sind</a:t>
                      </a:r>
                      <a:endParaRPr lang="de-DE" sz="1600" dirty="0">
                        <a:effectLst/>
                      </a:endParaRPr>
                    </a:p>
                  </a:txBody>
                  <a:tcPr marL="63500" marR="63500" marT="63500" marB="63500"/>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de-DE" sz="1600" b="0" i="0" u="none" strike="noStrike" dirty="0">
                          <a:solidFill>
                            <a:srgbClr val="242424"/>
                          </a:solidFill>
                          <a:effectLst/>
                          <a:latin typeface="Arial" panose="020B0604020202020204" pitchFamily="34" charset="0"/>
                        </a:rPr>
                        <a:t>Pflichtfelder löschen,</a:t>
                      </a:r>
                    </a:p>
                    <a:p>
                      <a:pPr rtl="0" fontAlgn="t">
                        <a:spcBef>
                          <a:spcPts val="0"/>
                        </a:spcBef>
                        <a:spcAft>
                          <a:spcPts val="0"/>
                        </a:spcAft>
                      </a:pPr>
                      <a:r>
                        <a:rPr lang="de-DE" sz="1600" b="0" i="0" u="none" strike="noStrike" dirty="0">
                          <a:solidFill>
                            <a:srgbClr val="242424"/>
                          </a:solidFill>
                          <a:effectLst/>
                          <a:latin typeface="Arial" panose="020B0604020202020204" pitchFamily="34" charset="0"/>
                        </a:rPr>
                        <a:t>Optionale Felder hinzufügen,</a:t>
                      </a:r>
                      <a:endParaRPr lang="de-DE" sz="1600" dirty="0">
                        <a:effectLst/>
                      </a:endParaRPr>
                    </a:p>
                    <a:p>
                      <a:pPr rtl="0" fontAlgn="t">
                        <a:spcBef>
                          <a:spcPts val="0"/>
                        </a:spcBef>
                        <a:spcAft>
                          <a:spcPts val="0"/>
                        </a:spcAft>
                      </a:pPr>
                      <a:endParaRPr lang="de-DE" sz="1600" dirty="0">
                        <a:effectLst/>
                      </a:endParaRPr>
                    </a:p>
                    <a:p>
                      <a:pPr rtl="0" fontAlgn="t">
                        <a:spcBef>
                          <a:spcPts val="0"/>
                        </a:spcBef>
                        <a:spcAft>
                          <a:spcPts val="0"/>
                        </a:spcAft>
                      </a:pPr>
                      <a:r>
                        <a:rPr lang="de-DE" sz="1600" b="0" i="0" u="none" strike="noStrike" dirty="0">
                          <a:solidFill>
                            <a:srgbClr val="242424"/>
                          </a:solidFill>
                          <a:effectLst/>
                          <a:latin typeface="Arial" panose="020B0604020202020204" pitchFamily="34" charset="0"/>
                        </a:rPr>
                        <a:t>neues Schema muss erst an die Consumer verteilt werden!</a:t>
                      </a:r>
                      <a:endParaRPr lang="de-DE" sz="1600" dirty="0">
                        <a:effectLst/>
                      </a:endParaRPr>
                    </a:p>
                  </a:txBody>
                  <a:tcPr marL="63500" marR="63500" marT="63500" marB="63500"/>
                </a:tc>
                <a:extLst>
                  <a:ext uri="{0D108BD9-81ED-4DB2-BD59-A6C34878D82A}">
                    <a16:rowId xmlns:a16="http://schemas.microsoft.com/office/drawing/2014/main" val="1537362109"/>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Vorwärtskompatibel</a:t>
                      </a:r>
                      <a:endParaRPr lang="de-DE" sz="16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Ein Consumer mit dem letzten Schema kann die Daten, die mit diesem Schema entstanden sind auch noch lesen</a:t>
                      </a:r>
                      <a:endParaRPr lang="de-DE" sz="160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Pflichtfelder hinzufügen,</a:t>
                      </a:r>
                      <a:endParaRPr lang="de-DE" sz="1600" dirty="0">
                        <a:effectLst/>
                      </a:endParaRPr>
                    </a:p>
                    <a:p>
                      <a:pPr rtl="0" fontAlgn="t">
                        <a:spcBef>
                          <a:spcPts val="0"/>
                        </a:spcBef>
                        <a:spcAft>
                          <a:spcPts val="0"/>
                        </a:spcAft>
                      </a:pPr>
                      <a:r>
                        <a:rPr lang="de-DE" sz="1600" b="0" i="0" u="none" strike="noStrike" dirty="0">
                          <a:solidFill>
                            <a:srgbClr val="242424"/>
                          </a:solidFill>
                          <a:effectLst/>
                          <a:latin typeface="Arial" panose="020B0604020202020204" pitchFamily="34" charset="0"/>
                        </a:rPr>
                        <a:t>optionale Felder entfernen,</a:t>
                      </a:r>
                    </a:p>
                    <a:p>
                      <a:pPr rtl="0" fontAlgn="t">
                        <a:spcBef>
                          <a:spcPts val="0"/>
                        </a:spcBef>
                        <a:spcAft>
                          <a:spcPts val="0"/>
                        </a:spcAft>
                      </a:pPr>
                      <a:endParaRPr lang="de-DE" sz="1600" dirty="0">
                        <a:effectLst/>
                      </a:endParaRPr>
                    </a:p>
                    <a:p>
                      <a:pPr rtl="0" fontAlgn="t">
                        <a:spcBef>
                          <a:spcPts val="0"/>
                        </a:spcBef>
                        <a:spcAft>
                          <a:spcPts val="0"/>
                        </a:spcAft>
                      </a:pPr>
                      <a:r>
                        <a:rPr lang="de-DE" sz="1600" b="0" i="0" u="none" strike="noStrike" dirty="0">
                          <a:solidFill>
                            <a:srgbClr val="242424"/>
                          </a:solidFill>
                          <a:effectLst/>
                          <a:latin typeface="Arial" panose="020B0604020202020204" pitchFamily="34" charset="0"/>
                        </a:rPr>
                        <a:t>neues Schema muss erst an Producer verteilt werden!</a:t>
                      </a:r>
                      <a:endParaRPr lang="de-DE" sz="1600" dirty="0">
                        <a:effectLst/>
                      </a:endParaRPr>
                    </a:p>
                  </a:txBody>
                  <a:tcPr marL="63500" marR="63500" marT="63500" marB="63500"/>
                </a:tc>
                <a:extLst>
                  <a:ext uri="{0D108BD9-81ED-4DB2-BD59-A6C34878D82A}">
                    <a16:rowId xmlns:a16="http://schemas.microsoft.com/office/drawing/2014/main" val="4129846186"/>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vollständig Kompatibel</a:t>
                      </a:r>
                      <a:endParaRPr lang="de-DE" sz="160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Vor- und Rückkompatibel</a:t>
                      </a:r>
                      <a:endParaRPr lang="de-DE" sz="1600" dirty="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Optionale Felder hinzufügen oder entfernen,</a:t>
                      </a:r>
                    </a:p>
                    <a:p>
                      <a:pPr rtl="0" fontAlgn="t">
                        <a:spcBef>
                          <a:spcPts val="0"/>
                        </a:spcBef>
                        <a:spcAft>
                          <a:spcPts val="0"/>
                        </a:spcAft>
                      </a:pPr>
                      <a:endParaRPr lang="de-DE" sz="1600" dirty="0">
                        <a:effectLst/>
                      </a:endParaRPr>
                    </a:p>
                    <a:p>
                      <a:pPr rtl="0" fontAlgn="t">
                        <a:spcBef>
                          <a:spcPts val="0"/>
                        </a:spcBef>
                        <a:spcAft>
                          <a:spcPts val="0"/>
                        </a:spcAft>
                      </a:pPr>
                      <a:r>
                        <a:rPr lang="de-DE" sz="1600" b="0" i="0" u="none" strike="noStrike" dirty="0">
                          <a:solidFill>
                            <a:srgbClr val="242424"/>
                          </a:solidFill>
                          <a:effectLst/>
                          <a:latin typeface="Arial" panose="020B0604020202020204" pitchFamily="34" charset="0"/>
                        </a:rPr>
                        <a:t>Updatereihenfolge egal.</a:t>
                      </a:r>
                      <a:endParaRPr lang="de-DE" sz="1600" dirty="0">
                        <a:effectLst/>
                      </a:endParaRPr>
                    </a:p>
                  </a:txBody>
                  <a:tcPr marL="63500" marR="63500" marT="63500" marB="63500"/>
                </a:tc>
                <a:extLst>
                  <a:ext uri="{0D108BD9-81ED-4DB2-BD59-A6C34878D82A}">
                    <a16:rowId xmlns:a16="http://schemas.microsoft.com/office/drawing/2014/main" val="2103558529"/>
                  </a:ext>
                </a:extLst>
              </a:tr>
            </a:tbl>
          </a:graphicData>
        </a:graphic>
      </p:graphicFrame>
    </p:spTree>
    <p:extLst>
      <p:ext uri="{BB962C8B-B14F-4D97-AF65-F5344CB8AC3E}">
        <p14:creationId xmlns:p14="http://schemas.microsoft.com/office/powerpoint/2010/main" val="31444617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F242EC-3F9C-8ABD-C157-0D9C31A7A971}"/>
              </a:ext>
            </a:extLst>
          </p:cNvPr>
          <p:cNvSpPr>
            <a:spLocks noGrp="1"/>
          </p:cNvSpPr>
          <p:nvPr>
            <p:ph type="title"/>
          </p:nvPr>
        </p:nvSpPr>
        <p:spPr/>
        <p:txBody>
          <a:bodyPr>
            <a:normAutofit fontScale="90000"/>
          </a:bodyPr>
          <a:lstStyle/>
          <a:p>
            <a:r>
              <a:rPr lang="de-DE"/>
              <a:t>Aufgaben des </a:t>
            </a:r>
            <a:r>
              <a:rPr lang="de-DE" err="1"/>
              <a:t>Kommunikationskluster</a:t>
            </a:r>
            <a:r>
              <a:rPr lang="de-DE"/>
              <a:t> (bisher </a:t>
            </a:r>
            <a:r>
              <a:rPr lang="de-DE" err="1"/>
              <a:t>Zookeeper</a:t>
            </a:r>
            <a:r>
              <a:rPr lang="de-DE"/>
              <a:t>)</a:t>
            </a:r>
          </a:p>
        </p:txBody>
      </p:sp>
      <p:sp>
        <p:nvSpPr>
          <p:cNvPr id="3" name="Inhaltsplatzhalter 2">
            <a:extLst>
              <a:ext uri="{FF2B5EF4-FFF2-40B4-BE49-F238E27FC236}">
                <a16:creationId xmlns:a16="http://schemas.microsoft.com/office/drawing/2014/main" id="{3396F359-85F4-B7F1-6A90-9465C8557BC4}"/>
              </a:ext>
            </a:extLst>
          </p:cNvPr>
          <p:cNvSpPr>
            <a:spLocks noGrp="1"/>
          </p:cNvSpPr>
          <p:nvPr>
            <p:ph idx="1"/>
          </p:nvPr>
        </p:nvSpPr>
        <p:spPr/>
        <p:txBody>
          <a:bodyPr>
            <a:normAutofit fontScale="92500" lnSpcReduction="10000"/>
          </a:bodyPr>
          <a:lstStyle/>
          <a:p>
            <a:r>
              <a:rPr lang="de-DE" dirty="0"/>
              <a:t>Zustandsüberwachung der Broker (Erreichbarkeit/Funktionalität)</a:t>
            </a:r>
          </a:p>
          <a:p>
            <a:r>
              <a:rPr lang="de-DE" dirty="0"/>
              <a:t>Liste aller aktiven Broker</a:t>
            </a:r>
          </a:p>
          <a:p>
            <a:r>
              <a:rPr lang="de-DE" dirty="0"/>
              <a:t>Neue Broker hinzufügen</a:t>
            </a:r>
          </a:p>
          <a:p>
            <a:r>
              <a:rPr lang="de-DE" dirty="0"/>
              <a:t>Entfernen von Brokern</a:t>
            </a:r>
          </a:p>
          <a:p>
            <a:r>
              <a:rPr lang="de-DE" dirty="0"/>
              <a:t>Metadaten zu Topics</a:t>
            </a:r>
          </a:p>
          <a:p>
            <a:r>
              <a:rPr lang="de-DE" dirty="0"/>
              <a:t>Verwaltet Zugriff auf Topics</a:t>
            </a:r>
          </a:p>
          <a:p>
            <a:r>
              <a:rPr lang="de-DE" dirty="0"/>
              <a:t>Zuweisung von Partitionen zu Brokern</a:t>
            </a:r>
          </a:p>
          <a:p>
            <a:r>
              <a:rPr lang="de-DE" dirty="0"/>
              <a:t>Wahl der Partition-Leader</a:t>
            </a:r>
          </a:p>
          <a:p>
            <a:endParaRPr lang="de-DE" dirty="0"/>
          </a:p>
        </p:txBody>
      </p:sp>
    </p:spTree>
    <p:extLst>
      <p:ext uri="{BB962C8B-B14F-4D97-AF65-F5344CB8AC3E}">
        <p14:creationId xmlns:p14="http://schemas.microsoft.com/office/powerpoint/2010/main" val="6928712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AD99B-61EE-BEC4-A525-463369C811B3}"/>
              </a:ext>
            </a:extLst>
          </p:cNvPr>
          <p:cNvSpPr>
            <a:spLocks noGrp="1"/>
          </p:cNvSpPr>
          <p:nvPr>
            <p:ph type="title"/>
          </p:nvPr>
        </p:nvSpPr>
        <p:spPr/>
        <p:txBody>
          <a:bodyPr/>
          <a:lstStyle/>
          <a:p>
            <a:r>
              <a:rPr lang="de-DE" dirty="0"/>
              <a:t>Hinweise zu </a:t>
            </a:r>
            <a:r>
              <a:rPr lang="de-DE" dirty="0" err="1"/>
              <a:t>Zookeeper</a:t>
            </a:r>
            <a:endParaRPr lang="de-DE" dirty="0"/>
          </a:p>
        </p:txBody>
      </p:sp>
      <p:sp>
        <p:nvSpPr>
          <p:cNvPr id="3" name="Inhaltsplatzhalter 2">
            <a:extLst>
              <a:ext uri="{FF2B5EF4-FFF2-40B4-BE49-F238E27FC236}">
                <a16:creationId xmlns:a16="http://schemas.microsoft.com/office/drawing/2014/main" id="{A83138C2-F801-2F48-9BF5-F0E7E4D47903}"/>
              </a:ext>
            </a:extLst>
          </p:cNvPr>
          <p:cNvSpPr>
            <a:spLocks noGrp="1"/>
          </p:cNvSpPr>
          <p:nvPr>
            <p:ph idx="1"/>
          </p:nvPr>
        </p:nvSpPr>
        <p:spPr/>
        <p:txBody>
          <a:bodyPr/>
          <a:lstStyle/>
          <a:p>
            <a:r>
              <a:rPr lang="de-DE" dirty="0" err="1"/>
              <a:t>Zookeeper</a:t>
            </a:r>
            <a:r>
              <a:rPr lang="de-DE" dirty="0"/>
              <a:t> Cluster sicher von allen anderen Systemen abschotten. (</a:t>
            </a:r>
            <a:r>
              <a:rPr lang="de-DE" dirty="0" err="1"/>
              <a:t>Performance+Sicherheit</a:t>
            </a:r>
            <a:r>
              <a:rPr lang="de-DE" dirty="0"/>
              <a:t>)</a:t>
            </a:r>
          </a:p>
          <a:p>
            <a:r>
              <a:rPr lang="de-DE" dirty="0" err="1"/>
              <a:t>Zookeeper</a:t>
            </a:r>
            <a:r>
              <a:rPr lang="de-DE" dirty="0"/>
              <a:t> Cluster umfasst 3, 5 oder 7 Instanzen.</a:t>
            </a:r>
          </a:p>
          <a:p>
            <a:r>
              <a:rPr lang="de-DE" dirty="0"/>
              <a:t>Ein </a:t>
            </a:r>
            <a:r>
              <a:rPr lang="de-DE" dirty="0" err="1"/>
              <a:t>Zookeeper</a:t>
            </a:r>
            <a:r>
              <a:rPr lang="de-DE" dirty="0"/>
              <a:t> Cluster kann auch mehrere Kafka Cluster verwalten.</a:t>
            </a:r>
          </a:p>
        </p:txBody>
      </p:sp>
    </p:spTree>
    <p:extLst>
      <p:ext uri="{BB962C8B-B14F-4D97-AF65-F5344CB8AC3E}">
        <p14:creationId xmlns:p14="http://schemas.microsoft.com/office/powerpoint/2010/main" val="24205404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CF6E19-2E7B-4157-C008-0886C45E837E}"/>
              </a:ext>
            </a:extLst>
          </p:cNvPr>
          <p:cNvSpPr>
            <a:spLocks noGrp="1"/>
          </p:cNvSpPr>
          <p:nvPr>
            <p:ph type="title"/>
          </p:nvPr>
        </p:nvSpPr>
        <p:spPr/>
        <p:txBody>
          <a:bodyPr/>
          <a:lstStyle/>
          <a:p>
            <a:r>
              <a:rPr lang="de-DE" dirty="0"/>
              <a:t>Kafka Streams</a:t>
            </a:r>
          </a:p>
        </p:txBody>
      </p:sp>
      <p:pic>
        <p:nvPicPr>
          <p:cNvPr id="5" name="Inhaltsplatzhalter 4">
            <a:extLst>
              <a:ext uri="{FF2B5EF4-FFF2-40B4-BE49-F238E27FC236}">
                <a16:creationId xmlns:a16="http://schemas.microsoft.com/office/drawing/2014/main" id="{13F2DEDB-7305-82D8-DC3B-2C2717B4FAF8}"/>
              </a:ext>
            </a:extLst>
          </p:cNvPr>
          <p:cNvPicPr>
            <a:picLocks noGrp="1" noChangeAspect="1"/>
          </p:cNvPicPr>
          <p:nvPr>
            <p:ph idx="1"/>
          </p:nvPr>
        </p:nvPicPr>
        <p:blipFill>
          <a:blip r:embed="rId2"/>
          <a:stretch>
            <a:fillRect/>
          </a:stretch>
        </p:blipFill>
        <p:spPr>
          <a:xfrm>
            <a:off x="1606834" y="1600200"/>
            <a:ext cx="5930332" cy="4525963"/>
          </a:xfrm>
        </p:spPr>
      </p:pic>
    </p:spTree>
    <p:extLst>
      <p:ext uri="{BB962C8B-B14F-4D97-AF65-F5344CB8AC3E}">
        <p14:creationId xmlns:p14="http://schemas.microsoft.com/office/powerpoint/2010/main" val="1639182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5FD7F0-A010-FE4E-8597-C1C7D9034D1F}"/>
              </a:ext>
            </a:extLst>
          </p:cNvPr>
          <p:cNvSpPr>
            <a:spLocks noGrp="1"/>
          </p:cNvSpPr>
          <p:nvPr>
            <p:ph type="title"/>
          </p:nvPr>
        </p:nvSpPr>
        <p:spPr/>
        <p:txBody>
          <a:bodyPr/>
          <a:lstStyle/>
          <a:p>
            <a:r>
              <a:rPr lang="de-DE"/>
              <a:t>Kafka Streams</a:t>
            </a:r>
          </a:p>
        </p:txBody>
      </p:sp>
      <p:sp>
        <p:nvSpPr>
          <p:cNvPr id="3" name="Inhaltsplatzhalter 2">
            <a:extLst>
              <a:ext uri="{FF2B5EF4-FFF2-40B4-BE49-F238E27FC236}">
                <a16:creationId xmlns:a16="http://schemas.microsoft.com/office/drawing/2014/main" id="{E61B9754-3D8C-C30A-01DB-28FDF7C45CCF}"/>
              </a:ext>
            </a:extLst>
          </p:cNvPr>
          <p:cNvSpPr>
            <a:spLocks noGrp="1"/>
          </p:cNvSpPr>
          <p:nvPr>
            <p:ph idx="1"/>
          </p:nvPr>
        </p:nvSpPr>
        <p:spPr/>
        <p:txBody>
          <a:bodyPr>
            <a:normAutofit fontScale="92500"/>
          </a:bodyPr>
          <a:lstStyle/>
          <a:p>
            <a:r>
              <a:rPr lang="de-DE" dirty="0"/>
              <a:t>Java-Bibliothek zum lesen, verarbeiten und speichern von Daten aus und in ein Kafka-Cluster.</a:t>
            </a:r>
          </a:p>
          <a:p>
            <a:r>
              <a:rPr lang="de-DE" dirty="0"/>
              <a:t>Sollte der Implementierung von Consumer-Producer-Software vorgezogen werden. (Performance/Sicherheit/Einstellung von Zeitfenster…)</a:t>
            </a:r>
          </a:p>
          <a:p>
            <a:r>
              <a:rPr lang="de-DE" dirty="0"/>
              <a:t>NEU: Kafka Stream Designer auf der </a:t>
            </a:r>
            <a:r>
              <a:rPr lang="de-DE" dirty="0" err="1"/>
              <a:t>Confluent</a:t>
            </a:r>
            <a:r>
              <a:rPr lang="de-DE" dirty="0"/>
              <a:t> Cloud bietet visuelle Oberfläche zum bauen von Streams.</a:t>
            </a:r>
          </a:p>
        </p:txBody>
      </p:sp>
    </p:spTree>
    <p:extLst>
      <p:ext uri="{BB962C8B-B14F-4D97-AF65-F5344CB8AC3E}">
        <p14:creationId xmlns:p14="http://schemas.microsoft.com/office/powerpoint/2010/main" val="41539881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ACE71-36A0-BEBA-F248-CC634674D097}"/>
              </a:ext>
            </a:extLst>
          </p:cNvPr>
          <p:cNvSpPr>
            <a:spLocks noGrp="1"/>
          </p:cNvSpPr>
          <p:nvPr>
            <p:ph type="title"/>
          </p:nvPr>
        </p:nvSpPr>
        <p:spPr/>
        <p:txBody>
          <a:bodyPr/>
          <a:lstStyle/>
          <a:p>
            <a:r>
              <a:rPr lang="de-DE"/>
              <a:t>Kafka Streams</a:t>
            </a:r>
          </a:p>
        </p:txBody>
      </p:sp>
      <p:sp>
        <p:nvSpPr>
          <p:cNvPr id="3" name="Inhaltsplatzhalter 2">
            <a:extLst>
              <a:ext uri="{FF2B5EF4-FFF2-40B4-BE49-F238E27FC236}">
                <a16:creationId xmlns:a16="http://schemas.microsoft.com/office/drawing/2014/main" id="{42B9CEF4-5D1D-2E91-34FA-553EA2F4E3B9}"/>
              </a:ext>
            </a:extLst>
          </p:cNvPr>
          <p:cNvSpPr>
            <a:spLocks noGrp="1"/>
          </p:cNvSpPr>
          <p:nvPr>
            <p:ph idx="1"/>
          </p:nvPr>
        </p:nvSpPr>
        <p:spPr>
          <a:xfrm>
            <a:off x="457200" y="1600200"/>
            <a:ext cx="8229600" cy="1596957"/>
          </a:xfrm>
        </p:spPr>
        <p:txBody>
          <a:bodyPr>
            <a:normAutofit fontScale="85000" lnSpcReduction="20000"/>
          </a:bodyPr>
          <a:lstStyle/>
          <a:p>
            <a:r>
              <a:rPr lang="de-DE" dirty="0"/>
              <a:t>Es werden sog. Stream-</a:t>
            </a:r>
            <a:r>
              <a:rPr lang="de-DE" dirty="0" err="1"/>
              <a:t>Topolgien</a:t>
            </a:r>
            <a:r>
              <a:rPr lang="de-DE" dirty="0"/>
              <a:t> erstellt, die sich als Graph darstellen lassen.</a:t>
            </a:r>
          </a:p>
          <a:p>
            <a:r>
              <a:rPr lang="de-DE" dirty="0"/>
              <a:t>Es wird Funktional programmiert.</a:t>
            </a:r>
          </a:p>
          <a:p>
            <a:r>
              <a:rPr lang="de-DE" dirty="0">
                <a:hlinkClick r:id="rId2"/>
              </a:rPr>
              <a:t>Liste aller Funktionen.</a:t>
            </a:r>
            <a:endParaRPr lang="de-DE" dirty="0"/>
          </a:p>
        </p:txBody>
      </p:sp>
      <p:graphicFrame>
        <p:nvGraphicFramePr>
          <p:cNvPr id="4" name="Tabelle 4">
            <a:extLst>
              <a:ext uri="{FF2B5EF4-FFF2-40B4-BE49-F238E27FC236}">
                <a16:creationId xmlns:a16="http://schemas.microsoft.com/office/drawing/2014/main" id="{50704053-35FC-C7E2-4783-67D3AC101F2E}"/>
              </a:ext>
            </a:extLst>
          </p:cNvPr>
          <p:cNvGraphicFramePr>
            <a:graphicFrameLocks noGrp="1"/>
          </p:cNvGraphicFramePr>
          <p:nvPr>
            <p:extLst>
              <p:ext uri="{D42A27DB-BD31-4B8C-83A1-F6EECF244321}">
                <p14:modId xmlns:p14="http://schemas.microsoft.com/office/powerpoint/2010/main" val="2600638492"/>
              </p:ext>
            </p:extLst>
          </p:nvPr>
        </p:nvGraphicFramePr>
        <p:xfrm>
          <a:off x="1752143" y="3429000"/>
          <a:ext cx="5639713" cy="3083560"/>
        </p:xfrm>
        <a:graphic>
          <a:graphicData uri="http://schemas.openxmlformats.org/drawingml/2006/table">
            <a:tbl>
              <a:tblPr firstRow="1" bandRow="1">
                <a:tableStyleId>{5C22544A-7EE6-4342-B048-85BDC9FD1C3A}</a:tableStyleId>
              </a:tblPr>
              <a:tblGrid>
                <a:gridCol w="2007381">
                  <a:extLst>
                    <a:ext uri="{9D8B030D-6E8A-4147-A177-3AD203B41FA5}">
                      <a16:colId xmlns:a16="http://schemas.microsoft.com/office/drawing/2014/main" val="3798843311"/>
                    </a:ext>
                  </a:extLst>
                </a:gridCol>
                <a:gridCol w="3632332">
                  <a:extLst>
                    <a:ext uri="{9D8B030D-6E8A-4147-A177-3AD203B41FA5}">
                      <a16:colId xmlns:a16="http://schemas.microsoft.com/office/drawing/2014/main" val="3981443265"/>
                    </a:ext>
                  </a:extLst>
                </a:gridCol>
              </a:tblGrid>
              <a:tr h="370840">
                <a:tc>
                  <a:txBody>
                    <a:bodyPr/>
                    <a:lstStyle/>
                    <a:p>
                      <a:r>
                        <a:rPr lang="de-DE"/>
                        <a:t>Funktion</a:t>
                      </a:r>
                    </a:p>
                  </a:txBody>
                  <a:tcPr/>
                </a:tc>
                <a:tc>
                  <a:txBody>
                    <a:bodyPr/>
                    <a:lstStyle/>
                    <a:p>
                      <a:r>
                        <a:rPr lang="de-DE"/>
                        <a:t>Bedeutung</a:t>
                      </a:r>
                    </a:p>
                  </a:txBody>
                  <a:tcPr/>
                </a:tc>
                <a:extLst>
                  <a:ext uri="{0D108BD9-81ED-4DB2-BD59-A6C34878D82A}">
                    <a16:rowId xmlns:a16="http://schemas.microsoft.com/office/drawing/2014/main" val="4256769526"/>
                  </a:ext>
                </a:extLst>
              </a:tr>
              <a:tr h="370840">
                <a:tc>
                  <a:txBody>
                    <a:bodyPr/>
                    <a:lstStyle/>
                    <a:p>
                      <a:pPr rtl="0" fontAlgn="t">
                        <a:spcBef>
                          <a:spcPts val="0"/>
                        </a:spcBef>
                        <a:spcAft>
                          <a:spcPts val="0"/>
                        </a:spcAft>
                      </a:pPr>
                      <a:r>
                        <a:rPr lang="de-DE" sz="1600" b="0" i="0" u="none" strike="noStrike" err="1">
                          <a:solidFill>
                            <a:srgbClr val="242424"/>
                          </a:solidFill>
                          <a:effectLst/>
                          <a:latin typeface="Arial" panose="020B0604020202020204" pitchFamily="34" charset="0"/>
                        </a:rPr>
                        <a:t>filter</a:t>
                      </a:r>
                      <a:endParaRPr lang="de-DE" sz="16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ausfiltern von Daten mit einem Prädikat</a:t>
                      </a:r>
                      <a:endParaRPr lang="de-DE" sz="1600">
                        <a:effectLst/>
                      </a:endParaRPr>
                    </a:p>
                  </a:txBody>
                  <a:tcPr marL="63500" marR="63500" marT="63500" marB="63500"/>
                </a:tc>
                <a:extLst>
                  <a:ext uri="{0D108BD9-81ED-4DB2-BD59-A6C34878D82A}">
                    <a16:rowId xmlns:a16="http://schemas.microsoft.com/office/drawing/2014/main" val="2669558537"/>
                  </a:ext>
                </a:extLst>
              </a:tr>
              <a:tr h="370840">
                <a:tc>
                  <a:txBody>
                    <a:bodyPr/>
                    <a:lstStyle/>
                    <a:p>
                      <a:pPr rtl="0" fontAlgn="t">
                        <a:spcBef>
                          <a:spcPts val="0"/>
                        </a:spcBef>
                        <a:spcAft>
                          <a:spcPts val="0"/>
                        </a:spcAft>
                      </a:pPr>
                      <a:r>
                        <a:rPr lang="de-DE" sz="1600" b="0" i="0" u="none" strike="noStrike" err="1">
                          <a:solidFill>
                            <a:srgbClr val="242424"/>
                          </a:solidFill>
                          <a:effectLst/>
                          <a:latin typeface="Arial" panose="020B0604020202020204" pitchFamily="34" charset="0"/>
                        </a:rPr>
                        <a:t>map</a:t>
                      </a:r>
                      <a:endParaRPr lang="de-DE" sz="16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Anwenden einer Funktion auf Daten</a:t>
                      </a:r>
                      <a:endParaRPr lang="de-DE" sz="1600">
                        <a:effectLst/>
                      </a:endParaRPr>
                    </a:p>
                  </a:txBody>
                  <a:tcPr marL="63500" marR="63500" marT="63500" marB="63500"/>
                </a:tc>
                <a:extLst>
                  <a:ext uri="{0D108BD9-81ED-4DB2-BD59-A6C34878D82A}">
                    <a16:rowId xmlns:a16="http://schemas.microsoft.com/office/drawing/2014/main" val="2426686447"/>
                  </a:ext>
                </a:extLst>
              </a:tr>
              <a:tr h="370840">
                <a:tc>
                  <a:txBody>
                    <a:bodyPr/>
                    <a:lstStyle/>
                    <a:p>
                      <a:pPr rtl="0" fontAlgn="t">
                        <a:spcBef>
                          <a:spcPts val="0"/>
                        </a:spcBef>
                        <a:spcAft>
                          <a:spcPts val="0"/>
                        </a:spcAft>
                      </a:pPr>
                      <a:r>
                        <a:rPr lang="de-DE" sz="1600" b="0" i="0" u="none" strike="noStrike" err="1">
                          <a:solidFill>
                            <a:srgbClr val="242424"/>
                          </a:solidFill>
                          <a:effectLst/>
                          <a:latin typeface="Arial" panose="020B0604020202020204" pitchFamily="34" charset="0"/>
                        </a:rPr>
                        <a:t>join</a:t>
                      </a:r>
                      <a:endParaRPr lang="de-DE" sz="16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Kombiniert zwei Datenströme</a:t>
                      </a:r>
                      <a:endParaRPr lang="de-DE" sz="1600">
                        <a:effectLst/>
                      </a:endParaRPr>
                    </a:p>
                  </a:txBody>
                  <a:tcPr marL="63500" marR="63500" marT="63500" marB="63500"/>
                </a:tc>
                <a:extLst>
                  <a:ext uri="{0D108BD9-81ED-4DB2-BD59-A6C34878D82A}">
                    <a16:rowId xmlns:a16="http://schemas.microsoft.com/office/drawing/2014/main" val="2103274103"/>
                  </a:ext>
                </a:extLst>
              </a:tr>
              <a:tr h="370840">
                <a:tc>
                  <a:txBody>
                    <a:bodyPr/>
                    <a:lstStyle/>
                    <a:p>
                      <a:pPr rtl="0" fontAlgn="t">
                        <a:spcBef>
                          <a:spcPts val="0"/>
                        </a:spcBef>
                        <a:spcAft>
                          <a:spcPts val="0"/>
                        </a:spcAft>
                      </a:pPr>
                      <a:r>
                        <a:rPr lang="de-DE" sz="1600" b="0" i="0" u="none" strike="noStrike" err="1">
                          <a:solidFill>
                            <a:srgbClr val="242424"/>
                          </a:solidFill>
                          <a:effectLst/>
                          <a:latin typeface="Arial" panose="020B0604020202020204" pitchFamily="34" charset="0"/>
                        </a:rPr>
                        <a:t>groupBy</a:t>
                      </a:r>
                      <a:endParaRPr lang="de-DE" sz="16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Gruppieren von Daten</a:t>
                      </a:r>
                      <a:endParaRPr lang="de-DE" sz="1600">
                        <a:effectLst/>
                      </a:endParaRPr>
                    </a:p>
                  </a:txBody>
                  <a:tcPr marL="63500" marR="63500" marT="63500" marB="63500"/>
                </a:tc>
                <a:extLst>
                  <a:ext uri="{0D108BD9-81ED-4DB2-BD59-A6C34878D82A}">
                    <a16:rowId xmlns:a16="http://schemas.microsoft.com/office/drawing/2014/main" val="106923988"/>
                  </a:ext>
                </a:extLst>
              </a:tr>
              <a:tr h="370840">
                <a:tc>
                  <a:txBody>
                    <a:bodyPr/>
                    <a:lstStyle/>
                    <a:p>
                      <a:pPr rtl="0" fontAlgn="t">
                        <a:spcBef>
                          <a:spcPts val="0"/>
                        </a:spcBef>
                        <a:spcAft>
                          <a:spcPts val="0"/>
                        </a:spcAft>
                      </a:pPr>
                      <a:r>
                        <a:rPr lang="de-DE" sz="1600" b="0" i="0" u="none" strike="noStrike" err="1">
                          <a:solidFill>
                            <a:srgbClr val="242424"/>
                          </a:solidFill>
                          <a:effectLst/>
                          <a:latin typeface="Arial" panose="020B0604020202020204" pitchFamily="34" charset="0"/>
                        </a:rPr>
                        <a:t>sum</a:t>
                      </a:r>
                      <a:r>
                        <a:rPr lang="de-DE" sz="1600" b="0" i="0" u="none" strike="noStrike">
                          <a:solidFill>
                            <a:srgbClr val="242424"/>
                          </a:solidFill>
                          <a:effectLst/>
                          <a:latin typeface="Arial" panose="020B0604020202020204" pitchFamily="34" charset="0"/>
                        </a:rPr>
                        <a:t>, </a:t>
                      </a:r>
                      <a:r>
                        <a:rPr lang="de-DE" sz="1600" b="0" i="0" u="none" strike="noStrike" err="1">
                          <a:solidFill>
                            <a:srgbClr val="242424"/>
                          </a:solidFill>
                          <a:effectLst/>
                          <a:latin typeface="Arial" panose="020B0604020202020204" pitchFamily="34" charset="0"/>
                        </a:rPr>
                        <a:t>max</a:t>
                      </a:r>
                      <a:r>
                        <a:rPr lang="de-DE" sz="1600" b="0" i="0" u="none" strike="noStrike">
                          <a:solidFill>
                            <a:srgbClr val="242424"/>
                          </a:solidFill>
                          <a:effectLst/>
                          <a:latin typeface="Arial" panose="020B0604020202020204" pitchFamily="34" charset="0"/>
                        </a:rPr>
                        <a:t>, min, </a:t>
                      </a:r>
                      <a:r>
                        <a:rPr lang="de-DE" sz="1600" b="0" i="0" u="none" strike="noStrike" err="1">
                          <a:solidFill>
                            <a:srgbClr val="242424"/>
                          </a:solidFill>
                          <a:effectLst/>
                          <a:latin typeface="Arial" panose="020B0604020202020204" pitchFamily="34" charset="0"/>
                        </a:rPr>
                        <a:t>count</a:t>
                      </a:r>
                      <a:r>
                        <a:rPr lang="de-DE" sz="1600" b="0" i="0" u="none" strike="noStrike">
                          <a:solidFill>
                            <a:srgbClr val="242424"/>
                          </a:solidFill>
                          <a:effectLst/>
                          <a:latin typeface="Arial" panose="020B0604020202020204" pitchFamily="34" charset="0"/>
                        </a:rPr>
                        <a:t>,...</a:t>
                      </a:r>
                      <a:endParaRPr lang="de-DE" sz="16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Aggregation von Daten</a:t>
                      </a:r>
                      <a:endParaRPr lang="de-DE" sz="1600">
                        <a:effectLst/>
                      </a:endParaRPr>
                    </a:p>
                  </a:txBody>
                  <a:tcPr marL="63500" marR="63500" marT="63500" marB="63500"/>
                </a:tc>
                <a:extLst>
                  <a:ext uri="{0D108BD9-81ED-4DB2-BD59-A6C34878D82A}">
                    <a16:rowId xmlns:a16="http://schemas.microsoft.com/office/drawing/2014/main" val="4221285962"/>
                  </a:ext>
                </a:extLst>
              </a:tr>
              <a:tr h="370840">
                <a:tc>
                  <a:txBody>
                    <a:bodyPr/>
                    <a:lstStyle/>
                    <a:p>
                      <a:pPr rtl="0" fontAlgn="t">
                        <a:spcBef>
                          <a:spcPts val="0"/>
                        </a:spcBef>
                        <a:spcAft>
                          <a:spcPts val="0"/>
                        </a:spcAft>
                      </a:pPr>
                      <a:r>
                        <a:rPr lang="de-DE" sz="1600" err="1">
                          <a:effectLst/>
                        </a:rPr>
                        <a:t>uvm</a:t>
                      </a:r>
                      <a:r>
                        <a:rPr lang="de-DE" sz="1600">
                          <a:effectLst/>
                        </a:rPr>
                        <a:t>…</a:t>
                      </a:r>
                    </a:p>
                  </a:txBody>
                  <a:tcPr marL="63500" marR="63500" marT="63500" marB="63500"/>
                </a:tc>
                <a:tc>
                  <a:txBody>
                    <a:bodyPr/>
                    <a:lstStyle/>
                    <a:p>
                      <a:pPr rtl="0" fontAlgn="t">
                        <a:spcBef>
                          <a:spcPts val="0"/>
                        </a:spcBef>
                        <a:spcAft>
                          <a:spcPts val="0"/>
                        </a:spcAft>
                      </a:pPr>
                      <a:endParaRPr lang="de-DE" sz="1600">
                        <a:effectLst/>
                      </a:endParaRPr>
                    </a:p>
                  </a:txBody>
                  <a:tcPr marL="63500" marR="63500" marT="63500" marB="63500"/>
                </a:tc>
                <a:extLst>
                  <a:ext uri="{0D108BD9-81ED-4DB2-BD59-A6C34878D82A}">
                    <a16:rowId xmlns:a16="http://schemas.microsoft.com/office/drawing/2014/main" val="2081162009"/>
                  </a:ext>
                </a:extLst>
              </a:tr>
            </a:tbl>
          </a:graphicData>
        </a:graphic>
      </p:graphicFrame>
    </p:spTree>
    <p:extLst>
      <p:ext uri="{BB962C8B-B14F-4D97-AF65-F5344CB8AC3E}">
        <p14:creationId xmlns:p14="http://schemas.microsoft.com/office/powerpoint/2010/main" val="339381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9BAC6E-67B8-4C2A-C0CC-3D3EB44FC7C4}"/>
              </a:ext>
            </a:extLst>
          </p:cNvPr>
          <p:cNvSpPr>
            <a:spLocks noGrp="1"/>
          </p:cNvSpPr>
          <p:nvPr>
            <p:ph type="title"/>
          </p:nvPr>
        </p:nvSpPr>
        <p:spPr/>
        <p:txBody>
          <a:bodyPr/>
          <a:lstStyle/>
          <a:p>
            <a:r>
              <a:rPr lang="en-AT"/>
              <a:t>Kafka bei der dwpbank</a:t>
            </a:r>
          </a:p>
        </p:txBody>
      </p:sp>
      <p:sp>
        <p:nvSpPr>
          <p:cNvPr id="8" name="Content Placeholder 7">
            <a:extLst>
              <a:ext uri="{FF2B5EF4-FFF2-40B4-BE49-F238E27FC236}">
                <a16:creationId xmlns:a16="http://schemas.microsoft.com/office/drawing/2014/main" id="{F9FA7ED3-4206-45ED-03AD-C24C7D883143}"/>
              </a:ext>
            </a:extLst>
          </p:cNvPr>
          <p:cNvSpPr>
            <a:spLocks noGrp="1"/>
          </p:cNvSpPr>
          <p:nvPr>
            <p:ph idx="1"/>
          </p:nvPr>
        </p:nvSpPr>
        <p:spPr/>
        <p:txBody>
          <a:bodyPr/>
          <a:lstStyle/>
          <a:p>
            <a:r>
              <a:rPr lang="en-US" sz="2400">
                <a:hlinkClick r:id="rId3"/>
              </a:rPr>
              <a:t>https://www.dwpbank.de/wir-sind-wertpapierservice/christian-niehoff/</a:t>
            </a:r>
            <a:endParaRPr lang="en-US" sz="2400"/>
          </a:p>
          <a:p>
            <a:pPr marL="0" indent="0">
              <a:buNone/>
            </a:pPr>
            <a:endParaRPr lang="en-US" sz="2400"/>
          </a:p>
          <a:p>
            <a:r>
              <a:rPr lang="en-US" sz="2400">
                <a:hlinkClick r:id="rId4"/>
              </a:rPr>
              <a:t>https://www.f-i-ts.de/fileadmin/Redaktion/Newsroom-Downloads/FI-TS_CaseStudy_dwp_WertpapierServices.pdf</a:t>
            </a:r>
            <a:endParaRPr lang="en-US" sz="2400"/>
          </a:p>
          <a:p>
            <a:endParaRPr lang="en-AT"/>
          </a:p>
        </p:txBody>
      </p:sp>
    </p:spTree>
    <p:extLst>
      <p:ext uri="{BB962C8B-B14F-4D97-AF65-F5344CB8AC3E}">
        <p14:creationId xmlns:p14="http://schemas.microsoft.com/office/powerpoint/2010/main" val="3762263738"/>
      </p:ext>
    </p:extLst>
  </p:cSld>
  <p:clrMapOvr>
    <a:masterClrMapping/>
  </p:clrMapOvr>
  <p:transition advTm="145416"/>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F98AD8-B36D-D34E-3482-F09755345CC6}"/>
              </a:ext>
            </a:extLst>
          </p:cNvPr>
          <p:cNvSpPr>
            <a:spLocks noGrp="1"/>
          </p:cNvSpPr>
          <p:nvPr>
            <p:ph type="title"/>
          </p:nvPr>
        </p:nvSpPr>
        <p:spPr/>
        <p:txBody>
          <a:bodyPr/>
          <a:lstStyle/>
          <a:p>
            <a:r>
              <a:rPr lang="de-DE"/>
              <a:t>Beispiel für Topologie</a:t>
            </a:r>
          </a:p>
        </p:txBody>
      </p:sp>
      <p:pic>
        <p:nvPicPr>
          <p:cNvPr id="5" name="Grafik 4">
            <a:extLst>
              <a:ext uri="{FF2B5EF4-FFF2-40B4-BE49-F238E27FC236}">
                <a16:creationId xmlns:a16="http://schemas.microsoft.com/office/drawing/2014/main" id="{EC7C858B-1EA2-8A18-D643-A00697081AC6}"/>
              </a:ext>
            </a:extLst>
          </p:cNvPr>
          <p:cNvPicPr>
            <a:picLocks noChangeAspect="1"/>
          </p:cNvPicPr>
          <p:nvPr/>
        </p:nvPicPr>
        <p:blipFill>
          <a:blip r:embed="rId2"/>
          <a:stretch>
            <a:fillRect/>
          </a:stretch>
        </p:blipFill>
        <p:spPr>
          <a:xfrm>
            <a:off x="280929" y="1833200"/>
            <a:ext cx="3589784" cy="4351519"/>
          </a:xfrm>
          <a:prstGeom prst="rect">
            <a:avLst/>
          </a:prstGeom>
        </p:spPr>
      </p:pic>
      <p:pic>
        <p:nvPicPr>
          <p:cNvPr id="7" name="Grafik 6">
            <a:extLst>
              <a:ext uri="{FF2B5EF4-FFF2-40B4-BE49-F238E27FC236}">
                <a16:creationId xmlns:a16="http://schemas.microsoft.com/office/drawing/2014/main" id="{095140CF-67B0-B130-86A4-C8C2D47B8555}"/>
              </a:ext>
            </a:extLst>
          </p:cNvPr>
          <p:cNvPicPr>
            <a:picLocks noChangeAspect="1"/>
          </p:cNvPicPr>
          <p:nvPr/>
        </p:nvPicPr>
        <p:blipFill>
          <a:blip r:embed="rId3"/>
          <a:stretch>
            <a:fillRect/>
          </a:stretch>
        </p:blipFill>
        <p:spPr>
          <a:xfrm>
            <a:off x="2465635" y="3022448"/>
            <a:ext cx="6353731" cy="1938308"/>
          </a:xfrm>
          <a:prstGeom prst="rect">
            <a:avLst/>
          </a:prstGeom>
        </p:spPr>
      </p:pic>
      <p:sp>
        <p:nvSpPr>
          <p:cNvPr id="3" name="Textfeld 2">
            <a:extLst>
              <a:ext uri="{FF2B5EF4-FFF2-40B4-BE49-F238E27FC236}">
                <a16:creationId xmlns:a16="http://schemas.microsoft.com/office/drawing/2014/main" id="{99DB917B-6552-DB20-9A53-29403C1BCD1D}"/>
              </a:ext>
            </a:extLst>
          </p:cNvPr>
          <p:cNvSpPr txBox="1"/>
          <p:nvPr/>
        </p:nvSpPr>
        <p:spPr>
          <a:xfrm>
            <a:off x="6941455" y="2606886"/>
            <a:ext cx="1921616" cy="369332"/>
          </a:xfrm>
          <a:prstGeom prst="rect">
            <a:avLst/>
          </a:prstGeom>
          <a:noFill/>
        </p:spPr>
        <p:txBody>
          <a:bodyPr wrap="none" rtlCol="0">
            <a:spAutoFit/>
          </a:bodyPr>
          <a:lstStyle/>
          <a:p>
            <a:r>
              <a:rPr lang="de-DE" dirty="0"/>
              <a:t>Beispiel in Python:</a:t>
            </a:r>
          </a:p>
        </p:txBody>
      </p:sp>
    </p:spTree>
    <p:extLst>
      <p:ext uri="{BB962C8B-B14F-4D97-AF65-F5344CB8AC3E}">
        <p14:creationId xmlns:p14="http://schemas.microsoft.com/office/powerpoint/2010/main" val="26450900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D2A32C-7113-104D-B743-B9747E9A4E59}"/>
              </a:ext>
            </a:extLst>
          </p:cNvPr>
          <p:cNvSpPr>
            <a:spLocks noGrp="1"/>
          </p:cNvSpPr>
          <p:nvPr>
            <p:ph type="title"/>
          </p:nvPr>
        </p:nvSpPr>
        <p:spPr/>
        <p:txBody>
          <a:bodyPr/>
          <a:lstStyle/>
          <a:p>
            <a:r>
              <a:rPr lang="de-DE"/>
              <a:t>Größere Topologie</a:t>
            </a:r>
          </a:p>
        </p:txBody>
      </p:sp>
      <p:pic>
        <p:nvPicPr>
          <p:cNvPr id="12" name="Inhaltsplatzhalter 11">
            <a:extLst>
              <a:ext uri="{FF2B5EF4-FFF2-40B4-BE49-F238E27FC236}">
                <a16:creationId xmlns:a16="http://schemas.microsoft.com/office/drawing/2014/main" id="{AE0CB81B-4880-F870-6880-3A0BBF2C589B}"/>
              </a:ext>
            </a:extLst>
          </p:cNvPr>
          <p:cNvPicPr>
            <a:picLocks noGrp="1" noChangeAspect="1"/>
          </p:cNvPicPr>
          <p:nvPr>
            <p:ph idx="1"/>
          </p:nvPr>
        </p:nvPicPr>
        <p:blipFill>
          <a:blip r:embed="rId2"/>
          <a:stretch>
            <a:fillRect/>
          </a:stretch>
        </p:blipFill>
        <p:spPr>
          <a:xfrm>
            <a:off x="2508846" y="1600200"/>
            <a:ext cx="4126308" cy="4525963"/>
          </a:xfrm>
        </p:spPr>
      </p:pic>
    </p:spTree>
    <p:extLst>
      <p:ext uri="{BB962C8B-B14F-4D97-AF65-F5344CB8AC3E}">
        <p14:creationId xmlns:p14="http://schemas.microsoft.com/office/powerpoint/2010/main" val="26739530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A59E9-8F74-811F-3E61-123B06000740}"/>
              </a:ext>
            </a:extLst>
          </p:cNvPr>
          <p:cNvSpPr>
            <a:spLocks noGrp="1"/>
          </p:cNvSpPr>
          <p:nvPr>
            <p:ph type="title"/>
          </p:nvPr>
        </p:nvSpPr>
        <p:spPr/>
        <p:txBody>
          <a:bodyPr/>
          <a:lstStyle/>
          <a:p>
            <a:r>
              <a:rPr lang="de-DE" dirty="0"/>
              <a:t>Deklarative Programmierung</a:t>
            </a:r>
          </a:p>
        </p:txBody>
      </p:sp>
      <p:sp>
        <p:nvSpPr>
          <p:cNvPr id="5" name="Inhaltsplatzhalter 4">
            <a:extLst>
              <a:ext uri="{FF2B5EF4-FFF2-40B4-BE49-F238E27FC236}">
                <a16:creationId xmlns:a16="http://schemas.microsoft.com/office/drawing/2014/main" id="{A8AD0AC2-1A6B-10BB-3CF2-BAA88F3A355C}"/>
              </a:ext>
            </a:extLst>
          </p:cNvPr>
          <p:cNvSpPr>
            <a:spLocks noGrp="1"/>
          </p:cNvSpPr>
          <p:nvPr>
            <p:ph idx="1"/>
          </p:nvPr>
        </p:nvSpPr>
        <p:spPr>
          <a:xfrm>
            <a:off x="457200" y="1600201"/>
            <a:ext cx="8229600" cy="1609928"/>
          </a:xfrm>
        </p:spPr>
        <p:txBody>
          <a:bodyPr>
            <a:normAutofit fontScale="62500" lnSpcReduction="20000"/>
          </a:bodyPr>
          <a:lstStyle/>
          <a:p>
            <a:r>
              <a:rPr lang="de-DE" dirty="0"/>
              <a:t>Bei der Programmierung geht man deklarativ, nicht imperativ vor.</a:t>
            </a:r>
          </a:p>
          <a:p>
            <a:r>
              <a:rPr lang="de-DE" dirty="0"/>
              <a:t>Wir definieren, wie Kafka Programme aufbauen soll, die im Nachhinein gebaut werden sollen.</a:t>
            </a:r>
          </a:p>
          <a:p>
            <a:r>
              <a:rPr lang="de-DE" dirty="0"/>
              <a:t>Eine Nutzung des Debuggers wie bisher ist daher </a:t>
            </a:r>
            <a:r>
              <a:rPr lang="de-DE" dirty="0">
                <a:solidFill>
                  <a:srgbClr val="FF0000"/>
                </a:solidFill>
              </a:rPr>
              <a:t>nicht</a:t>
            </a:r>
            <a:r>
              <a:rPr lang="de-DE" dirty="0"/>
              <a:t> möglich!</a:t>
            </a:r>
          </a:p>
          <a:p>
            <a:r>
              <a:rPr lang="de-DE" dirty="0"/>
              <a:t>Es gibt ein </a:t>
            </a:r>
            <a:r>
              <a:rPr lang="de-DE" dirty="0">
                <a:hlinkClick r:id="rId2"/>
              </a:rPr>
              <a:t>gutes Testframework </a:t>
            </a:r>
            <a:r>
              <a:rPr lang="de-DE" dirty="0">
                <a:sym typeface="Wingdings" panose="05000000000000000000" pitchFamily="2" charset="2"/>
              </a:rPr>
              <a:t></a:t>
            </a:r>
            <a:endParaRPr lang="de-DE" dirty="0"/>
          </a:p>
        </p:txBody>
      </p:sp>
      <p:pic>
        <p:nvPicPr>
          <p:cNvPr id="7" name="Grafik 6">
            <a:extLst>
              <a:ext uri="{FF2B5EF4-FFF2-40B4-BE49-F238E27FC236}">
                <a16:creationId xmlns:a16="http://schemas.microsoft.com/office/drawing/2014/main" id="{05E3B936-D491-FDF0-B34A-92ABA8EC1AB5}"/>
              </a:ext>
            </a:extLst>
          </p:cNvPr>
          <p:cNvPicPr>
            <a:picLocks noChangeAspect="1"/>
          </p:cNvPicPr>
          <p:nvPr/>
        </p:nvPicPr>
        <p:blipFill>
          <a:blip r:embed="rId3"/>
          <a:stretch>
            <a:fillRect/>
          </a:stretch>
        </p:blipFill>
        <p:spPr>
          <a:xfrm>
            <a:off x="4385429" y="3647872"/>
            <a:ext cx="3589289" cy="2796701"/>
          </a:xfrm>
          <a:prstGeom prst="rect">
            <a:avLst/>
          </a:prstGeom>
        </p:spPr>
      </p:pic>
      <p:pic>
        <p:nvPicPr>
          <p:cNvPr id="11" name="Grafik 10">
            <a:extLst>
              <a:ext uri="{FF2B5EF4-FFF2-40B4-BE49-F238E27FC236}">
                <a16:creationId xmlns:a16="http://schemas.microsoft.com/office/drawing/2014/main" id="{FBC02EB8-3199-F31A-5B3F-7094CB4AD4B6}"/>
              </a:ext>
            </a:extLst>
          </p:cNvPr>
          <p:cNvPicPr>
            <a:picLocks noChangeAspect="1"/>
          </p:cNvPicPr>
          <p:nvPr/>
        </p:nvPicPr>
        <p:blipFill>
          <a:blip r:embed="rId4"/>
          <a:stretch>
            <a:fillRect/>
          </a:stretch>
        </p:blipFill>
        <p:spPr>
          <a:xfrm>
            <a:off x="1724431" y="4318520"/>
            <a:ext cx="857250" cy="1323975"/>
          </a:xfrm>
          <a:prstGeom prst="rect">
            <a:avLst/>
          </a:prstGeom>
        </p:spPr>
      </p:pic>
      <p:sp>
        <p:nvSpPr>
          <p:cNvPr id="12" name="Textfeld 11">
            <a:extLst>
              <a:ext uri="{FF2B5EF4-FFF2-40B4-BE49-F238E27FC236}">
                <a16:creationId xmlns:a16="http://schemas.microsoft.com/office/drawing/2014/main" id="{BBB2163F-7F84-0600-603C-5261C1115975}"/>
              </a:ext>
            </a:extLst>
          </p:cNvPr>
          <p:cNvSpPr txBox="1"/>
          <p:nvPr/>
        </p:nvSpPr>
        <p:spPr>
          <a:xfrm>
            <a:off x="1018162" y="3728937"/>
            <a:ext cx="2012859" cy="369332"/>
          </a:xfrm>
          <a:prstGeom prst="rect">
            <a:avLst/>
          </a:prstGeom>
          <a:noFill/>
        </p:spPr>
        <p:txBody>
          <a:bodyPr wrap="none" rtlCol="0">
            <a:spAutoFit/>
          </a:bodyPr>
          <a:lstStyle/>
          <a:p>
            <a:r>
              <a:rPr lang="de-DE" dirty="0"/>
              <a:t>Wir bauen in Java…</a:t>
            </a:r>
          </a:p>
        </p:txBody>
      </p:sp>
      <p:sp>
        <p:nvSpPr>
          <p:cNvPr id="13" name="Textfeld 12">
            <a:extLst>
              <a:ext uri="{FF2B5EF4-FFF2-40B4-BE49-F238E27FC236}">
                <a16:creationId xmlns:a16="http://schemas.microsoft.com/office/drawing/2014/main" id="{22F41A5A-9B7B-4993-9B56-306B2CB926B8}"/>
              </a:ext>
            </a:extLst>
          </p:cNvPr>
          <p:cNvSpPr txBox="1"/>
          <p:nvPr/>
        </p:nvSpPr>
        <p:spPr>
          <a:xfrm>
            <a:off x="4635343" y="3278540"/>
            <a:ext cx="2980944" cy="369332"/>
          </a:xfrm>
          <a:prstGeom prst="rect">
            <a:avLst/>
          </a:prstGeom>
          <a:noFill/>
        </p:spPr>
        <p:txBody>
          <a:bodyPr wrap="none" rtlCol="0">
            <a:spAutoFit/>
          </a:bodyPr>
          <a:lstStyle/>
          <a:p>
            <a:r>
              <a:rPr lang="de-DE" dirty="0"/>
              <a:t>und Kafka Streams führt aus…</a:t>
            </a:r>
          </a:p>
        </p:txBody>
      </p:sp>
      <p:sp>
        <p:nvSpPr>
          <p:cNvPr id="14" name="Pfeil: nach rechts 13">
            <a:extLst>
              <a:ext uri="{FF2B5EF4-FFF2-40B4-BE49-F238E27FC236}">
                <a16:creationId xmlns:a16="http://schemas.microsoft.com/office/drawing/2014/main" id="{EAD233B2-B096-3CC4-1B71-17CB221431D8}"/>
              </a:ext>
            </a:extLst>
          </p:cNvPr>
          <p:cNvSpPr/>
          <p:nvPr/>
        </p:nvSpPr>
        <p:spPr>
          <a:xfrm>
            <a:off x="3244659" y="4608477"/>
            <a:ext cx="1018162" cy="875490"/>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DAAC6C53-9B2B-6338-5EFC-8BCDC9A6374B}"/>
              </a:ext>
            </a:extLst>
          </p:cNvPr>
          <p:cNvSpPr txBox="1"/>
          <p:nvPr/>
        </p:nvSpPr>
        <p:spPr>
          <a:xfrm>
            <a:off x="687750" y="6488668"/>
            <a:ext cx="7395358" cy="369332"/>
          </a:xfrm>
          <a:prstGeom prst="rect">
            <a:avLst/>
          </a:prstGeom>
          <a:noFill/>
        </p:spPr>
        <p:txBody>
          <a:bodyPr wrap="none" rtlCol="0">
            <a:spAutoFit/>
          </a:bodyPr>
          <a:lstStyle/>
          <a:p>
            <a:r>
              <a:rPr lang="de-DE" dirty="0"/>
              <a:t>Anzahl der Threads anpassen, die zur Verfügung stehen: </a:t>
            </a:r>
            <a:r>
              <a:rPr lang="de-DE" dirty="0">
                <a:hlinkClick r:id="rId5"/>
              </a:rPr>
              <a:t>num.stream.threads</a:t>
            </a:r>
            <a:endParaRPr lang="de-DE" dirty="0"/>
          </a:p>
        </p:txBody>
      </p:sp>
    </p:spTree>
    <p:extLst>
      <p:ext uri="{BB962C8B-B14F-4D97-AF65-F5344CB8AC3E}">
        <p14:creationId xmlns:p14="http://schemas.microsoft.com/office/powerpoint/2010/main" val="23162310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7ABC6E3-9668-04F4-6E3F-7830BFF95C94}"/>
              </a:ext>
            </a:extLst>
          </p:cNvPr>
          <p:cNvSpPr>
            <a:spLocks noGrp="1"/>
          </p:cNvSpPr>
          <p:nvPr>
            <p:ph type="title"/>
          </p:nvPr>
        </p:nvSpPr>
        <p:spPr/>
        <p:txBody>
          <a:bodyPr>
            <a:normAutofit fontScale="90000"/>
          </a:bodyPr>
          <a:lstStyle/>
          <a:p>
            <a:r>
              <a:rPr lang="de-DE" dirty="0"/>
              <a:t>Ein Objekt wird nach dem anderen verarbeitet</a:t>
            </a:r>
          </a:p>
        </p:txBody>
      </p:sp>
      <p:pic>
        <p:nvPicPr>
          <p:cNvPr id="10" name="Inhaltsplatzhalter 9">
            <a:extLst>
              <a:ext uri="{FF2B5EF4-FFF2-40B4-BE49-F238E27FC236}">
                <a16:creationId xmlns:a16="http://schemas.microsoft.com/office/drawing/2014/main" id="{E61D3459-3D91-D051-45C0-90965216535D}"/>
              </a:ext>
            </a:extLst>
          </p:cNvPr>
          <p:cNvPicPr>
            <a:picLocks noGrp="1" noChangeAspect="1"/>
          </p:cNvPicPr>
          <p:nvPr>
            <p:ph sz="half" idx="1"/>
          </p:nvPr>
        </p:nvPicPr>
        <p:blipFill>
          <a:blip r:embed="rId2"/>
          <a:stretch>
            <a:fillRect/>
          </a:stretch>
        </p:blipFill>
        <p:spPr>
          <a:xfrm>
            <a:off x="1063232" y="1600200"/>
            <a:ext cx="2826536" cy="4525963"/>
          </a:xfrm>
        </p:spPr>
      </p:pic>
      <p:pic>
        <p:nvPicPr>
          <p:cNvPr id="8" name="Inhaltsplatzhalter 7">
            <a:extLst>
              <a:ext uri="{FF2B5EF4-FFF2-40B4-BE49-F238E27FC236}">
                <a16:creationId xmlns:a16="http://schemas.microsoft.com/office/drawing/2014/main" id="{900E8E05-09F7-9018-9916-832CB0E384EF}"/>
              </a:ext>
            </a:extLst>
          </p:cNvPr>
          <p:cNvPicPr>
            <a:picLocks noGrp="1" noChangeAspect="1"/>
          </p:cNvPicPr>
          <p:nvPr>
            <p:ph sz="half" idx="2"/>
          </p:nvPr>
        </p:nvPicPr>
        <p:blipFill>
          <a:blip r:embed="rId3"/>
          <a:stretch>
            <a:fillRect/>
          </a:stretch>
        </p:blipFill>
        <p:spPr>
          <a:xfrm>
            <a:off x="5000963" y="1600200"/>
            <a:ext cx="3333073" cy="4525963"/>
          </a:xfrm>
        </p:spPr>
      </p:pic>
    </p:spTree>
    <p:extLst>
      <p:ext uri="{BB962C8B-B14F-4D97-AF65-F5344CB8AC3E}">
        <p14:creationId xmlns:p14="http://schemas.microsoft.com/office/powerpoint/2010/main" val="31825727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E4EF59-5552-CDB6-34DB-5ADF66A91BC6}"/>
              </a:ext>
            </a:extLst>
          </p:cNvPr>
          <p:cNvSpPr>
            <a:spLocks noGrp="1"/>
          </p:cNvSpPr>
          <p:nvPr>
            <p:ph type="title"/>
          </p:nvPr>
        </p:nvSpPr>
        <p:spPr/>
        <p:txBody>
          <a:bodyPr/>
          <a:lstStyle/>
          <a:p>
            <a:r>
              <a:rPr lang="de-DE" dirty="0"/>
              <a:t>Subtopologien</a:t>
            </a:r>
          </a:p>
        </p:txBody>
      </p:sp>
      <p:sp>
        <p:nvSpPr>
          <p:cNvPr id="3" name="Inhaltsplatzhalter 2">
            <a:extLst>
              <a:ext uri="{FF2B5EF4-FFF2-40B4-BE49-F238E27FC236}">
                <a16:creationId xmlns:a16="http://schemas.microsoft.com/office/drawing/2014/main" id="{D0C249B8-57FB-3CD3-93A8-8FD51C060380}"/>
              </a:ext>
            </a:extLst>
          </p:cNvPr>
          <p:cNvSpPr>
            <a:spLocks noGrp="1"/>
          </p:cNvSpPr>
          <p:nvPr>
            <p:ph sz="half" idx="1"/>
          </p:nvPr>
        </p:nvSpPr>
        <p:spPr/>
        <p:txBody>
          <a:bodyPr>
            <a:normAutofit lnSpcReduction="10000"/>
          </a:bodyPr>
          <a:lstStyle/>
          <a:p>
            <a:r>
              <a:rPr lang="de-DE" dirty="0"/>
              <a:t>Kafka teilt eine Topologien selbstständig in Untertopologien auf. </a:t>
            </a:r>
          </a:p>
          <a:p>
            <a:r>
              <a:rPr lang="de-DE" dirty="0"/>
              <a:t>Untertopologien arbeiten parallel.</a:t>
            </a:r>
          </a:p>
          <a:p>
            <a:r>
              <a:rPr lang="de-DE" dirty="0"/>
              <a:t>Voraussetzung ist, dass zu Beginn jeder Topologien Daten wieder aus Kafka ausgelesen werden.</a:t>
            </a:r>
          </a:p>
        </p:txBody>
      </p:sp>
      <p:pic>
        <p:nvPicPr>
          <p:cNvPr id="6" name="Inhaltsplatzhalter 5">
            <a:extLst>
              <a:ext uri="{FF2B5EF4-FFF2-40B4-BE49-F238E27FC236}">
                <a16:creationId xmlns:a16="http://schemas.microsoft.com/office/drawing/2014/main" id="{40FF06FB-6D0A-BBCC-095D-82C0DEE0B56C}"/>
              </a:ext>
            </a:extLst>
          </p:cNvPr>
          <p:cNvPicPr>
            <a:picLocks noGrp="1" noChangeAspect="1"/>
          </p:cNvPicPr>
          <p:nvPr>
            <p:ph sz="half" idx="2"/>
          </p:nvPr>
        </p:nvPicPr>
        <p:blipFill>
          <a:blip r:embed="rId2"/>
          <a:stretch>
            <a:fillRect/>
          </a:stretch>
        </p:blipFill>
        <p:spPr>
          <a:xfrm>
            <a:off x="4648200" y="1816435"/>
            <a:ext cx="4038600" cy="4093493"/>
          </a:xfrm>
        </p:spPr>
      </p:pic>
      <p:sp>
        <p:nvSpPr>
          <p:cNvPr id="8" name="Textfeld 7">
            <a:extLst>
              <a:ext uri="{FF2B5EF4-FFF2-40B4-BE49-F238E27FC236}">
                <a16:creationId xmlns:a16="http://schemas.microsoft.com/office/drawing/2014/main" id="{8BE44395-8522-372E-B1A2-5B82DD76CDD0}"/>
              </a:ext>
            </a:extLst>
          </p:cNvPr>
          <p:cNvSpPr txBox="1"/>
          <p:nvPr/>
        </p:nvSpPr>
        <p:spPr>
          <a:xfrm>
            <a:off x="5350212" y="6126163"/>
            <a:ext cx="3184187" cy="646331"/>
          </a:xfrm>
          <a:prstGeom prst="rect">
            <a:avLst/>
          </a:prstGeom>
          <a:noFill/>
        </p:spPr>
        <p:txBody>
          <a:bodyPr wrap="square" rtlCol="0">
            <a:spAutoFit/>
          </a:bodyPr>
          <a:lstStyle/>
          <a:p>
            <a:r>
              <a:rPr lang="de-DE" dirty="0"/>
              <a:t>Hier wird in Topics geschrieben und wieder ausgelesen!</a:t>
            </a:r>
          </a:p>
        </p:txBody>
      </p:sp>
      <p:sp>
        <p:nvSpPr>
          <p:cNvPr id="11" name="Pfeil: nach oben gebogen 10">
            <a:extLst>
              <a:ext uri="{FF2B5EF4-FFF2-40B4-BE49-F238E27FC236}">
                <a16:creationId xmlns:a16="http://schemas.microsoft.com/office/drawing/2014/main" id="{BCECF40F-486D-5FFA-6067-1E4C55577C56}"/>
              </a:ext>
            </a:extLst>
          </p:cNvPr>
          <p:cNvSpPr/>
          <p:nvPr/>
        </p:nvSpPr>
        <p:spPr>
          <a:xfrm rot="16200000">
            <a:off x="5529350" y="4930792"/>
            <a:ext cx="1839507" cy="551234"/>
          </a:xfrm>
          <a:prstGeom prst="bentUp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2" name="Pfeil: nach oben gebogen 11">
            <a:extLst>
              <a:ext uri="{FF2B5EF4-FFF2-40B4-BE49-F238E27FC236}">
                <a16:creationId xmlns:a16="http://schemas.microsoft.com/office/drawing/2014/main" id="{7FF764C2-EC80-3F57-3421-C89A17D791F6}"/>
              </a:ext>
            </a:extLst>
          </p:cNvPr>
          <p:cNvSpPr/>
          <p:nvPr/>
        </p:nvSpPr>
        <p:spPr>
          <a:xfrm rot="16200000" flipV="1">
            <a:off x="5957367" y="4930791"/>
            <a:ext cx="1839507" cy="551236"/>
          </a:xfrm>
          <a:prstGeom prst="bentUp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099935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9F6D0-363D-100E-F6BF-FABF81AF94D6}"/>
              </a:ext>
            </a:extLst>
          </p:cNvPr>
          <p:cNvSpPr>
            <a:spLocks noGrp="1"/>
          </p:cNvSpPr>
          <p:nvPr>
            <p:ph type="title"/>
          </p:nvPr>
        </p:nvSpPr>
        <p:spPr/>
        <p:txBody>
          <a:bodyPr/>
          <a:lstStyle/>
          <a:p>
            <a:r>
              <a:rPr lang="de-DE" dirty="0" err="1"/>
              <a:t>KTables</a:t>
            </a:r>
            <a:endParaRPr lang="de-DE" dirty="0"/>
          </a:p>
        </p:txBody>
      </p:sp>
      <p:sp>
        <p:nvSpPr>
          <p:cNvPr id="3" name="Inhaltsplatzhalter 2">
            <a:extLst>
              <a:ext uri="{FF2B5EF4-FFF2-40B4-BE49-F238E27FC236}">
                <a16:creationId xmlns:a16="http://schemas.microsoft.com/office/drawing/2014/main" id="{059765FD-8BA8-4D98-23ED-43461EFCD58C}"/>
              </a:ext>
            </a:extLst>
          </p:cNvPr>
          <p:cNvSpPr>
            <a:spLocks noGrp="1"/>
          </p:cNvSpPr>
          <p:nvPr>
            <p:ph sz="half" idx="1"/>
          </p:nvPr>
        </p:nvSpPr>
        <p:spPr/>
        <p:txBody>
          <a:bodyPr>
            <a:normAutofit fontScale="85000" lnSpcReduction="20000"/>
          </a:bodyPr>
          <a:lstStyle/>
          <a:p>
            <a:r>
              <a:rPr lang="de-DE" dirty="0"/>
              <a:t>Funktionieren nur für Records mit Key</a:t>
            </a:r>
          </a:p>
          <a:p>
            <a:r>
              <a:rPr lang="de-DE" dirty="0"/>
              <a:t>Für jeden Key wird immer der aktuelle Value festgehalten.</a:t>
            </a:r>
          </a:p>
          <a:p>
            <a:r>
              <a:rPr lang="de-DE" dirty="0"/>
              <a:t>Ein neuer Value für ein bestehen Key überschreibt  den bestehenden Value für diesen Key.</a:t>
            </a:r>
          </a:p>
          <a:p>
            <a:r>
              <a:rPr lang="de-DE" dirty="0" err="1"/>
              <a:t>KTable</a:t>
            </a:r>
            <a:r>
              <a:rPr lang="de-DE" dirty="0"/>
              <a:t> ähnelt somit einer Datenbanktabelle.</a:t>
            </a:r>
          </a:p>
          <a:p>
            <a:r>
              <a:rPr lang="de-DE" dirty="0"/>
              <a:t>Der Inhalt der </a:t>
            </a:r>
            <a:r>
              <a:rPr lang="de-DE" dirty="0" err="1"/>
              <a:t>KTable</a:t>
            </a:r>
            <a:r>
              <a:rPr lang="de-DE" dirty="0"/>
              <a:t> wird in einem eigenen Topic gespeichert (</a:t>
            </a:r>
            <a:r>
              <a:rPr lang="de-DE" dirty="0" err="1"/>
              <a:t>Statefull</a:t>
            </a:r>
            <a:r>
              <a:rPr lang="de-DE" dirty="0"/>
              <a:t>!)</a:t>
            </a:r>
          </a:p>
        </p:txBody>
      </p:sp>
      <p:sp>
        <p:nvSpPr>
          <p:cNvPr id="5" name="Rechteck 4">
            <a:extLst>
              <a:ext uri="{FF2B5EF4-FFF2-40B4-BE49-F238E27FC236}">
                <a16:creationId xmlns:a16="http://schemas.microsoft.com/office/drawing/2014/main" id="{B33EC0AF-739F-8D1A-2C89-CA97DE91BCAE}"/>
              </a:ext>
            </a:extLst>
          </p:cNvPr>
          <p:cNvSpPr/>
          <p:nvPr/>
        </p:nvSpPr>
        <p:spPr>
          <a:xfrm>
            <a:off x="4929064" y="2554325"/>
            <a:ext cx="1485090" cy="36965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a:t>Diana, 10</a:t>
            </a:r>
          </a:p>
        </p:txBody>
      </p:sp>
      <p:sp>
        <p:nvSpPr>
          <p:cNvPr id="6" name="Rechteck 5">
            <a:extLst>
              <a:ext uri="{FF2B5EF4-FFF2-40B4-BE49-F238E27FC236}">
                <a16:creationId xmlns:a16="http://schemas.microsoft.com/office/drawing/2014/main" id="{7BC0A87A-8040-92BA-699E-116BF61504B5}"/>
              </a:ext>
            </a:extLst>
          </p:cNvPr>
          <p:cNvSpPr/>
          <p:nvPr/>
        </p:nvSpPr>
        <p:spPr>
          <a:xfrm>
            <a:off x="4929064" y="3333837"/>
            <a:ext cx="1485090" cy="36965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a:t>Michael, 5</a:t>
            </a:r>
          </a:p>
        </p:txBody>
      </p:sp>
      <p:sp>
        <p:nvSpPr>
          <p:cNvPr id="7" name="Rechteck 6">
            <a:extLst>
              <a:ext uri="{FF2B5EF4-FFF2-40B4-BE49-F238E27FC236}">
                <a16:creationId xmlns:a16="http://schemas.microsoft.com/office/drawing/2014/main" id="{FAD41B45-3401-4D6A-1377-CD6CEF47447C}"/>
              </a:ext>
            </a:extLst>
          </p:cNvPr>
          <p:cNvSpPr/>
          <p:nvPr/>
        </p:nvSpPr>
        <p:spPr>
          <a:xfrm>
            <a:off x="4929064" y="4386530"/>
            <a:ext cx="1485090" cy="36965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a:t>Diana, 3</a:t>
            </a:r>
          </a:p>
        </p:txBody>
      </p:sp>
      <p:sp>
        <p:nvSpPr>
          <p:cNvPr id="8" name="Rechteck 7">
            <a:extLst>
              <a:ext uri="{FF2B5EF4-FFF2-40B4-BE49-F238E27FC236}">
                <a16:creationId xmlns:a16="http://schemas.microsoft.com/office/drawing/2014/main" id="{6BC12AE2-C564-0670-4DBB-BEFFC2B6DA60}"/>
              </a:ext>
            </a:extLst>
          </p:cNvPr>
          <p:cNvSpPr/>
          <p:nvPr/>
        </p:nvSpPr>
        <p:spPr>
          <a:xfrm>
            <a:off x="7065521" y="2554325"/>
            <a:ext cx="1485090" cy="3696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a:t>Diana, 10</a:t>
            </a:r>
          </a:p>
        </p:txBody>
      </p:sp>
      <p:sp>
        <p:nvSpPr>
          <p:cNvPr id="9" name="Rechteck 8">
            <a:extLst>
              <a:ext uri="{FF2B5EF4-FFF2-40B4-BE49-F238E27FC236}">
                <a16:creationId xmlns:a16="http://schemas.microsoft.com/office/drawing/2014/main" id="{62E43618-B1F0-08E2-4AE7-800153F25D60}"/>
              </a:ext>
            </a:extLst>
          </p:cNvPr>
          <p:cNvSpPr/>
          <p:nvPr/>
        </p:nvSpPr>
        <p:spPr>
          <a:xfrm>
            <a:off x="7065521" y="3703487"/>
            <a:ext cx="1485090" cy="36965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a:t>Michael, 5</a:t>
            </a:r>
          </a:p>
        </p:txBody>
      </p:sp>
      <p:sp>
        <p:nvSpPr>
          <p:cNvPr id="10" name="Rechteck 9">
            <a:extLst>
              <a:ext uri="{FF2B5EF4-FFF2-40B4-BE49-F238E27FC236}">
                <a16:creationId xmlns:a16="http://schemas.microsoft.com/office/drawing/2014/main" id="{F7C2714F-5500-AF86-E42F-A1D0B123DEB7}"/>
              </a:ext>
            </a:extLst>
          </p:cNvPr>
          <p:cNvSpPr/>
          <p:nvPr/>
        </p:nvSpPr>
        <p:spPr>
          <a:xfrm>
            <a:off x="7065521" y="3333836"/>
            <a:ext cx="1485090" cy="3696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a:t>Diana, 10</a:t>
            </a:r>
          </a:p>
        </p:txBody>
      </p:sp>
      <p:sp>
        <p:nvSpPr>
          <p:cNvPr id="11" name="Rechteck 10">
            <a:extLst>
              <a:ext uri="{FF2B5EF4-FFF2-40B4-BE49-F238E27FC236}">
                <a16:creationId xmlns:a16="http://schemas.microsoft.com/office/drawing/2014/main" id="{B40E0C98-CB66-25B4-9192-CED52C2D4A36}"/>
              </a:ext>
            </a:extLst>
          </p:cNvPr>
          <p:cNvSpPr/>
          <p:nvPr/>
        </p:nvSpPr>
        <p:spPr>
          <a:xfrm>
            <a:off x="7065521" y="4756180"/>
            <a:ext cx="1485090" cy="36965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a:t>Michael, 5</a:t>
            </a:r>
          </a:p>
        </p:txBody>
      </p:sp>
      <p:sp>
        <p:nvSpPr>
          <p:cNvPr id="12" name="Rechteck 11">
            <a:extLst>
              <a:ext uri="{FF2B5EF4-FFF2-40B4-BE49-F238E27FC236}">
                <a16:creationId xmlns:a16="http://schemas.microsoft.com/office/drawing/2014/main" id="{3D7F7B21-A84A-50B6-0F00-6595D3081EAC}"/>
              </a:ext>
            </a:extLst>
          </p:cNvPr>
          <p:cNvSpPr/>
          <p:nvPr/>
        </p:nvSpPr>
        <p:spPr>
          <a:xfrm>
            <a:off x="7065521" y="4386529"/>
            <a:ext cx="1485090" cy="3696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a:t>Diana, 3</a:t>
            </a:r>
          </a:p>
        </p:txBody>
      </p:sp>
      <p:sp>
        <p:nvSpPr>
          <p:cNvPr id="13" name="Textfeld 12">
            <a:extLst>
              <a:ext uri="{FF2B5EF4-FFF2-40B4-BE49-F238E27FC236}">
                <a16:creationId xmlns:a16="http://schemas.microsoft.com/office/drawing/2014/main" id="{2CB49FA6-2CDB-7622-38FE-CA27496CA1DD}"/>
              </a:ext>
            </a:extLst>
          </p:cNvPr>
          <p:cNvSpPr txBox="1"/>
          <p:nvPr/>
        </p:nvSpPr>
        <p:spPr>
          <a:xfrm>
            <a:off x="5000592" y="1851739"/>
            <a:ext cx="1342034"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de-DE" dirty="0" err="1"/>
              <a:t>Inputstream</a:t>
            </a:r>
            <a:endParaRPr lang="de-DE" dirty="0"/>
          </a:p>
        </p:txBody>
      </p:sp>
      <p:cxnSp>
        <p:nvCxnSpPr>
          <p:cNvPr id="15" name="Gerade Verbindung mit Pfeil 14">
            <a:extLst>
              <a:ext uri="{FF2B5EF4-FFF2-40B4-BE49-F238E27FC236}">
                <a16:creationId xmlns:a16="http://schemas.microsoft.com/office/drawing/2014/main" id="{A7CE8D8B-B7FC-718D-C709-6C9AEEABB0A7}"/>
              </a:ext>
            </a:extLst>
          </p:cNvPr>
          <p:cNvCxnSpPr/>
          <p:nvPr/>
        </p:nvCxnSpPr>
        <p:spPr>
          <a:xfrm>
            <a:off x="6511047" y="2782111"/>
            <a:ext cx="421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Gerade Verbindung mit Pfeil 15">
            <a:extLst>
              <a:ext uri="{FF2B5EF4-FFF2-40B4-BE49-F238E27FC236}">
                <a16:creationId xmlns:a16="http://schemas.microsoft.com/office/drawing/2014/main" id="{0FF1C58C-6D05-434B-598C-737412C88CB1}"/>
              </a:ext>
            </a:extLst>
          </p:cNvPr>
          <p:cNvCxnSpPr/>
          <p:nvPr/>
        </p:nvCxnSpPr>
        <p:spPr>
          <a:xfrm>
            <a:off x="6511047" y="3505200"/>
            <a:ext cx="421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A988FC54-6CD3-BEF7-45C2-ACEF2204BCD6}"/>
              </a:ext>
            </a:extLst>
          </p:cNvPr>
          <p:cNvCxnSpPr/>
          <p:nvPr/>
        </p:nvCxnSpPr>
        <p:spPr>
          <a:xfrm>
            <a:off x="6511047" y="4565515"/>
            <a:ext cx="421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2302468A-44AD-7E91-AE5D-A218C872AB71}"/>
              </a:ext>
            </a:extLst>
          </p:cNvPr>
          <p:cNvSpPr txBox="1"/>
          <p:nvPr/>
        </p:nvSpPr>
        <p:spPr>
          <a:xfrm>
            <a:off x="7408149" y="1843632"/>
            <a:ext cx="799834"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de-DE" dirty="0" err="1"/>
              <a:t>KTable</a:t>
            </a:r>
            <a:endParaRPr lang="de-DE" dirty="0"/>
          </a:p>
        </p:txBody>
      </p:sp>
    </p:spTree>
    <p:extLst>
      <p:ext uri="{BB962C8B-B14F-4D97-AF65-F5344CB8AC3E}">
        <p14:creationId xmlns:p14="http://schemas.microsoft.com/office/powerpoint/2010/main" val="770794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073CC9-E330-6F72-66B3-E9B54A8F0E7D}"/>
              </a:ext>
            </a:extLst>
          </p:cNvPr>
          <p:cNvSpPr>
            <a:spLocks noGrp="1"/>
          </p:cNvSpPr>
          <p:nvPr>
            <p:ph type="title"/>
          </p:nvPr>
        </p:nvSpPr>
        <p:spPr/>
        <p:txBody>
          <a:bodyPr/>
          <a:lstStyle/>
          <a:p>
            <a:r>
              <a:rPr lang="de-DE" dirty="0" err="1"/>
              <a:t>Ktable</a:t>
            </a:r>
            <a:r>
              <a:rPr lang="de-DE" dirty="0"/>
              <a:t> und </a:t>
            </a:r>
            <a:r>
              <a:rPr lang="de-DE" dirty="0" err="1"/>
              <a:t>GlobalKTable</a:t>
            </a:r>
            <a:endParaRPr lang="de-DE" dirty="0"/>
          </a:p>
        </p:txBody>
      </p:sp>
      <p:pic>
        <p:nvPicPr>
          <p:cNvPr id="8" name="Inhaltsplatzhalter 7">
            <a:extLst>
              <a:ext uri="{FF2B5EF4-FFF2-40B4-BE49-F238E27FC236}">
                <a16:creationId xmlns:a16="http://schemas.microsoft.com/office/drawing/2014/main" id="{3C1FD89D-4AF7-71B9-A9B7-AAD893900101}"/>
              </a:ext>
            </a:extLst>
          </p:cNvPr>
          <p:cNvPicPr>
            <a:picLocks noGrp="1" noChangeAspect="1"/>
          </p:cNvPicPr>
          <p:nvPr>
            <p:ph sz="half" idx="1"/>
          </p:nvPr>
        </p:nvPicPr>
        <p:blipFill>
          <a:blip r:embed="rId2"/>
          <a:stretch>
            <a:fillRect/>
          </a:stretch>
        </p:blipFill>
        <p:spPr>
          <a:xfrm>
            <a:off x="807552" y="1600201"/>
            <a:ext cx="2838202" cy="3848410"/>
          </a:xfrm>
        </p:spPr>
      </p:pic>
      <p:pic>
        <p:nvPicPr>
          <p:cNvPr id="6" name="Inhaltsplatzhalter 5">
            <a:extLst>
              <a:ext uri="{FF2B5EF4-FFF2-40B4-BE49-F238E27FC236}">
                <a16:creationId xmlns:a16="http://schemas.microsoft.com/office/drawing/2014/main" id="{998DA51A-E5FF-FB4B-FB44-A84EAF07F944}"/>
              </a:ext>
            </a:extLst>
          </p:cNvPr>
          <p:cNvPicPr>
            <a:picLocks noGrp="1" noChangeAspect="1"/>
          </p:cNvPicPr>
          <p:nvPr>
            <p:ph sz="half" idx="2"/>
          </p:nvPr>
        </p:nvPicPr>
        <p:blipFill>
          <a:blip r:embed="rId3"/>
          <a:stretch>
            <a:fillRect/>
          </a:stretch>
        </p:blipFill>
        <p:spPr>
          <a:xfrm>
            <a:off x="5038725" y="1629569"/>
            <a:ext cx="2769883" cy="3798465"/>
          </a:xfrm>
        </p:spPr>
      </p:pic>
      <p:sp>
        <p:nvSpPr>
          <p:cNvPr id="9" name="Textfeld 8">
            <a:extLst>
              <a:ext uri="{FF2B5EF4-FFF2-40B4-BE49-F238E27FC236}">
                <a16:creationId xmlns:a16="http://schemas.microsoft.com/office/drawing/2014/main" id="{94C68B9F-A266-AB6A-991A-AFFB6987E1E8}"/>
              </a:ext>
            </a:extLst>
          </p:cNvPr>
          <p:cNvSpPr txBox="1"/>
          <p:nvPr/>
        </p:nvSpPr>
        <p:spPr>
          <a:xfrm>
            <a:off x="407749" y="5631174"/>
            <a:ext cx="3295247" cy="923330"/>
          </a:xfrm>
          <a:prstGeom prst="rect">
            <a:avLst/>
          </a:prstGeom>
          <a:noFill/>
        </p:spPr>
        <p:txBody>
          <a:bodyPr wrap="square" rtlCol="0">
            <a:spAutoFit/>
          </a:bodyPr>
          <a:lstStyle/>
          <a:p>
            <a:r>
              <a:rPr lang="de-DE" dirty="0"/>
              <a:t>Jede Applikation habt nur Informationen über ihre eigene  Partition im </a:t>
            </a:r>
            <a:r>
              <a:rPr lang="de-DE" dirty="0" err="1"/>
              <a:t>KTable</a:t>
            </a:r>
            <a:r>
              <a:rPr lang="de-DE" dirty="0"/>
              <a:t> verfügbar.</a:t>
            </a:r>
          </a:p>
        </p:txBody>
      </p:sp>
      <p:sp>
        <p:nvSpPr>
          <p:cNvPr id="10" name="Textfeld 9">
            <a:extLst>
              <a:ext uri="{FF2B5EF4-FFF2-40B4-BE49-F238E27FC236}">
                <a16:creationId xmlns:a16="http://schemas.microsoft.com/office/drawing/2014/main" id="{B92D1F57-1C0E-A84F-8C0F-73538E6D6A88}"/>
              </a:ext>
            </a:extLst>
          </p:cNvPr>
          <p:cNvSpPr txBox="1"/>
          <p:nvPr/>
        </p:nvSpPr>
        <p:spPr>
          <a:xfrm>
            <a:off x="4572000" y="5631174"/>
            <a:ext cx="3295247" cy="923330"/>
          </a:xfrm>
          <a:prstGeom prst="rect">
            <a:avLst/>
          </a:prstGeom>
          <a:noFill/>
        </p:spPr>
        <p:txBody>
          <a:bodyPr wrap="square" rtlCol="0">
            <a:spAutoFit/>
          </a:bodyPr>
          <a:lstStyle/>
          <a:p>
            <a:r>
              <a:rPr lang="de-DE" dirty="0"/>
              <a:t>Jede Applikation die Informationen aller Partitionen des Topics zur Verfügung.</a:t>
            </a:r>
          </a:p>
        </p:txBody>
      </p:sp>
    </p:spTree>
    <p:extLst>
      <p:ext uri="{BB962C8B-B14F-4D97-AF65-F5344CB8AC3E}">
        <p14:creationId xmlns:p14="http://schemas.microsoft.com/office/powerpoint/2010/main" val="28438654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3411A-085A-B088-A9C5-F9F963FCB858}"/>
              </a:ext>
            </a:extLst>
          </p:cNvPr>
          <p:cNvSpPr>
            <a:spLocks noGrp="1"/>
          </p:cNvSpPr>
          <p:nvPr>
            <p:ph type="title"/>
          </p:nvPr>
        </p:nvSpPr>
        <p:spPr/>
        <p:txBody>
          <a:bodyPr/>
          <a:lstStyle/>
          <a:p>
            <a:r>
              <a:rPr lang="de-DE" dirty="0"/>
              <a:t>Es geht noch tiefer</a:t>
            </a:r>
          </a:p>
        </p:txBody>
      </p:sp>
      <p:sp>
        <p:nvSpPr>
          <p:cNvPr id="3" name="Inhaltsplatzhalter 2">
            <a:extLst>
              <a:ext uri="{FF2B5EF4-FFF2-40B4-BE49-F238E27FC236}">
                <a16:creationId xmlns:a16="http://schemas.microsoft.com/office/drawing/2014/main" id="{CD5437D3-DB4C-3426-E4C0-DE4EE91069A9}"/>
              </a:ext>
            </a:extLst>
          </p:cNvPr>
          <p:cNvSpPr>
            <a:spLocks noGrp="1"/>
          </p:cNvSpPr>
          <p:nvPr>
            <p:ph sz="half" idx="1"/>
          </p:nvPr>
        </p:nvSpPr>
        <p:spPr/>
        <p:txBody>
          <a:bodyPr/>
          <a:lstStyle/>
          <a:p>
            <a:r>
              <a:rPr lang="de-DE" dirty="0"/>
              <a:t>Um noch mehr Einfluss auf die Verarbeitung und Zugriff auf sonst unzugängliche Metadaten zu haben, kann die </a:t>
            </a:r>
            <a:r>
              <a:rPr lang="de-DE" dirty="0" err="1"/>
              <a:t>Processor</a:t>
            </a:r>
            <a:r>
              <a:rPr lang="de-DE" dirty="0"/>
              <a:t> API verwendet werden.</a:t>
            </a:r>
          </a:p>
          <a:p>
            <a:r>
              <a:rPr lang="de-DE" dirty="0">
                <a:hlinkClick r:id="rId2"/>
              </a:rPr>
              <a:t>Doku</a:t>
            </a:r>
            <a:endParaRPr lang="de-DE" dirty="0"/>
          </a:p>
        </p:txBody>
      </p:sp>
      <p:pic>
        <p:nvPicPr>
          <p:cNvPr id="6" name="Inhaltsplatzhalter 5">
            <a:extLst>
              <a:ext uri="{FF2B5EF4-FFF2-40B4-BE49-F238E27FC236}">
                <a16:creationId xmlns:a16="http://schemas.microsoft.com/office/drawing/2014/main" id="{D1409AFA-372F-7BD4-F079-F2FE9838B398}"/>
              </a:ext>
            </a:extLst>
          </p:cNvPr>
          <p:cNvPicPr>
            <a:picLocks noGrp="1" noChangeAspect="1"/>
          </p:cNvPicPr>
          <p:nvPr>
            <p:ph sz="half" idx="2"/>
          </p:nvPr>
        </p:nvPicPr>
        <p:blipFill>
          <a:blip r:embed="rId3"/>
          <a:stretch>
            <a:fillRect/>
          </a:stretch>
        </p:blipFill>
        <p:spPr>
          <a:xfrm>
            <a:off x="4667250" y="2529681"/>
            <a:ext cx="4000500" cy="2667000"/>
          </a:xfrm>
        </p:spPr>
      </p:pic>
    </p:spTree>
    <p:extLst>
      <p:ext uri="{BB962C8B-B14F-4D97-AF65-F5344CB8AC3E}">
        <p14:creationId xmlns:p14="http://schemas.microsoft.com/office/powerpoint/2010/main" val="33932120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84438-FB79-B7C9-D75C-D27CF0E30FFA}"/>
              </a:ext>
            </a:extLst>
          </p:cNvPr>
          <p:cNvSpPr>
            <a:spLocks noGrp="1"/>
          </p:cNvSpPr>
          <p:nvPr>
            <p:ph type="title"/>
          </p:nvPr>
        </p:nvSpPr>
        <p:spPr/>
        <p:txBody>
          <a:bodyPr>
            <a:normAutofit fontScale="90000"/>
          </a:bodyPr>
          <a:lstStyle/>
          <a:p>
            <a:r>
              <a:rPr lang="de-DE"/>
              <a:t>Literatur zu Kafka Streams und </a:t>
            </a:r>
            <a:r>
              <a:rPr lang="de-DE" err="1"/>
              <a:t>ksqlDB</a:t>
            </a:r>
            <a:endParaRPr lang="de-DE"/>
          </a:p>
        </p:txBody>
      </p:sp>
      <p:sp>
        <p:nvSpPr>
          <p:cNvPr id="6" name="Inhaltsplatzhalter 5">
            <a:extLst>
              <a:ext uri="{FF2B5EF4-FFF2-40B4-BE49-F238E27FC236}">
                <a16:creationId xmlns:a16="http://schemas.microsoft.com/office/drawing/2014/main" id="{F7FCE71E-54DD-6D88-D818-F4A1C8A7E43A}"/>
              </a:ext>
            </a:extLst>
          </p:cNvPr>
          <p:cNvSpPr>
            <a:spLocks noGrp="1"/>
          </p:cNvSpPr>
          <p:nvPr>
            <p:ph sz="half" idx="1"/>
          </p:nvPr>
        </p:nvSpPr>
        <p:spPr/>
        <p:txBody>
          <a:bodyPr/>
          <a:lstStyle/>
          <a:p>
            <a:r>
              <a:rPr lang="de-DE"/>
              <a:t>Englisch</a:t>
            </a:r>
          </a:p>
          <a:p>
            <a:r>
              <a:rPr lang="de-DE"/>
              <a:t>Verfolgt zu jedem Thema ein Beispiel (sehr motivierend)</a:t>
            </a:r>
          </a:p>
          <a:p>
            <a:endParaRPr lang="de-DE"/>
          </a:p>
        </p:txBody>
      </p:sp>
      <p:pic>
        <p:nvPicPr>
          <p:cNvPr id="8" name="Inhaltsplatzhalter 7">
            <a:extLst>
              <a:ext uri="{FF2B5EF4-FFF2-40B4-BE49-F238E27FC236}">
                <a16:creationId xmlns:a16="http://schemas.microsoft.com/office/drawing/2014/main" id="{EBFDDCBB-6A5B-0623-9035-CCDBA7BE5C58}"/>
              </a:ext>
            </a:extLst>
          </p:cNvPr>
          <p:cNvPicPr>
            <a:picLocks noGrp="1" noChangeAspect="1"/>
          </p:cNvPicPr>
          <p:nvPr>
            <p:ph sz="half" idx="2"/>
          </p:nvPr>
        </p:nvPicPr>
        <p:blipFill>
          <a:blip r:embed="rId2"/>
          <a:stretch>
            <a:fillRect/>
          </a:stretch>
        </p:blipFill>
        <p:spPr>
          <a:xfrm>
            <a:off x="4894566" y="1600200"/>
            <a:ext cx="3545868"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37648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CA39C0-13D3-E931-A729-F536D17C56BA}"/>
              </a:ext>
            </a:extLst>
          </p:cNvPr>
          <p:cNvSpPr>
            <a:spLocks noGrp="1"/>
          </p:cNvSpPr>
          <p:nvPr>
            <p:ph type="title"/>
          </p:nvPr>
        </p:nvSpPr>
        <p:spPr/>
        <p:txBody>
          <a:bodyPr/>
          <a:lstStyle/>
          <a:p>
            <a:r>
              <a:rPr lang="de-DE"/>
              <a:t>Streams </a:t>
            </a:r>
            <a:r>
              <a:rPr lang="de-DE" err="1"/>
              <a:t>Example</a:t>
            </a:r>
            <a:endParaRPr lang="de-DE"/>
          </a:p>
        </p:txBody>
      </p:sp>
      <p:sp>
        <p:nvSpPr>
          <p:cNvPr id="3" name="Inhaltsplatzhalter 2">
            <a:extLst>
              <a:ext uri="{FF2B5EF4-FFF2-40B4-BE49-F238E27FC236}">
                <a16:creationId xmlns:a16="http://schemas.microsoft.com/office/drawing/2014/main" id="{38F62718-D1C9-C03F-2BEC-3F83F206E573}"/>
              </a:ext>
            </a:extLst>
          </p:cNvPr>
          <p:cNvSpPr>
            <a:spLocks noGrp="1"/>
          </p:cNvSpPr>
          <p:nvPr>
            <p:ph idx="1"/>
          </p:nvPr>
        </p:nvSpPr>
        <p:spPr/>
        <p:txBody>
          <a:bodyPr/>
          <a:lstStyle/>
          <a:p>
            <a:r>
              <a:rPr lang="de-DE">
                <a:hlinkClick r:id="rId2"/>
              </a:rPr>
              <a:t>https://kafka.apache.org/33/documentation/streams/</a:t>
            </a:r>
            <a:endParaRPr lang="de-DE"/>
          </a:p>
          <a:p>
            <a:endParaRPr lang="de-DE"/>
          </a:p>
        </p:txBody>
      </p:sp>
    </p:spTree>
    <p:extLst>
      <p:ext uri="{BB962C8B-B14F-4D97-AF65-F5344CB8AC3E}">
        <p14:creationId xmlns:p14="http://schemas.microsoft.com/office/powerpoint/2010/main" val="212494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77FE9-95AE-4102-AD75-62465D4E4F23}"/>
              </a:ext>
            </a:extLst>
          </p:cNvPr>
          <p:cNvSpPr>
            <a:spLocks noGrp="1"/>
          </p:cNvSpPr>
          <p:nvPr>
            <p:ph type="title"/>
          </p:nvPr>
        </p:nvSpPr>
        <p:spPr/>
        <p:txBody>
          <a:bodyPr/>
          <a:lstStyle/>
          <a:p>
            <a:r>
              <a:rPr lang="en-GB" err="1"/>
              <a:t>Wofür</a:t>
            </a:r>
            <a:r>
              <a:rPr lang="en-GB"/>
              <a:t> </a:t>
            </a:r>
            <a:r>
              <a:rPr lang="en-GB" err="1"/>
              <a:t>kann</a:t>
            </a:r>
            <a:r>
              <a:rPr lang="en-GB"/>
              <a:t> ich Kafka </a:t>
            </a:r>
            <a:r>
              <a:rPr lang="en-GB" err="1"/>
              <a:t>nutzen</a:t>
            </a:r>
            <a:r>
              <a:rPr lang="en-GB"/>
              <a:t>?</a:t>
            </a:r>
            <a:endParaRPr lang="en-AT"/>
          </a:p>
        </p:txBody>
      </p:sp>
      <p:pic>
        <p:nvPicPr>
          <p:cNvPr id="5" name="Picture 4">
            <a:extLst>
              <a:ext uri="{FF2B5EF4-FFF2-40B4-BE49-F238E27FC236}">
                <a16:creationId xmlns:a16="http://schemas.microsoft.com/office/drawing/2014/main" id="{35C4AF93-EB49-44CF-8951-9E69A9E1F62E}"/>
              </a:ext>
            </a:extLst>
          </p:cNvPr>
          <p:cNvPicPr>
            <a:picLocks noChangeAspect="1"/>
          </p:cNvPicPr>
          <p:nvPr/>
        </p:nvPicPr>
        <p:blipFill>
          <a:blip r:embed="rId3"/>
          <a:stretch>
            <a:fillRect/>
          </a:stretch>
        </p:blipFill>
        <p:spPr>
          <a:xfrm>
            <a:off x="247253" y="1874520"/>
            <a:ext cx="8649493" cy="3422178"/>
          </a:xfrm>
          <a:prstGeom prst="rect">
            <a:avLst/>
          </a:prstGeom>
        </p:spPr>
      </p:pic>
    </p:spTree>
    <p:extLst>
      <p:ext uri="{BB962C8B-B14F-4D97-AF65-F5344CB8AC3E}">
        <p14:creationId xmlns:p14="http://schemas.microsoft.com/office/powerpoint/2010/main" val="425475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AD4C32-3F26-5859-A726-FB7F07B0FCEE}"/>
              </a:ext>
            </a:extLst>
          </p:cNvPr>
          <p:cNvSpPr>
            <a:spLocks noGrp="1"/>
          </p:cNvSpPr>
          <p:nvPr>
            <p:ph type="title"/>
          </p:nvPr>
        </p:nvSpPr>
        <p:spPr/>
        <p:txBody>
          <a:bodyPr/>
          <a:lstStyle/>
          <a:p>
            <a:r>
              <a:rPr lang="de-DE"/>
              <a:t>Kafka Connect</a:t>
            </a:r>
          </a:p>
        </p:txBody>
      </p:sp>
      <p:pic>
        <p:nvPicPr>
          <p:cNvPr id="7" name="Inhaltsplatzhalter 6">
            <a:extLst>
              <a:ext uri="{FF2B5EF4-FFF2-40B4-BE49-F238E27FC236}">
                <a16:creationId xmlns:a16="http://schemas.microsoft.com/office/drawing/2014/main" id="{A2B405BA-1BC3-5423-793C-787C4792C394}"/>
              </a:ext>
            </a:extLst>
          </p:cNvPr>
          <p:cNvPicPr>
            <a:picLocks noGrp="1" noChangeAspect="1"/>
          </p:cNvPicPr>
          <p:nvPr>
            <p:ph idx="1"/>
          </p:nvPr>
        </p:nvPicPr>
        <p:blipFill>
          <a:blip r:embed="rId2"/>
          <a:stretch>
            <a:fillRect/>
          </a:stretch>
        </p:blipFill>
        <p:spPr>
          <a:xfrm>
            <a:off x="457200" y="2277951"/>
            <a:ext cx="8229600" cy="3181680"/>
          </a:xfrm>
        </p:spPr>
      </p:pic>
    </p:spTree>
    <p:extLst>
      <p:ext uri="{BB962C8B-B14F-4D97-AF65-F5344CB8AC3E}">
        <p14:creationId xmlns:p14="http://schemas.microsoft.com/office/powerpoint/2010/main" val="27331540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D33506-4365-3739-1384-FAB1F37C665E}"/>
              </a:ext>
            </a:extLst>
          </p:cNvPr>
          <p:cNvSpPr>
            <a:spLocks noGrp="1"/>
          </p:cNvSpPr>
          <p:nvPr>
            <p:ph type="title"/>
          </p:nvPr>
        </p:nvSpPr>
        <p:spPr/>
        <p:txBody>
          <a:bodyPr/>
          <a:lstStyle/>
          <a:p>
            <a:r>
              <a:rPr lang="de-DE" dirty="0"/>
              <a:t>Performancetest -Producer</a:t>
            </a:r>
          </a:p>
        </p:txBody>
      </p:sp>
      <p:pic>
        <p:nvPicPr>
          <p:cNvPr id="5" name="Grafik 4">
            <a:extLst>
              <a:ext uri="{FF2B5EF4-FFF2-40B4-BE49-F238E27FC236}">
                <a16:creationId xmlns:a16="http://schemas.microsoft.com/office/drawing/2014/main" id="{75E86FF0-05AC-9832-6A0E-81E44D2883D2}"/>
              </a:ext>
            </a:extLst>
          </p:cNvPr>
          <p:cNvPicPr>
            <a:picLocks noChangeAspect="1"/>
          </p:cNvPicPr>
          <p:nvPr/>
        </p:nvPicPr>
        <p:blipFill>
          <a:blip r:embed="rId2"/>
          <a:stretch>
            <a:fillRect/>
          </a:stretch>
        </p:blipFill>
        <p:spPr>
          <a:xfrm>
            <a:off x="428311" y="1920571"/>
            <a:ext cx="8391525" cy="2305050"/>
          </a:xfrm>
          <a:prstGeom prst="rect">
            <a:avLst/>
          </a:prstGeom>
        </p:spPr>
      </p:pic>
      <p:pic>
        <p:nvPicPr>
          <p:cNvPr id="11" name="Grafik 10">
            <a:extLst>
              <a:ext uri="{FF2B5EF4-FFF2-40B4-BE49-F238E27FC236}">
                <a16:creationId xmlns:a16="http://schemas.microsoft.com/office/drawing/2014/main" id="{EB33D830-B5F3-2AFD-FF45-F2A4C71D22EC}"/>
              </a:ext>
            </a:extLst>
          </p:cNvPr>
          <p:cNvPicPr>
            <a:picLocks noChangeAspect="1"/>
          </p:cNvPicPr>
          <p:nvPr/>
        </p:nvPicPr>
        <p:blipFill>
          <a:blip r:embed="rId3"/>
          <a:stretch>
            <a:fillRect/>
          </a:stretch>
        </p:blipFill>
        <p:spPr>
          <a:xfrm>
            <a:off x="3751224" y="4728554"/>
            <a:ext cx="4981575" cy="400050"/>
          </a:xfrm>
          <a:prstGeom prst="rect">
            <a:avLst/>
          </a:prstGeom>
        </p:spPr>
      </p:pic>
    </p:spTree>
    <p:extLst>
      <p:ext uri="{BB962C8B-B14F-4D97-AF65-F5344CB8AC3E}">
        <p14:creationId xmlns:p14="http://schemas.microsoft.com/office/powerpoint/2010/main" val="16455203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46625-0400-B8D2-E5C8-E80BFA410E0C}"/>
              </a:ext>
            </a:extLst>
          </p:cNvPr>
          <p:cNvSpPr>
            <a:spLocks noGrp="1"/>
          </p:cNvSpPr>
          <p:nvPr>
            <p:ph type="title"/>
          </p:nvPr>
        </p:nvSpPr>
        <p:spPr/>
        <p:txBody>
          <a:bodyPr/>
          <a:lstStyle/>
          <a:p>
            <a:r>
              <a:rPr lang="de-DE"/>
              <a:t>einige Einstellungsmöglichkeiten</a:t>
            </a:r>
          </a:p>
        </p:txBody>
      </p:sp>
      <p:pic>
        <p:nvPicPr>
          <p:cNvPr id="5" name="Inhaltsplatzhalter 4">
            <a:extLst>
              <a:ext uri="{FF2B5EF4-FFF2-40B4-BE49-F238E27FC236}">
                <a16:creationId xmlns:a16="http://schemas.microsoft.com/office/drawing/2014/main" id="{D77576C5-F972-DAC6-161E-0A2995345632}"/>
              </a:ext>
            </a:extLst>
          </p:cNvPr>
          <p:cNvPicPr>
            <a:picLocks noGrp="1" noChangeAspect="1"/>
          </p:cNvPicPr>
          <p:nvPr>
            <p:ph idx="1"/>
          </p:nvPr>
        </p:nvPicPr>
        <p:blipFill>
          <a:blip r:embed="rId2"/>
          <a:stretch>
            <a:fillRect/>
          </a:stretch>
        </p:blipFill>
        <p:spPr>
          <a:xfrm>
            <a:off x="457200" y="1784109"/>
            <a:ext cx="8229600" cy="3654402"/>
          </a:xfrm>
        </p:spPr>
      </p:pic>
      <p:sp>
        <p:nvSpPr>
          <p:cNvPr id="7" name="Textfeld 6">
            <a:extLst>
              <a:ext uri="{FF2B5EF4-FFF2-40B4-BE49-F238E27FC236}">
                <a16:creationId xmlns:a16="http://schemas.microsoft.com/office/drawing/2014/main" id="{DA59E16E-6FF7-7E43-A188-A0064F1091F0}"/>
              </a:ext>
            </a:extLst>
          </p:cNvPr>
          <p:cNvSpPr txBox="1"/>
          <p:nvPr/>
        </p:nvSpPr>
        <p:spPr>
          <a:xfrm>
            <a:off x="2525061" y="6060142"/>
            <a:ext cx="4093878" cy="523220"/>
          </a:xfrm>
          <a:prstGeom prst="rect">
            <a:avLst/>
          </a:prstGeom>
          <a:noFill/>
        </p:spPr>
        <p:txBody>
          <a:bodyPr wrap="none" rtlCol="0">
            <a:spAutoFit/>
          </a:bodyPr>
          <a:lstStyle/>
          <a:p>
            <a:r>
              <a:rPr lang="de-DE" sz="2800">
                <a:hlinkClick r:id="rId3"/>
              </a:rPr>
              <a:t>Alle </a:t>
            </a:r>
            <a:r>
              <a:rPr lang="de-DE" sz="2800" err="1">
                <a:hlinkClick r:id="rId3"/>
              </a:rPr>
              <a:t>Producereinstellungen</a:t>
            </a:r>
            <a:endParaRPr lang="de-DE" sz="2800"/>
          </a:p>
        </p:txBody>
      </p:sp>
    </p:spTree>
    <p:extLst>
      <p:ext uri="{BB962C8B-B14F-4D97-AF65-F5344CB8AC3E}">
        <p14:creationId xmlns:p14="http://schemas.microsoft.com/office/powerpoint/2010/main" val="26602136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E5878D-49AE-F427-A5CE-40FBE4750C73}"/>
              </a:ext>
            </a:extLst>
          </p:cNvPr>
          <p:cNvSpPr>
            <a:spLocks noGrp="1"/>
          </p:cNvSpPr>
          <p:nvPr>
            <p:ph type="title"/>
          </p:nvPr>
        </p:nvSpPr>
        <p:spPr/>
        <p:txBody>
          <a:bodyPr/>
          <a:lstStyle/>
          <a:p>
            <a:r>
              <a:rPr lang="de-DE"/>
              <a:t>Performancetest - Consumer</a:t>
            </a:r>
          </a:p>
        </p:txBody>
      </p:sp>
      <p:pic>
        <p:nvPicPr>
          <p:cNvPr id="8" name="Inhaltsplatzhalter 7">
            <a:extLst>
              <a:ext uri="{FF2B5EF4-FFF2-40B4-BE49-F238E27FC236}">
                <a16:creationId xmlns:a16="http://schemas.microsoft.com/office/drawing/2014/main" id="{FB5820FC-7653-94E0-8499-508E63C03ABA}"/>
              </a:ext>
            </a:extLst>
          </p:cNvPr>
          <p:cNvPicPr>
            <a:picLocks noGrp="1" noChangeAspect="1"/>
          </p:cNvPicPr>
          <p:nvPr>
            <p:ph idx="1"/>
          </p:nvPr>
        </p:nvPicPr>
        <p:blipFill>
          <a:blip r:embed="rId2"/>
          <a:stretch>
            <a:fillRect/>
          </a:stretch>
        </p:blipFill>
        <p:spPr>
          <a:xfrm>
            <a:off x="5103552" y="3546725"/>
            <a:ext cx="3886200" cy="904875"/>
          </a:xfrm>
          <a:prstGeom prst="roundRect">
            <a:avLst>
              <a:gd name="adj" fmla="val 8594"/>
            </a:avLst>
          </a:prstGeom>
          <a:solidFill>
            <a:srgbClr val="FFFFFF">
              <a:shade val="85000"/>
            </a:srgbClr>
          </a:solidFill>
          <a:ln>
            <a:noFill/>
          </a:ln>
          <a:effectLst/>
        </p:spPr>
      </p:pic>
      <p:sp>
        <p:nvSpPr>
          <p:cNvPr id="4" name="Textfeld 3">
            <a:extLst>
              <a:ext uri="{FF2B5EF4-FFF2-40B4-BE49-F238E27FC236}">
                <a16:creationId xmlns:a16="http://schemas.microsoft.com/office/drawing/2014/main" id="{EAF439C4-B7CD-7B9C-CB6C-19BE3E8912DB}"/>
              </a:ext>
            </a:extLst>
          </p:cNvPr>
          <p:cNvSpPr txBox="1"/>
          <p:nvPr/>
        </p:nvSpPr>
        <p:spPr>
          <a:xfrm>
            <a:off x="247393" y="4278719"/>
            <a:ext cx="4255139" cy="523220"/>
          </a:xfrm>
          <a:prstGeom prst="rect">
            <a:avLst/>
          </a:prstGeom>
          <a:noFill/>
        </p:spPr>
        <p:txBody>
          <a:bodyPr wrap="none" rtlCol="0">
            <a:spAutoFit/>
          </a:bodyPr>
          <a:lstStyle/>
          <a:p>
            <a:r>
              <a:rPr lang="de-DE" sz="2800">
                <a:hlinkClick r:id="rId3"/>
              </a:rPr>
              <a:t>Alle </a:t>
            </a:r>
            <a:r>
              <a:rPr lang="de-DE" sz="2800" err="1">
                <a:hlinkClick r:id="rId3"/>
              </a:rPr>
              <a:t>Consumereinstellungen</a:t>
            </a:r>
            <a:endParaRPr lang="de-DE" sz="2800"/>
          </a:p>
        </p:txBody>
      </p:sp>
      <p:pic>
        <p:nvPicPr>
          <p:cNvPr id="6" name="Grafik 5">
            <a:extLst>
              <a:ext uri="{FF2B5EF4-FFF2-40B4-BE49-F238E27FC236}">
                <a16:creationId xmlns:a16="http://schemas.microsoft.com/office/drawing/2014/main" id="{E0F14FE3-2A1A-7949-BCD8-5A390D57DFB3}"/>
              </a:ext>
            </a:extLst>
          </p:cNvPr>
          <p:cNvPicPr>
            <a:picLocks noChangeAspect="1"/>
          </p:cNvPicPr>
          <p:nvPr/>
        </p:nvPicPr>
        <p:blipFill>
          <a:blip r:embed="rId4"/>
          <a:stretch>
            <a:fillRect/>
          </a:stretch>
        </p:blipFill>
        <p:spPr>
          <a:xfrm>
            <a:off x="247393" y="1238620"/>
            <a:ext cx="6962775" cy="1924050"/>
          </a:xfrm>
          <a:prstGeom prst="rect">
            <a:avLst/>
          </a:prstGeom>
        </p:spPr>
      </p:pic>
      <p:sp>
        <p:nvSpPr>
          <p:cNvPr id="10" name="Pfeil: nach oben gebogen 9">
            <a:extLst>
              <a:ext uri="{FF2B5EF4-FFF2-40B4-BE49-F238E27FC236}">
                <a16:creationId xmlns:a16="http://schemas.microsoft.com/office/drawing/2014/main" id="{65961BF5-23C7-39CA-BC8E-BB06AD756E1E}"/>
              </a:ext>
            </a:extLst>
          </p:cNvPr>
          <p:cNvSpPr/>
          <p:nvPr/>
        </p:nvSpPr>
        <p:spPr>
          <a:xfrm rot="16200000">
            <a:off x="7004950" y="2075305"/>
            <a:ext cx="1486363" cy="107592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CE66E42F-974E-5F48-C848-D50E958C2C46}"/>
              </a:ext>
            </a:extLst>
          </p:cNvPr>
          <p:cNvSpPr txBox="1"/>
          <p:nvPr/>
        </p:nvSpPr>
        <p:spPr>
          <a:xfrm>
            <a:off x="5185684" y="4401829"/>
            <a:ext cx="3852337" cy="400110"/>
          </a:xfrm>
          <a:prstGeom prst="rect">
            <a:avLst/>
          </a:prstGeom>
          <a:noFill/>
        </p:spPr>
        <p:txBody>
          <a:bodyPr wrap="none" rtlCol="0">
            <a:spAutoFit/>
          </a:bodyPr>
          <a:lstStyle/>
          <a:p>
            <a:r>
              <a:rPr lang="de-DE" sz="2000">
                <a:solidFill>
                  <a:schemeClr val="tx2"/>
                </a:solidFill>
                <a:latin typeface="Consolas" panose="020B0609020204030204" pitchFamily="49" charset="0"/>
              </a:rPr>
              <a:t>Datei: </a:t>
            </a:r>
            <a:r>
              <a:rPr lang="de-DE" sz="2000" err="1">
                <a:solidFill>
                  <a:schemeClr val="tx2"/>
                </a:solidFill>
                <a:latin typeface="Consolas" panose="020B0609020204030204" pitchFamily="49" charset="0"/>
              </a:rPr>
              <a:t>consumer.properties</a:t>
            </a:r>
            <a:endParaRPr lang="de-DE" sz="2000">
              <a:solidFill>
                <a:schemeClr val="tx2"/>
              </a:solidFill>
              <a:latin typeface="Consolas" panose="020B0609020204030204" pitchFamily="49" charset="0"/>
            </a:endParaRPr>
          </a:p>
        </p:txBody>
      </p:sp>
      <p:graphicFrame>
        <p:nvGraphicFramePr>
          <p:cNvPr id="12" name="Tabelle 12">
            <a:extLst>
              <a:ext uri="{FF2B5EF4-FFF2-40B4-BE49-F238E27FC236}">
                <a16:creationId xmlns:a16="http://schemas.microsoft.com/office/drawing/2014/main" id="{C6764785-22C9-1104-DF29-0619F015AC7D}"/>
              </a:ext>
            </a:extLst>
          </p:cNvPr>
          <p:cNvGraphicFramePr>
            <a:graphicFrameLocks noGrp="1"/>
          </p:cNvGraphicFramePr>
          <p:nvPr>
            <p:extLst>
              <p:ext uri="{D42A27DB-BD31-4B8C-83A1-F6EECF244321}">
                <p14:modId xmlns:p14="http://schemas.microsoft.com/office/powerpoint/2010/main" val="507066273"/>
              </p:ext>
            </p:extLst>
          </p:nvPr>
        </p:nvGraphicFramePr>
        <p:xfrm>
          <a:off x="329026" y="4929687"/>
          <a:ext cx="8485947" cy="1651000"/>
        </p:xfrm>
        <a:graphic>
          <a:graphicData uri="http://schemas.openxmlformats.org/drawingml/2006/table">
            <a:tbl>
              <a:tblPr firstRow="1" bandRow="1">
                <a:tableStyleId>{5C22544A-7EE6-4342-B048-85BDC9FD1C3A}</a:tableStyleId>
              </a:tblPr>
              <a:tblGrid>
                <a:gridCol w="2665197">
                  <a:extLst>
                    <a:ext uri="{9D8B030D-6E8A-4147-A177-3AD203B41FA5}">
                      <a16:colId xmlns:a16="http://schemas.microsoft.com/office/drawing/2014/main" val="2613841058"/>
                    </a:ext>
                  </a:extLst>
                </a:gridCol>
                <a:gridCol w="1387224">
                  <a:extLst>
                    <a:ext uri="{9D8B030D-6E8A-4147-A177-3AD203B41FA5}">
                      <a16:colId xmlns:a16="http://schemas.microsoft.com/office/drawing/2014/main" val="3138104838"/>
                    </a:ext>
                  </a:extLst>
                </a:gridCol>
                <a:gridCol w="4433526">
                  <a:extLst>
                    <a:ext uri="{9D8B030D-6E8A-4147-A177-3AD203B41FA5}">
                      <a16:colId xmlns:a16="http://schemas.microsoft.com/office/drawing/2014/main" val="3619701165"/>
                    </a:ext>
                  </a:extLst>
                </a:gridCol>
              </a:tblGrid>
              <a:tr h="370840">
                <a:tc>
                  <a:txBody>
                    <a:bodyPr/>
                    <a:lstStyle/>
                    <a:p>
                      <a:r>
                        <a:rPr lang="de-DE" dirty="0"/>
                        <a:t>Consumer Einstellung</a:t>
                      </a:r>
                    </a:p>
                  </a:txBody>
                  <a:tcPr/>
                </a:tc>
                <a:tc>
                  <a:txBody>
                    <a:bodyPr/>
                    <a:lstStyle/>
                    <a:p>
                      <a:r>
                        <a:rPr lang="de-DE" dirty="0"/>
                        <a:t>Default</a:t>
                      </a:r>
                    </a:p>
                  </a:txBody>
                  <a:tcPr/>
                </a:tc>
                <a:tc>
                  <a:txBody>
                    <a:bodyPr/>
                    <a:lstStyle/>
                    <a:p>
                      <a:r>
                        <a:rPr lang="de-DE"/>
                        <a:t>Bedeutung</a:t>
                      </a:r>
                    </a:p>
                  </a:txBody>
                  <a:tcPr/>
                </a:tc>
                <a:extLst>
                  <a:ext uri="{0D108BD9-81ED-4DB2-BD59-A6C34878D82A}">
                    <a16:rowId xmlns:a16="http://schemas.microsoft.com/office/drawing/2014/main" val="2614578111"/>
                  </a:ext>
                </a:extLst>
              </a:tr>
              <a:tr h="370840">
                <a:tc>
                  <a:txBody>
                    <a:bodyPr/>
                    <a:lstStyle/>
                    <a:p>
                      <a:r>
                        <a:rPr lang="de-DE">
                          <a:hlinkClick r:id="rId5"/>
                        </a:rPr>
                        <a:t>fetch.min.bytes</a:t>
                      </a:r>
                      <a:endParaRPr lang="de-DE"/>
                    </a:p>
                  </a:txBody>
                  <a:tcPr/>
                </a:tc>
                <a:tc>
                  <a:txBody>
                    <a:bodyPr/>
                    <a:lstStyle/>
                    <a:p>
                      <a:r>
                        <a:rPr lang="de-DE"/>
                        <a:t>1</a:t>
                      </a:r>
                    </a:p>
                  </a:txBody>
                  <a:tcPr/>
                </a:tc>
                <a:tc>
                  <a:txBody>
                    <a:bodyPr/>
                    <a:lstStyle/>
                    <a:p>
                      <a:r>
                        <a:rPr lang="de-DE"/>
                        <a:t>Wie viel Byte sollte mindestens in einem Batch zum Consumer transportiert werden?</a:t>
                      </a:r>
                    </a:p>
                  </a:txBody>
                  <a:tcPr/>
                </a:tc>
                <a:extLst>
                  <a:ext uri="{0D108BD9-81ED-4DB2-BD59-A6C34878D82A}">
                    <a16:rowId xmlns:a16="http://schemas.microsoft.com/office/drawing/2014/main" val="4037891834"/>
                  </a:ext>
                </a:extLst>
              </a:tr>
              <a:tr h="370840">
                <a:tc>
                  <a:txBody>
                    <a:bodyPr/>
                    <a:lstStyle/>
                    <a:p>
                      <a:r>
                        <a:rPr lang="de-DE">
                          <a:hlinkClick r:id="rId6"/>
                        </a:rPr>
                        <a:t>fetch.max.wait.ms</a:t>
                      </a:r>
                      <a:endParaRPr lang="de-DE"/>
                    </a:p>
                  </a:txBody>
                  <a:tcPr/>
                </a:tc>
                <a:tc>
                  <a:txBody>
                    <a:bodyPr/>
                    <a:lstStyle/>
                    <a:p>
                      <a:r>
                        <a:rPr lang="de-DE"/>
                        <a:t>500</a:t>
                      </a:r>
                    </a:p>
                  </a:txBody>
                  <a:tcPr/>
                </a:tc>
                <a:tc>
                  <a:txBody>
                    <a:bodyPr/>
                    <a:lstStyle/>
                    <a:p>
                      <a:r>
                        <a:rPr lang="de-DE"/>
                        <a:t>Zeit die der Broker höchstens wartet, um ausreichend viel Daten zu sammeln</a:t>
                      </a:r>
                    </a:p>
                  </a:txBody>
                  <a:tcPr/>
                </a:tc>
                <a:extLst>
                  <a:ext uri="{0D108BD9-81ED-4DB2-BD59-A6C34878D82A}">
                    <a16:rowId xmlns:a16="http://schemas.microsoft.com/office/drawing/2014/main" val="383433334"/>
                  </a:ext>
                </a:extLst>
              </a:tr>
            </a:tbl>
          </a:graphicData>
        </a:graphic>
      </p:graphicFrame>
    </p:spTree>
    <p:extLst>
      <p:ext uri="{BB962C8B-B14F-4D97-AF65-F5344CB8AC3E}">
        <p14:creationId xmlns:p14="http://schemas.microsoft.com/office/powerpoint/2010/main" val="21588397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C0CCCD-8C9A-9ECD-5639-E422A64D4FCC}"/>
              </a:ext>
            </a:extLst>
          </p:cNvPr>
          <p:cNvSpPr>
            <a:spLocks noGrp="1"/>
          </p:cNvSpPr>
          <p:nvPr>
            <p:ph type="title"/>
          </p:nvPr>
        </p:nvSpPr>
        <p:spPr/>
        <p:txBody>
          <a:bodyPr/>
          <a:lstStyle/>
          <a:p>
            <a:r>
              <a:rPr lang="de-DE"/>
              <a:t>Ergebnisse </a:t>
            </a:r>
            <a:r>
              <a:rPr lang="de-DE" err="1"/>
              <a:t>Consumertest</a:t>
            </a:r>
            <a:endParaRPr lang="de-DE"/>
          </a:p>
        </p:txBody>
      </p:sp>
      <p:pic>
        <p:nvPicPr>
          <p:cNvPr id="5" name="Inhaltsplatzhalter 4">
            <a:extLst>
              <a:ext uri="{FF2B5EF4-FFF2-40B4-BE49-F238E27FC236}">
                <a16:creationId xmlns:a16="http://schemas.microsoft.com/office/drawing/2014/main" id="{EFCFE6DC-A7A4-C1C8-3DA5-70508FE17848}"/>
              </a:ext>
            </a:extLst>
          </p:cNvPr>
          <p:cNvPicPr>
            <a:picLocks noGrp="1" noChangeAspect="1"/>
          </p:cNvPicPr>
          <p:nvPr>
            <p:ph idx="1"/>
          </p:nvPr>
        </p:nvPicPr>
        <p:blipFill>
          <a:blip r:embed="rId2"/>
          <a:stretch>
            <a:fillRect/>
          </a:stretch>
        </p:blipFill>
        <p:spPr>
          <a:xfrm>
            <a:off x="457200" y="1805781"/>
            <a:ext cx="8229600" cy="4114800"/>
          </a:xfrm>
        </p:spPr>
      </p:pic>
    </p:spTree>
    <p:extLst>
      <p:ext uri="{BB962C8B-B14F-4D97-AF65-F5344CB8AC3E}">
        <p14:creationId xmlns:p14="http://schemas.microsoft.com/office/powerpoint/2010/main" val="17314176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5B0A9A-6667-1485-1BEE-ED5EBBC3D48C}"/>
              </a:ext>
            </a:extLst>
          </p:cNvPr>
          <p:cNvSpPr>
            <a:spLocks noGrp="1"/>
          </p:cNvSpPr>
          <p:nvPr>
            <p:ph type="title"/>
          </p:nvPr>
        </p:nvSpPr>
        <p:spPr/>
        <p:txBody>
          <a:bodyPr>
            <a:normAutofit fontScale="90000"/>
          </a:bodyPr>
          <a:lstStyle/>
          <a:p>
            <a:r>
              <a:rPr lang="de-DE"/>
              <a:t>Wie viele Partitionen werden benötigt?</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FCD2365C-1573-1C74-FD02-59B557FCFA6E}"/>
                  </a:ext>
                </a:extLst>
              </p:cNvPr>
              <p:cNvSpPr>
                <a:spLocks noGrp="1"/>
              </p:cNvSpPr>
              <p:nvPr>
                <p:ph idx="1"/>
              </p:nvPr>
            </p:nvSpPr>
            <p:spPr/>
            <p:txBody>
              <a:bodyPr>
                <a:normAutofit fontScale="77500" lnSpcReduction="20000"/>
              </a:bodyPr>
              <a:lstStyle/>
              <a:p>
                <a:r>
                  <a:rPr lang="de-DE"/>
                  <a:t>Stelle die Frage: Wie viele Producer sind nach dem Test nötig, um das Ziel zu erreichen? Wie viele Consumer? Wähle die größere Zahl.</a:t>
                </a:r>
              </a:p>
              <a:p>
                <a:r>
                  <a:rPr lang="de-DE"/>
                  <a:t>Als Formel:</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𝑃𝑎𝑟𝑡𝑖𝑡𝑖𝑜𝑛𝐶𝑜𝑢𝑛𝑡</m:t>
                      </m:r>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max</m:t>
                          </m:r>
                        </m:fName>
                        <m:e>
                          <m:d>
                            <m:dPr>
                              <m:ctrlPr>
                                <a:rPr lang="de-DE" b="0" i="1" smtClean="0">
                                  <a:latin typeface="Cambria Math" panose="02040503050406030204" pitchFamily="18" charset="0"/>
                                </a:rPr>
                              </m:ctrlPr>
                            </m:dPr>
                            <m:e>
                              <m:f>
                                <m:fPr>
                                  <m:ctrlPr>
                                    <a:rPr lang="de-DE" b="0" i="1" smtClean="0">
                                      <a:latin typeface="Cambria Math" panose="02040503050406030204" pitchFamily="18" charset="0"/>
                                    </a:rPr>
                                  </m:ctrlPr>
                                </m:fPr>
                                <m:num>
                                  <m:r>
                                    <a:rPr lang="de-DE" b="0" i="1" smtClean="0">
                                      <a:latin typeface="Cambria Math" panose="02040503050406030204" pitchFamily="18" charset="0"/>
                                    </a:rPr>
                                    <m:t>𝑡</m:t>
                                  </m:r>
                                </m:num>
                                <m:den>
                                  <m:r>
                                    <a:rPr lang="de-DE" b="0" i="1" smtClean="0">
                                      <a:latin typeface="Cambria Math" panose="02040503050406030204" pitchFamily="18" charset="0"/>
                                    </a:rPr>
                                    <m:t>𝑐</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𝑡</m:t>
                                  </m:r>
                                </m:num>
                                <m:den>
                                  <m:r>
                                    <a:rPr lang="de-DE" b="0" i="1" smtClean="0">
                                      <a:latin typeface="Cambria Math" panose="02040503050406030204" pitchFamily="18" charset="0"/>
                                    </a:rPr>
                                    <m:t>𝑝</m:t>
                                  </m:r>
                                </m:den>
                              </m:f>
                            </m:e>
                          </m:d>
                        </m:e>
                      </m:func>
                    </m:oMath>
                  </m:oMathPara>
                </a14:m>
                <a:endParaRPr lang="de-DE"/>
              </a:p>
              <a:p>
                <a:pPr marL="0" indent="0">
                  <a:buNone/>
                </a:pPr>
                <a:r>
                  <a:rPr lang="de-DE"/>
                  <a:t>	</a:t>
                </a:r>
                <a14:m>
                  <m:oMath xmlns:m="http://schemas.openxmlformats.org/officeDocument/2006/math">
                    <m:r>
                      <a:rPr lang="de-DE" i="1" dirty="0" smtClean="0">
                        <a:latin typeface="Cambria Math" panose="02040503050406030204" pitchFamily="18" charset="0"/>
                      </a:rPr>
                      <m:t>𝑡</m:t>
                    </m:r>
                  </m:oMath>
                </a14:m>
                <a:r>
                  <a:rPr lang="de-DE"/>
                  <a:t> = Bandbreitenanforderung</a:t>
                </a:r>
              </a:p>
              <a:p>
                <a:pPr marL="0" indent="0">
                  <a:buNone/>
                </a:pPr>
                <a:r>
                  <a:rPr lang="de-DE"/>
                  <a:t>	</a:t>
                </a:r>
                <a14:m>
                  <m:oMath xmlns:m="http://schemas.openxmlformats.org/officeDocument/2006/math">
                    <m:r>
                      <a:rPr lang="de-DE" i="1" dirty="0" smtClean="0">
                        <a:latin typeface="Cambria Math" panose="02040503050406030204" pitchFamily="18" charset="0"/>
                      </a:rPr>
                      <m:t>𝑐</m:t>
                    </m:r>
                  </m:oMath>
                </a14:m>
                <a:r>
                  <a:rPr lang="de-DE"/>
                  <a:t> = Bandbreitenmaximum </a:t>
                </a:r>
                <a:r>
                  <a:rPr lang="de-DE" err="1"/>
                  <a:t>Consumertest</a:t>
                </a:r>
                <a:endParaRPr lang="de-DE"/>
              </a:p>
              <a:p>
                <a:pPr marL="0" indent="0">
                  <a:buNone/>
                </a:pPr>
                <a:r>
                  <a:rPr lang="de-DE"/>
                  <a:t>	</a:t>
                </a:r>
                <a14:m>
                  <m:oMath xmlns:m="http://schemas.openxmlformats.org/officeDocument/2006/math">
                    <m:r>
                      <a:rPr lang="de-DE" i="1" dirty="0" smtClean="0">
                        <a:latin typeface="Cambria Math" panose="02040503050406030204" pitchFamily="18" charset="0"/>
                      </a:rPr>
                      <m:t>𝑝</m:t>
                    </m:r>
                  </m:oMath>
                </a14:m>
                <a:r>
                  <a:rPr lang="de-DE"/>
                  <a:t> = Bandbreitenmaximum </a:t>
                </a:r>
                <a:r>
                  <a:rPr lang="de-DE" err="1"/>
                  <a:t>Producertest</a:t>
                </a:r>
                <a:endParaRPr lang="de-DE"/>
              </a:p>
              <a:p>
                <a:r>
                  <a:rPr lang="de-DE"/>
                  <a:t>Wähle eine Zahl, die möglichst viele Teiler hat, sodass der Workload gleichmäßig zwischen verschieden vielen </a:t>
                </a:r>
                <a:r>
                  <a:rPr lang="de-DE" err="1"/>
                  <a:t>Consumern</a:t>
                </a:r>
                <a:r>
                  <a:rPr lang="de-DE"/>
                  <a:t> aufgeteilt werden kann.</a:t>
                </a:r>
              </a:p>
            </p:txBody>
          </p:sp>
        </mc:Choice>
        <mc:Fallback xmlns="">
          <p:sp>
            <p:nvSpPr>
              <p:cNvPr id="3" name="Inhaltsplatzhalter 2">
                <a:extLst>
                  <a:ext uri="{FF2B5EF4-FFF2-40B4-BE49-F238E27FC236}">
                    <a16:creationId xmlns:a16="http://schemas.microsoft.com/office/drawing/2014/main" id="{FCD2365C-1573-1C74-FD02-59B557FCFA6E}"/>
                  </a:ext>
                </a:extLst>
              </p:cNvPr>
              <p:cNvSpPr>
                <a:spLocks noGrp="1" noRot="1" noChangeAspect="1" noMove="1" noResize="1" noEditPoints="1" noAdjustHandles="1" noChangeArrowheads="1" noChangeShapeType="1" noTextEdit="1"/>
              </p:cNvSpPr>
              <p:nvPr>
                <p:ph idx="1"/>
              </p:nvPr>
            </p:nvSpPr>
            <p:spPr>
              <a:blipFill>
                <a:blip r:embed="rId2"/>
                <a:stretch>
                  <a:fillRect l="-1037" t="-2561"/>
                </a:stretch>
              </a:blipFill>
            </p:spPr>
            <p:txBody>
              <a:bodyPr/>
              <a:lstStyle/>
              <a:p>
                <a:r>
                  <a:rPr lang="de-DE">
                    <a:noFill/>
                  </a:rPr>
                  <a:t> </a:t>
                </a:r>
              </a:p>
            </p:txBody>
          </p:sp>
        </mc:Fallback>
      </mc:AlternateContent>
    </p:spTree>
    <p:extLst>
      <p:ext uri="{BB962C8B-B14F-4D97-AF65-F5344CB8AC3E}">
        <p14:creationId xmlns:p14="http://schemas.microsoft.com/office/powerpoint/2010/main" val="10224033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D63F7B-C9A3-8B26-A957-371CFF7D0E7A}"/>
              </a:ext>
            </a:extLst>
          </p:cNvPr>
          <p:cNvSpPr>
            <a:spLocks noGrp="1"/>
          </p:cNvSpPr>
          <p:nvPr>
            <p:ph type="title"/>
          </p:nvPr>
        </p:nvSpPr>
        <p:spPr/>
        <p:txBody>
          <a:bodyPr/>
          <a:lstStyle/>
          <a:p>
            <a:r>
              <a:rPr lang="de-DE"/>
              <a:t>Wie viele Broker brauche ich?</a:t>
            </a:r>
          </a:p>
        </p:txBody>
      </p:sp>
      <p:sp>
        <p:nvSpPr>
          <p:cNvPr id="3" name="Inhaltsplatzhalter 2">
            <a:extLst>
              <a:ext uri="{FF2B5EF4-FFF2-40B4-BE49-F238E27FC236}">
                <a16:creationId xmlns:a16="http://schemas.microsoft.com/office/drawing/2014/main" id="{902E3CC2-DA30-9F3A-FB01-DB93EC93B046}"/>
              </a:ext>
            </a:extLst>
          </p:cNvPr>
          <p:cNvSpPr>
            <a:spLocks noGrp="1"/>
          </p:cNvSpPr>
          <p:nvPr>
            <p:ph idx="1"/>
          </p:nvPr>
        </p:nvSpPr>
        <p:spPr/>
        <p:txBody>
          <a:bodyPr/>
          <a:lstStyle/>
          <a:p>
            <a:r>
              <a:rPr lang="de-DE" dirty="0"/>
              <a:t>Wie viele Daten werden (täglich) verarbeitet?</a:t>
            </a:r>
          </a:p>
          <a:p>
            <a:r>
              <a:rPr lang="de-DE" dirty="0"/>
              <a:t>Wie lange müssen Daten gespeichert werden?</a:t>
            </a:r>
          </a:p>
          <a:p>
            <a:r>
              <a:rPr lang="de-DE" dirty="0"/>
              <a:t>Wie groß ist unsere Hardware?</a:t>
            </a:r>
          </a:p>
          <a:p>
            <a:r>
              <a:rPr lang="de-DE" dirty="0"/>
              <a:t>Wie performant ist unsere Hardware/Netzwerk?</a:t>
            </a:r>
          </a:p>
          <a:p>
            <a:r>
              <a:rPr lang="de-DE" dirty="0"/>
              <a:t>Wie </a:t>
            </a:r>
            <a:r>
              <a:rPr lang="de-DE" dirty="0" err="1"/>
              <a:t>wie</a:t>
            </a:r>
            <a:r>
              <a:rPr lang="de-DE" dirty="0"/>
              <a:t> hoch ist der </a:t>
            </a:r>
            <a:r>
              <a:rPr lang="de-DE" dirty="0" err="1"/>
              <a:t>replication</a:t>
            </a:r>
            <a:r>
              <a:rPr lang="de-DE" dirty="0"/>
              <a:t>-faktor?</a:t>
            </a:r>
          </a:p>
          <a:p>
            <a:endParaRPr lang="de-DE" dirty="0"/>
          </a:p>
        </p:txBody>
      </p:sp>
    </p:spTree>
    <p:extLst>
      <p:ext uri="{BB962C8B-B14F-4D97-AF65-F5344CB8AC3E}">
        <p14:creationId xmlns:p14="http://schemas.microsoft.com/office/powerpoint/2010/main" val="26965893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178AC-3930-6864-50B4-8B241AA05092}"/>
              </a:ext>
            </a:extLst>
          </p:cNvPr>
          <p:cNvSpPr>
            <a:spLocks noGrp="1"/>
          </p:cNvSpPr>
          <p:nvPr>
            <p:ph type="title"/>
          </p:nvPr>
        </p:nvSpPr>
        <p:spPr/>
        <p:txBody>
          <a:bodyPr/>
          <a:lstStyle/>
          <a:p>
            <a:r>
              <a:rPr lang="de-DE"/>
              <a:t>Brokeranzahl Beispiel</a:t>
            </a:r>
          </a:p>
        </p:txBody>
      </p:sp>
      <p:sp>
        <p:nvSpPr>
          <p:cNvPr id="3" name="Inhaltsplatzhalter 2">
            <a:extLst>
              <a:ext uri="{FF2B5EF4-FFF2-40B4-BE49-F238E27FC236}">
                <a16:creationId xmlns:a16="http://schemas.microsoft.com/office/drawing/2014/main" id="{16964CCF-E859-AA39-B31F-F1D4BB804CDE}"/>
              </a:ext>
            </a:extLst>
          </p:cNvPr>
          <p:cNvSpPr>
            <a:spLocks noGrp="1"/>
          </p:cNvSpPr>
          <p:nvPr>
            <p:ph idx="1"/>
          </p:nvPr>
        </p:nvSpPr>
        <p:spPr/>
        <p:txBody>
          <a:bodyPr>
            <a:normAutofit/>
          </a:bodyPr>
          <a:lstStyle/>
          <a:p>
            <a:r>
              <a:rPr lang="de-DE" sz="2800" dirty="0"/>
              <a:t>Uns liegen vor: 2TB Festplatten.</a:t>
            </a:r>
          </a:p>
          <a:p>
            <a:r>
              <a:rPr lang="de-DE" sz="2800" dirty="0"/>
              <a:t>Tägliche Datenproduktion: 1TB.</a:t>
            </a:r>
          </a:p>
          <a:p>
            <a:r>
              <a:rPr lang="de-DE" sz="2800" dirty="0"/>
              <a:t>Speicherdauer der Daten: 7 Tage.</a:t>
            </a:r>
          </a:p>
          <a:p>
            <a:r>
              <a:rPr lang="de-DE" sz="2800" dirty="0" err="1"/>
              <a:t>Replicationsfaktor</a:t>
            </a:r>
            <a:r>
              <a:rPr lang="de-DE" sz="2800" dirty="0"/>
              <a:t>: 3</a:t>
            </a:r>
          </a:p>
          <a:p>
            <a:endParaRPr lang="de-DE" sz="2800" dirty="0"/>
          </a:p>
          <a:p>
            <a:r>
              <a:rPr lang="de-DE" sz="2800" dirty="0"/>
              <a:t>Ohne Replikation: 7TB Speicher benötigt → 4 Broker</a:t>
            </a:r>
          </a:p>
          <a:p>
            <a:r>
              <a:rPr lang="de-DE" sz="2800" dirty="0"/>
              <a:t>Mit Replikation: 21TB Speicher benötigt → 11 Broker</a:t>
            </a:r>
          </a:p>
        </p:txBody>
      </p:sp>
    </p:spTree>
    <p:extLst>
      <p:ext uri="{BB962C8B-B14F-4D97-AF65-F5344CB8AC3E}">
        <p14:creationId xmlns:p14="http://schemas.microsoft.com/office/powerpoint/2010/main" val="23278521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5EF223-43A4-D498-4AC1-9A12A475D6FD}"/>
              </a:ext>
            </a:extLst>
          </p:cNvPr>
          <p:cNvSpPr>
            <a:spLocks noGrp="1"/>
          </p:cNvSpPr>
          <p:nvPr>
            <p:ph type="title"/>
          </p:nvPr>
        </p:nvSpPr>
        <p:spPr/>
        <p:txBody>
          <a:bodyPr/>
          <a:lstStyle/>
          <a:p>
            <a:r>
              <a:rPr lang="de-DE"/>
              <a:t>War das jetzt </a:t>
            </a:r>
            <a:r>
              <a:rPr lang="de-DE" err="1"/>
              <a:t>representativ</a:t>
            </a:r>
            <a:r>
              <a:rPr lang="de-DE"/>
              <a:t>?</a:t>
            </a:r>
          </a:p>
        </p:txBody>
      </p:sp>
      <p:sp>
        <p:nvSpPr>
          <p:cNvPr id="3" name="Inhaltsplatzhalter 2">
            <a:extLst>
              <a:ext uri="{FF2B5EF4-FFF2-40B4-BE49-F238E27FC236}">
                <a16:creationId xmlns:a16="http://schemas.microsoft.com/office/drawing/2014/main" id="{68EB636F-462A-1538-E112-46E9483445AC}"/>
              </a:ext>
            </a:extLst>
          </p:cNvPr>
          <p:cNvSpPr>
            <a:spLocks noGrp="1"/>
          </p:cNvSpPr>
          <p:nvPr>
            <p:ph idx="1"/>
          </p:nvPr>
        </p:nvSpPr>
        <p:spPr/>
        <p:txBody>
          <a:bodyPr/>
          <a:lstStyle/>
          <a:p>
            <a:r>
              <a:rPr lang="de-DE" dirty="0"/>
              <a:t>Es sollten für die Produktion passende Testumgebungen geschaffen werden.</a:t>
            </a:r>
          </a:p>
          <a:p>
            <a:r>
              <a:rPr lang="de-DE" dirty="0"/>
              <a:t>Z.B. </a:t>
            </a:r>
            <a:r>
              <a:rPr lang="de-DE" dirty="0">
                <a:hlinkClick r:id="rId2"/>
              </a:rPr>
              <a:t>Apache </a:t>
            </a:r>
            <a:r>
              <a:rPr lang="de-DE" dirty="0" err="1">
                <a:hlinkClick r:id="rId2"/>
              </a:rPr>
              <a:t>JMeter</a:t>
            </a:r>
            <a:r>
              <a:rPr lang="de-DE" dirty="0"/>
              <a:t> unterstützt bei Belastungstests.</a:t>
            </a:r>
          </a:p>
          <a:p>
            <a:r>
              <a:rPr lang="de-DE" dirty="0"/>
              <a:t>Es sollte nicht nur der Idealfall in Betracht gezogen werden (siehe </a:t>
            </a:r>
            <a:r>
              <a:rPr lang="de-DE" dirty="0">
                <a:hlinkClick r:id="rId3"/>
              </a:rPr>
              <a:t>Netflix </a:t>
            </a:r>
            <a:r>
              <a:rPr lang="de-DE" dirty="0" err="1">
                <a:hlinkClick r:id="rId3"/>
              </a:rPr>
              <a:t>Chaosmonkey</a:t>
            </a:r>
            <a:r>
              <a:rPr lang="de-DE" dirty="0"/>
              <a:t>)</a:t>
            </a:r>
          </a:p>
        </p:txBody>
      </p:sp>
    </p:spTree>
    <p:extLst>
      <p:ext uri="{BB962C8B-B14F-4D97-AF65-F5344CB8AC3E}">
        <p14:creationId xmlns:p14="http://schemas.microsoft.com/office/powerpoint/2010/main" val="42038873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554014-E2CF-32F6-453A-473FF5493DCB}"/>
              </a:ext>
            </a:extLst>
          </p:cNvPr>
          <p:cNvSpPr>
            <a:spLocks noGrp="1"/>
          </p:cNvSpPr>
          <p:nvPr>
            <p:ph type="title"/>
          </p:nvPr>
        </p:nvSpPr>
        <p:spPr/>
        <p:txBody>
          <a:bodyPr/>
          <a:lstStyle/>
          <a:p>
            <a:r>
              <a:rPr lang="de-DE"/>
              <a:t>Einstellungen Linux</a:t>
            </a:r>
          </a:p>
        </p:txBody>
      </p:sp>
      <p:sp>
        <p:nvSpPr>
          <p:cNvPr id="3" name="Inhaltsplatzhalter 2">
            <a:extLst>
              <a:ext uri="{FF2B5EF4-FFF2-40B4-BE49-F238E27FC236}">
                <a16:creationId xmlns:a16="http://schemas.microsoft.com/office/drawing/2014/main" id="{AE5E6670-1359-6556-1FE9-5179B12A71F5}"/>
              </a:ext>
            </a:extLst>
          </p:cNvPr>
          <p:cNvSpPr>
            <a:spLocks noGrp="1"/>
          </p:cNvSpPr>
          <p:nvPr>
            <p:ph idx="1"/>
          </p:nvPr>
        </p:nvSpPr>
        <p:spPr/>
        <p:txBody>
          <a:bodyPr/>
          <a:lstStyle/>
          <a:p>
            <a:r>
              <a:rPr lang="de-DE" dirty="0"/>
              <a:t>Zero-Copy-Transfer</a:t>
            </a:r>
          </a:p>
          <a:p>
            <a:r>
              <a:rPr lang="de-DE" dirty="0"/>
              <a:t>Einstellungsmöglichkeiten in Linux, um Performance von Kafka zu verbessern: </a:t>
            </a:r>
            <a:r>
              <a:rPr lang="de-DE" dirty="0">
                <a:hlinkClick r:id="rId2"/>
              </a:rPr>
              <a:t>Link</a:t>
            </a:r>
            <a:endParaRPr lang="de-DE" dirty="0"/>
          </a:p>
          <a:p>
            <a:r>
              <a:rPr lang="de-DE" dirty="0"/>
              <a:t>Es gilt immer: </a:t>
            </a:r>
            <a:r>
              <a:rPr lang="de-DE" dirty="0" err="1"/>
              <a:t>verstehen→messen→optimieren</a:t>
            </a:r>
            <a:endParaRPr lang="de-DE" dirty="0"/>
          </a:p>
          <a:p>
            <a:r>
              <a:rPr lang="de-DE" dirty="0"/>
              <a:t>RAID deaktivieren</a:t>
            </a:r>
          </a:p>
        </p:txBody>
      </p:sp>
    </p:spTree>
    <p:extLst>
      <p:ext uri="{BB962C8B-B14F-4D97-AF65-F5344CB8AC3E}">
        <p14:creationId xmlns:p14="http://schemas.microsoft.com/office/powerpoint/2010/main" val="2627723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Kafka adoption and use cases</a:t>
            </a:r>
          </a:p>
        </p:txBody>
      </p:sp>
      <p:sp>
        <p:nvSpPr>
          <p:cNvPr id="3" name="Content Placeholder 2"/>
          <p:cNvSpPr>
            <a:spLocks noGrp="1"/>
          </p:cNvSpPr>
          <p:nvPr>
            <p:ph idx="1"/>
          </p:nvPr>
        </p:nvSpPr>
        <p:spPr/>
        <p:txBody>
          <a:bodyPr/>
          <a:lstStyle/>
          <a:p>
            <a:r>
              <a:rPr lang="en-US" sz="2000" b="1">
                <a:sym typeface="Wingdings"/>
              </a:rPr>
              <a:t>LinkedIn:</a:t>
            </a:r>
            <a:r>
              <a:rPr lang="en-US" sz="2000">
                <a:sym typeface="Wingdings"/>
              </a:rPr>
              <a:t> activity streams, operational metrics, data bus</a:t>
            </a:r>
          </a:p>
          <a:p>
            <a:pPr lvl="1"/>
            <a:r>
              <a:rPr lang="en-US" sz="1800">
                <a:sym typeface="Wingdings"/>
              </a:rPr>
              <a:t>400 nodes, 18k topics, 220B msg/day (peak 3.2M msg/s)</a:t>
            </a:r>
          </a:p>
          <a:p>
            <a:r>
              <a:rPr lang="en-US" sz="2000" b="1">
                <a:sym typeface="Wingdings"/>
              </a:rPr>
              <a:t>Netflix</a:t>
            </a:r>
            <a:r>
              <a:rPr lang="en-US" sz="2000">
                <a:sym typeface="Wingdings"/>
              </a:rPr>
              <a:t>: real-time monitoring and event processing</a:t>
            </a:r>
          </a:p>
          <a:p>
            <a:r>
              <a:rPr lang="en-US" sz="2000" b="1">
                <a:sym typeface="Wingdings"/>
              </a:rPr>
              <a:t>Twitter</a:t>
            </a:r>
            <a:r>
              <a:rPr lang="en-US" sz="2000">
                <a:sym typeface="Wingdings"/>
              </a:rPr>
              <a:t>: as part of their Storm real-time data pipelines</a:t>
            </a:r>
          </a:p>
          <a:p>
            <a:r>
              <a:rPr lang="en-US" sz="2000" b="1" err="1">
                <a:sym typeface="Wingdings"/>
              </a:rPr>
              <a:t>Spotify</a:t>
            </a:r>
            <a:r>
              <a:rPr lang="en-US" sz="2000">
                <a:sym typeface="Wingdings"/>
              </a:rPr>
              <a:t>: log delivery (from 4h down to 10s), Hadoop</a:t>
            </a:r>
          </a:p>
          <a:p>
            <a:r>
              <a:rPr lang="en-US" sz="2000" b="1" err="1">
                <a:sym typeface="Wingdings"/>
              </a:rPr>
              <a:t>Loggly</a:t>
            </a:r>
            <a:r>
              <a:rPr lang="en-US" sz="2000">
                <a:sym typeface="Wingdings"/>
              </a:rPr>
              <a:t>: log collection and processing</a:t>
            </a:r>
          </a:p>
          <a:p>
            <a:r>
              <a:rPr lang="en-US" sz="2000" b="1">
                <a:sym typeface="Wingdings"/>
              </a:rPr>
              <a:t>Mozilla</a:t>
            </a:r>
            <a:r>
              <a:rPr lang="en-US" sz="2000">
                <a:sym typeface="Wingdings"/>
              </a:rPr>
              <a:t>: telemetry data</a:t>
            </a:r>
          </a:p>
          <a:p>
            <a:r>
              <a:rPr lang="en-US" sz="2000" err="1">
                <a:sym typeface="Wingdings"/>
              </a:rPr>
              <a:t>Airbnb</a:t>
            </a:r>
            <a:r>
              <a:rPr lang="en-US" sz="2000">
                <a:sym typeface="Wingdings"/>
              </a:rPr>
              <a:t>, Cisco, </a:t>
            </a:r>
            <a:r>
              <a:rPr lang="en-US" sz="2000" err="1">
                <a:sym typeface="Wingdings"/>
              </a:rPr>
              <a:t>Gnip</a:t>
            </a:r>
            <a:r>
              <a:rPr lang="en-US" sz="2000">
                <a:sym typeface="Wingdings"/>
              </a:rPr>
              <a:t>, </a:t>
            </a:r>
            <a:r>
              <a:rPr lang="en-US" sz="2000" err="1">
                <a:sym typeface="Wingdings"/>
              </a:rPr>
              <a:t>InfoChimps</a:t>
            </a:r>
            <a:r>
              <a:rPr lang="en-US" sz="2000">
                <a:sym typeface="Wingdings"/>
              </a:rPr>
              <a:t>, </a:t>
            </a:r>
            <a:r>
              <a:rPr lang="en-US" sz="2000" err="1">
                <a:sym typeface="Wingdings"/>
              </a:rPr>
              <a:t>Ooyala</a:t>
            </a:r>
            <a:r>
              <a:rPr lang="en-US" sz="2000">
                <a:sym typeface="Wingdings"/>
              </a:rPr>
              <a:t>, Square, </a:t>
            </a:r>
            <a:r>
              <a:rPr lang="en-US" sz="2000" err="1">
                <a:sym typeface="Wingdings"/>
              </a:rPr>
              <a:t>Uber</a:t>
            </a:r>
            <a:r>
              <a:rPr lang="en-US" sz="2000">
                <a:sym typeface="Wingdings"/>
              </a:rPr>
              <a:t>, …</a:t>
            </a:r>
          </a:p>
        </p:txBody>
      </p:sp>
      <p:sp>
        <p:nvSpPr>
          <p:cNvPr id="5" name="Slide Number Placeholder 4"/>
          <p:cNvSpPr>
            <a:spLocks noGrp="1"/>
          </p:cNvSpPr>
          <p:nvPr>
            <p:ph type="sldNum" sz="quarter" idx="12"/>
          </p:nvPr>
        </p:nvSpPr>
        <p:spPr/>
        <p:txBody>
          <a:bodyPr/>
          <a:lstStyle/>
          <a:p>
            <a:fld id="{407C8B75-4858-41E6-BEC3-A0853FA4AC5B}" type="slidenum">
              <a:rPr lang="en-US" smtClean="0"/>
              <a:pPr/>
              <a:t>16</a:t>
            </a:fld>
            <a:endParaRPr lang="en-US"/>
          </a:p>
        </p:txBody>
      </p:sp>
    </p:spTree>
    <p:extLst>
      <p:ext uri="{BB962C8B-B14F-4D97-AF65-F5344CB8AC3E}">
        <p14:creationId xmlns:p14="http://schemas.microsoft.com/office/powerpoint/2010/main" val="28246150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BAAB41-30E2-B36A-E74A-29275EEE7C94}"/>
              </a:ext>
            </a:extLst>
          </p:cNvPr>
          <p:cNvSpPr>
            <a:spLocks noGrp="1"/>
          </p:cNvSpPr>
          <p:nvPr>
            <p:ph type="title"/>
          </p:nvPr>
        </p:nvSpPr>
        <p:spPr/>
        <p:txBody>
          <a:bodyPr/>
          <a:lstStyle/>
          <a:p>
            <a:r>
              <a:rPr lang="de-DE"/>
              <a:t>Anpassung der JVM</a:t>
            </a:r>
          </a:p>
        </p:txBody>
      </p:sp>
      <p:sp>
        <p:nvSpPr>
          <p:cNvPr id="3" name="Inhaltsplatzhalter 2">
            <a:extLst>
              <a:ext uri="{FF2B5EF4-FFF2-40B4-BE49-F238E27FC236}">
                <a16:creationId xmlns:a16="http://schemas.microsoft.com/office/drawing/2014/main" id="{29419434-77C6-3C19-9C7D-EF5D5B940ADD}"/>
              </a:ext>
            </a:extLst>
          </p:cNvPr>
          <p:cNvSpPr>
            <a:spLocks noGrp="1"/>
          </p:cNvSpPr>
          <p:nvPr>
            <p:ph idx="1"/>
          </p:nvPr>
        </p:nvSpPr>
        <p:spPr/>
        <p:txBody>
          <a:bodyPr/>
          <a:lstStyle/>
          <a:p>
            <a:r>
              <a:rPr lang="de-DE" dirty="0">
                <a:hlinkClick r:id="rId2"/>
              </a:rPr>
              <a:t>Infos</a:t>
            </a:r>
            <a:endParaRPr lang="de-DE" dirty="0"/>
          </a:p>
          <a:p>
            <a:r>
              <a:rPr lang="de-DE" dirty="0"/>
              <a:t>Um die JVM besser zu nutzen, können HEAP und GC u.a. angepasst werden:</a:t>
            </a:r>
          </a:p>
        </p:txBody>
      </p:sp>
      <p:pic>
        <p:nvPicPr>
          <p:cNvPr id="8" name="Grafik 7">
            <a:extLst>
              <a:ext uri="{FF2B5EF4-FFF2-40B4-BE49-F238E27FC236}">
                <a16:creationId xmlns:a16="http://schemas.microsoft.com/office/drawing/2014/main" id="{E28684D0-291A-7E07-C7AA-3741A191A72E}"/>
              </a:ext>
            </a:extLst>
          </p:cNvPr>
          <p:cNvPicPr>
            <a:picLocks noChangeAspect="1"/>
          </p:cNvPicPr>
          <p:nvPr/>
        </p:nvPicPr>
        <p:blipFill>
          <a:blip r:embed="rId3"/>
          <a:stretch>
            <a:fillRect/>
          </a:stretch>
        </p:blipFill>
        <p:spPr>
          <a:xfrm>
            <a:off x="0" y="3429000"/>
            <a:ext cx="9144000" cy="2476651"/>
          </a:xfrm>
          <a:prstGeom prst="rect">
            <a:avLst/>
          </a:prstGeom>
        </p:spPr>
      </p:pic>
    </p:spTree>
    <p:extLst>
      <p:ext uri="{BB962C8B-B14F-4D97-AF65-F5344CB8AC3E}">
        <p14:creationId xmlns:p14="http://schemas.microsoft.com/office/powerpoint/2010/main" val="906642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CD0BF-2158-D6BC-56DA-7364C4B7A867}"/>
              </a:ext>
            </a:extLst>
          </p:cNvPr>
          <p:cNvSpPr>
            <a:spLocks noGrp="1"/>
          </p:cNvSpPr>
          <p:nvPr>
            <p:ph type="title"/>
          </p:nvPr>
        </p:nvSpPr>
        <p:spPr/>
        <p:txBody>
          <a:bodyPr/>
          <a:lstStyle/>
          <a:p>
            <a:r>
              <a:rPr lang="de-DE"/>
              <a:t>Überwachung von Kafka</a:t>
            </a:r>
          </a:p>
        </p:txBody>
      </p:sp>
      <p:sp>
        <p:nvSpPr>
          <p:cNvPr id="3" name="Inhaltsplatzhalter 2">
            <a:extLst>
              <a:ext uri="{FF2B5EF4-FFF2-40B4-BE49-F238E27FC236}">
                <a16:creationId xmlns:a16="http://schemas.microsoft.com/office/drawing/2014/main" id="{87FA28E9-0828-94E1-EE9E-3D9FFD5F5B18}"/>
              </a:ext>
            </a:extLst>
          </p:cNvPr>
          <p:cNvSpPr>
            <a:spLocks noGrp="1"/>
          </p:cNvSpPr>
          <p:nvPr>
            <p:ph idx="1"/>
          </p:nvPr>
        </p:nvSpPr>
        <p:spPr/>
        <p:txBody>
          <a:bodyPr/>
          <a:lstStyle/>
          <a:p>
            <a:r>
              <a:rPr lang="de-DE"/>
              <a:t>Datenbeschaffung des Clusters ist über JMX (Java Management </a:t>
            </a:r>
            <a:r>
              <a:rPr lang="de-DE" err="1"/>
              <a:t>Extention</a:t>
            </a:r>
            <a:r>
              <a:rPr lang="de-DE"/>
              <a:t>) möglich.</a:t>
            </a:r>
          </a:p>
        </p:txBody>
      </p:sp>
    </p:spTree>
    <p:extLst>
      <p:ext uri="{BB962C8B-B14F-4D97-AF65-F5344CB8AC3E}">
        <p14:creationId xmlns:p14="http://schemas.microsoft.com/office/powerpoint/2010/main" val="18560078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9FE057-966C-9E91-E1F4-87E9413C7292}"/>
              </a:ext>
            </a:extLst>
          </p:cNvPr>
          <p:cNvSpPr>
            <a:spLocks noGrp="1"/>
          </p:cNvSpPr>
          <p:nvPr>
            <p:ph type="title"/>
          </p:nvPr>
        </p:nvSpPr>
        <p:spPr/>
        <p:txBody>
          <a:bodyPr/>
          <a:lstStyle/>
          <a:p>
            <a:r>
              <a:rPr lang="de-DE"/>
              <a:t>Mögliche Metriken</a:t>
            </a:r>
          </a:p>
        </p:txBody>
      </p:sp>
      <p:graphicFrame>
        <p:nvGraphicFramePr>
          <p:cNvPr id="4" name="Tabelle 4">
            <a:extLst>
              <a:ext uri="{FF2B5EF4-FFF2-40B4-BE49-F238E27FC236}">
                <a16:creationId xmlns:a16="http://schemas.microsoft.com/office/drawing/2014/main" id="{A23EB364-C5DB-20B2-92AD-657ED8515E53}"/>
              </a:ext>
            </a:extLst>
          </p:cNvPr>
          <p:cNvGraphicFramePr>
            <a:graphicFrameLocks noGrp="1"/>
          </p:cNvGraphicFramePr>
          <p:nvPr>
            <p:ph idx="1"/>
            <p:extLst>
              <p:ext uri="{D42A27DB-BD31-4B8C-83A1-F6EECF244321}">
                <p14:modId xmlns:p14="http://schemas.microsoft.com/office/powerpoint/2010/main" val="3364533997"/>
              </p:ext>
            </p:extLst>
          </p:nvPr>
        </p:nvGraphicFramePr>
        <p:xfrm>
          <a:off x="457200" y="1600200"/>
          <a:ext cx="8229600" cy="2468880"/>
        </p:xfrm>
        <a:graphic>
          <a:graphicData uri="http://schemas.openxmlformats.org/drawingml/2006/table">
            <a:tbl>
              <a:tblPr firstRow="1" bandRow="1">
                <a:tableStyleId>{5C22544A-7EE6-4342-B048-85BDC9FD1C3A}</a:tableStyleId>
              </a:tblPr>
              <a:tblGrid>
                <a:gridCol w="2235512">
                  <a:extLst>
                    <a:ext uri="{9D8B030D-6E8A-4147-A177-3AD203B41FA5}">
                      <a16:colId xmlns:a16="http://schemas.microsoft.com/office/drawing/2014/main" val="1029400053"/>
                    </a:ext>
                  </a:extLst>
                </a:gridCol>
                <a:gridCol w="5994088">
                  <a:extLst>
                    <a:ext uri="{9D8B030D-6E8A-4147-A177-3AD203B41FA5}">
                      <a16:colId xmlns:a16="http://schemas.microsoft.com/office/drawing/2014/main" val="1829771558"/>
                    </a:ext>
                  </a:extLst>
                </a:gridCol>
              </a:tblGrid>
              <a:tr h="370840">
                <a:tc>
                  <a:txBody>
                    <a:bodyPr/>
                    <a:lstStyle/>
                    <a:p>
                      <a:endParaRPr lang="de-DE" dirty="0"/>
                    </a:p>
                  </a:txBody>
                  <a:tcPr/>
                </a:tc>
                <a:tc>
                  <a:txBody>
                    <a:bodyPr/>
                    <a:lstStyle/>
                    <a:p>
                      <a:endParaRPr lang="de-DE"/>
                    </a:p>
                  </a:txBody>
                  <a:tcPr/>
                </a:tc>
                <a:extLst>
                  <a:ext uri="{0D108BD9-81ED-4DB2-BD59-A6C34878D82A}">
                    <a16:rowId xmlns:a16="http://schemas.microsoft.com/office/drawing/2014/main" val="2863753114"/>
                  </a:ext>
                </a:extLst>
              </a:tr>
              <a:tr h="370840">
                <a:tc>
                  <a:txBody>
                    <a:bodyPr/>
                    <a:lstStyle/>
                    <a:p>
                      <a:pPr rtl="0" fontAlgn="t">
                        <a:spcBef>
                          <a:spcPts val="0"/>
                        </a:spcBef>
                        <a:spcAft>
                          <a:spcPts val="0"/>
                        </a:spcAft>
                      </a:pPr>
                      <a:r>
                        <a:rPr lang="de-DE" sz="1600" b="0" i="0" u="none" strike="noStrike" err="1">
                          <a:solidFill>
                            <a:srgbClr val="242424"/>
                          </a:solidFill>
                          <a:effectLst/>
                          <a:latin typeface="Arial" panose="020B0604020202020204" pitchFamily="34" charset="0"/>
                        </a:rPr>
                        <a:t>Applikationsmetriken</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Von Kafka (JMX interface)</a:t>
                      </a:r>
                      <a:endParaRPr lang="de-DE" sz="3200">
                        <a:effectLst/>
                      </a:endParaRPr>
                    </a:p>
                  </a:txBody>
                  <a:tcPr marL="63500" marR="63500" marT="63500" marB="63500"/>
                </a:tc>
                <a:extLst>
                  <a:ext uri="{0D108BD9-81ED-4DB2-BD59-A6C34878D82A}">
                    <a16:rowId xmlns:a16="http://schemas.microsoft.com/office/drawing/2014/main" val="2235274233"/>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Logs</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Logging von Kafka (Textform)</a:t>
                      </a:r>
                      <a:endParaRPr lang="de-DE" sz="3200">
                        <a:effectLst/>
                      </a:endParaRPr>
                    </a:p>
                  </a:txBody>
                  <a:tcPr marL="63500" marR="63500" marT="63500" marB="63500"/>
                </a:tc>
                <a:extLst>
                  <a:ext uri="{0D108BD9-81ED-4DB2-BD59-A6C34878D82A}">
                    <a16:rowId xmlns:a16="http://schemas.microsoft.com/office/drawing/2014/main" val="1873553814"/>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Infrastruktur Metriken</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Systeme vor Kafka</a:t>
                      </a:r>
                      <a:endParaRPr lang="de-DE" sz="3200">
                        <a:effectLst/>
                      </a:endParaRPr>
                    </a:p>
                  </a:txBody>
                  <a:tcPr marL="63500" marR="63500" marT="63500" marB="63500"/>
                </a:tc>
                <a:extLst>
                  <a:ext uri="{0D108BD9-81ED-4DB2-BD59-A6C34878D82A}">
                    <a16:rowId xmlns:a16="http://schemas.microsoft.com/office/drawing/2014/main" val="807110589"/>
                  </a:ext>
                </a:extLst>
              </a:tr>
              <a:tr h="370840">
                <a:tc>
                  <a:txBody>
                    <a:bodyPr/>
                    <a:lstStyle/>
                    <a:p>
                      <a:pPr rtl="0" fontAlgn="t">
                        <a:spcBef>
                          <a:spcPts val="0"/>
                        </a:spcBef>
                        <a:spcAft>
                          <a:spcPts val="0"/>
                        </a:spcAft>
                      </a:pPr>
                      <a:r>
                        <a:rPr lang="de-DE" sz="1600" b="0" i="0" u="none" strike="noStrike" err="1">
                          <a:solidFill>
                            <a:srgbClr val="242424"/>
                          </a:solidFill>
                          <a:effectLst/>
                          <a:latin typeface="Arial" panose="020B0604020202020204" pitchFamily="34" charset="0"/>
                        </a:rPr>
                        <a:t>Synthetic</a:t>
                      </a:r>
                      <a:r>
                        <a:rPr lang="de-DE" sz="1600" b="0" i="0" u="none" strike="noStrike">
                          <a:solidFill>
                            <a:srgbClr val="242424"/>
                          </a:solidFill>
                          <a:effectLst/>
                          <a:latin typeface="Arial" panose="020B0604020202020204" pitchFamily="34" charset="0"/>
                        </a:rPr>
                        <a:t> Clients</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Externe Clients (nicht Kafka Clients) z.B. Kafka Monitor oder Service, der Erreichbarkeit der Services prüft.</a:t>
                      </a:r>
                      <a:endParaRPr lang="de-DE" sz="3200" dirty="0">
                        <a:effectLst/>
                      </a:endParaRPr>
                    </a:p>
                  </a:txBody>
                  <a:tcPr marL="63500" marR="63500" marT="63500" marB="63500"/>
                </a:tc>
                <a:extLst>
                  <a:ext uri="{0D108BD9-81ED-4DB2-BD59-A6C34878D82A}">
                    <a16:rowId xmlns:a16="http://schemas.microsoft.com/office/drawing/2014/main" val="4238533423"/>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Client Metriken</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Metriken von Kafka Clients</a:t>
                      </a:r>
                      <a:endParaRPr lang="de-DE" sz="3200">
                        <a:effectLst/>
                      </a:endParaRPr>
                    </a:p>
                  </a:txBody>
                  <a:tcPr marL="63500" marR="63500" marT="63500" marB="63500"/>
                </a:tc>
                <a:extLst>
                  <a:ext uri="{0D108BD9-81ED-4DB2-BD59-A6C34878D82A}">
                    <a16:rowId xmlns:a16="http://schemas.microsoft.com/office/drawing/2014/main" val="378814432"/>
                  </a:ext>
                </a:extLst>
              </a:tr>
            </a:tbl>
          </a:graphicData>
        </a:graphic>
      </p:graphicFrame>
    </p:spTree>
    <p:extLst>
      <p:ext uri="{BB962C8B-B14F-4D97-AF65-F5344CB8AC3E}">
        <p14:creationId xmlns:p14="http://schemas.microsoft.com/office/powerpoint/2010/main" val="41424267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1E1B42-BB5D-F002-C743-FF91EBA4BF0F}"/>
              </a:ext>
            </a:extLst>
          </p:cNvPr>
          <p:cNvSpPr>
            <a:spLocks noGrp="1"/>
          </p:cNvSpPr>
          <p:nvPr>
            <p:ph type="title"/>
          </p:nvPr>
        </p:nvSpPr>
        <p:spPr/>
        <p:txBody>
          <a:bodyPr/>
          <a:lstStyle/>
          <a:p>
            <a:r>
              <a:rPr lang="de-DE"/>
              <a:t>Überwachung von Kafka</a:t>
            </a:r>
          </a:p>
        </p:txBody>
      </p:sp>
      <p:sp>
        <p:nvSpPr>
          <p:cNvPr id="3" name="Inhaltsplatzhalter 2">
            <a:extLst>
              <a:ext uri="{FF2B5EF4-FFF2-40B4-BE49-F238E27FC236}">
                <a16:creationId xmlns:a16="http://schemas.microsoft.com/office/drawing/2014/main" id="{65665779-4C86-E43E-BAF7-C36D378EF4F7}"/>
              </a:ext>
            </a:extLst>
          </p:cNvPr>
          <p:cNvSpPr>
            <a:spLocks noGrp="1"/>
          </p:cNvSpPr>
          <p:nvPr>
            <p:ph idx="1"/>
          </p:nvPr>
        </p:nvSpPr>
        <p:spPr/>
        <p:txBody>
          <a:bodyPr/>
          <a:lstStyle/>
          <a:p>
            <a:r>
              <a:rPr lang="de-DE" dirty="0">
                <a:hlinkClick r:id="rId2"/>
              </a:rPr>
              <a:t>Cruise Control </a:t>
            </a:r>
            <a:r>
              <a:rPr lang="de-DE" dirty="0"/>
              <a:t>überwacht die Verfügbarkeit von Brokern und verwaltet die </a:t>
            </a:r>
            <a:r>
              <a:rPr lang="de-DE" dirty="0" err="1"/>
              <a:t>Rebalancierungen</a:t>
            </a:r>
            <a:r>
              <a:rPr lang="de-DE" dirty="0"/>
              <a:t> bei Ausfall oder Überladung.</a:t>
            </a:r>
          </a:p>
        </p:txBody>
      </p:sp>
    </p:spTree>
    <p:extLst>
      <p:ext uri="{BB962C8B-B14F-4D97-AF65-F5344CB8AC3E}">
        <p14:creationId xmlns:p14="http://schemas.microsoft.com/office/powerpoint/2010/main" val="6283468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557B1F2-8BC4-B102-DC99-1B2884E682E3}"/>
              </a:ext>
            </a:extLst>
          </p:cNvPr>
          <p:cNvSpPr>
            <a:spLocks noGrp="1"/>
          </p:cNvSpPr>
          <p:nvPr>
            <p:ph type="title"/>
          </p:nvPr>
        </p:nvSpPr>
        <p:spPr/>
        <p:txBody>
          <a:bodyPr>
            <a:normAutofit fontScale="90000"/>
          </a:bodyPr>
          <a:lstStyle/>
          <a:p>
            <a:r>
              <a:rPr lang="de-DE"/>
              <a:t>Unterreplizierte Partitionen anzeigen</a:t>
            </a:r>
          </a:p>
        </p:txBody>
      </p:sp>
      <p:sp>
        <p:nvSpPr>
          <p:cNvPr id="6" name="Inhaltsplatzhalter 5">
            <a:extLst>
              <a:ext uri="{FF2B5EF4-FFF2-40B4-BE49-F238E27FC236}">
                <a16:creationId xmlns:a16="http://schemas.microsoft.com/office/drawing/2014/main" id="{BC13AB41-46F7-65F9-FA9B-F71AD1B19B23}"/>
              </a:ext>
            </a:extLst>
          </p:cNvPr>
          <p:cNvSpPr>
            <a:spLocks noGrp="1"/>
          </p:cNvSpPr>
          <p:nvPr>
            <p:ph idx="1"/>
          </p:nvPr>
        </p:nvSpPr>
        <p:spPr/>
        <p:txBody>
          <a:bodyPr/>
          <a:lstStyle/>
          <a:p>
            <a:r>
              <a:rPr lang="de-DE"/>
              <a:t>Gründe für Unterreplikation:</a:t>
            </a:r>
          </a:p>
          <a:p>
            <a:pPr lvl="1"/>
            <a:r>
              <a:rPr lang="de-DE"/>
              <a:t>Broker down</a:t>
            </a:r>
          </a:p>
          <a:p>
            <a:pPr lvl="1"/>
            <a:r>
              <a:rPr lang="de-DE" err="1"/>
              <a:t>Recourcen</a:t>
            </a:r>
            <a:r>
              <a:rPr lang="de-DE"/>
              <a:t> aufgebraucht</a:t>
            </a:r>
          </a:p>
          <a:p>
            <a:pPr lvl="1"/>
            <a:r>
              <a:rPr lang="de-DE"/>
              <a:t>u.v.m.</a:t>
            </a:r>
          </a:p>
          <a:p>
            <a:pPr lvl="1"/>
            <a:endParaRPr lang="de-DE"/>
          </a:p>
        </p:txBody>
      </p:sp>
      <p:sp>
        <p:nvSpPr>
          <p:cNvPr id="7" name="Textfeld 6">
            <a:extLst>
              <a:ext uri="{FF2B5EF4-FFF2-40B4-BE49-F238E27FC236}">
                <a16:creationId xmlns:a16="http://schemas.microsoft.com/office/drawing/2014/main" id="{66D22784-6DD6-CACB-D093-EC08707CB294}"/>
              </a:ext>
            </a:extLst>
          </p:cNvPr>
          <p:cNvSpPr txBox="1"/>
          <p:nvPr/>
        </p:nvSpPr>
        <p:spPr>
          <a:xfrm>
            <a:off x="2208117" y="4242137"/>
            <a:ext cx="4616970" cy="2031325"/>
          </a:xfrm>
          <a:prstGeom prst="rect">
            <a:avLst/>
          </a:prstGeom>
          <a:noFill/>
        </p:spPr>
        <p:txBody>
          <a:bodyPr wrap="none" rtlCol="0">
            <a:spAutoFit/>
          </a:bodyPr>
          <a:lstStyle/>
          <a:p>
            <a:pPr rtl="0">
              <a:spcBef>
                <a:spcPts val="0"/>
              </a:spcBef>
              <a:spcAft>
                <a:spcPts val="0"/>
              </a:spcAft>
            </a:pPr>
            <a:r>
              <a:rPr lang="de-DE" sz="1800" b="0" i="0" u="none" strike="noStrike">
                <a:solidFill>
                  <a:srgbClr val="0000FF"/>
                </a:solidFill>
                <a:effectLst/>
                <a:latin typeface="Consolas" panose="020B0609020204030204" pitchFamily="49" charset="0"/>
              </a:rPr>
              <a:t>$ kafka-topics.sh --</a:t>
            </a:r>
            <a:r>
              <a:rPr lang="de-DE" sz="1800" b="0" i="0" u="none" strike="noStrike" err="1">
                <a:solidFill>
                  <a:srgbClr val="0000FF"/>
                </a:solidFill>
                <a:effectLst/>
                <a:latin typeface="Consolas" panose="020B0609020204030204" pitchFamily="49" charset="0"/>
              </a:rPr>
              <a:t>describe</a:t>
            </a:r>
            <a:r>
              <a:rPr lang="de-DE" sz="1800" b="0" i="0" u="none" strike="noStrike">
                <a:solidFill>
                  <a:srgbClr val="0000FF"/>
                </a:solidFill>
                <a:effectLst/>
                <a:latin typeface="Consolas" panose="020B0609020204030204" pitchFamily="49" charset="0"/>
              </a:rPr>
              <a:t> \</a:t>
            </a:r>
            <a:endParaRPr lang="de-DE" b="0">
              <a:effectLst/>
            </a:endParaRPr>
          </a:p>
          <a:p>
            <a:pPr rtl="0">
              <a:spcBef>
                <a:spcPts val="0"/>
              </a:spcBef>
              <a:spcAft>
                <a:spcPts val="0"/>
              </a:spcAft>
            </a:pPr>
            <a:r>
              <a:rPr lang="de-DE" sz="1800" b="0" i="0" u="none" strike="noStrike">
                <a:solidFill>
                  <a:srgbClr val="0000FF"/>
                </a:solidFill>
                <a:effectLst/>
                <a:latin typeface="Consolas" panose="020B0609020204030204" pitchFamily="49" charset="0"/>
              </a:rPr>
              <a:t>--bootstrap-server=localhost:9092 \</a:t>
            </a:r>
            <a:endParaRPr lang="de-DE" b="0">
              <a:effectLst/>
            </a:endParaRPr>
          </a:p>
          <a:p>
            <a:pPr rtl="0">
              <a:spcBef>
                <a:spcPts val="0"/>
              </a:spcBef>
              <a:spcAft>
                <a:spcPts val="0"/>
              </a:spcAft>
            </a:pPr>
            <a:r>
              <a:rPr lang="de-DE" sz="1800" b="1" i="0" u="none" strike="noStrike">
                <a:solidFill>
                  <a:srgbClr val="0000FF"/>
                </a:solidFill>
                <a:effectLst/>
                <a:latin typeface="Consolas" panose="020B0609020204030204" pitchFamily="49" charset="0"/>
              </a:rPr>
              <a:t>--</a:t>
            </a:r>
            <a:r>
              <a:rPr lang="de-DE" sz="1800" b="1" i="0" u="none" strike="noStrike" err="1">
                <a:solidFill>
                  <a:srgbClr val="0000FF"/>
                </a:solidFill>
                <a:effectLst/>
                <a:latin typeface="Consolas" panose="020B0609020204030204" pitchFamily="49" charset="0"/>
              </a:rPr>
              <a:t>under-replicated-partitions</a:t>
            </a:r>
            <a:endParaRPr lang="de-DE" b="1">
              <a:effectLst/>
            </a:endParaRPr>
          </a:p>
          <a:p>
            <a:pPr rtl="0">
              <a:spcBef>
                <a:spcPts val="0"/>
              </a:spcBef>
              <a:spcAft>
                <a:spcPts val="0"/>
              </a:spcAft>
            </a:pPr>
            <a:r>
              <a:rPr lang="de-DE" sz="1800" b="0" i="0" u="none" strike="noStrike">
                <a:solidFill>
                  <a:srgbClr val="0000FF"/>
                </a:solidFill>
                <a:effectLst/>
                <a:latin typeface="Consolas" panose="020B0609020204030204" pitchFamily="49" charset="0"/>
              </a:rPr>
              <a:t>oder</a:t>
            </a:r>
            <a:endParaRPr lang="de-DE" b="0">
              <a:effectLst/>
            </a:endParaRPr>
          </a:p>
          <a:p>
            <a:pPr rtl="0">
              <a:spcBef>
                <a:spcPts val="0"/>
              </a:spcBef>
              <a:spcAft>
                <a:spcPts val="0"/>
              </a:spcAft>
            </a:pPr>
            <a:r>
              <a:rPr lang="de-DE" sz="1800" b="1" i="0" u="none" strike="noStrike">
                <a:solidFill>
                  <a:srgbClr val="0000FF"/>
                </a:solidFill>
                <a:effectLst/>
                <a:latin typeface="Consolas" panose="020B0609020204030204" pitchFamily="49" charset="0"/>
              </a:rPr>
              <a:t>--</a:t>
            </a:r>
            <a:r>
              <a:rPr lang="de-DE" sz="1800" b="1" i="0" u="none" strike="noStrike" err="1">
                <a:solidFill>
                  <a:srgbClr val="0000FF"/>
                </a:solidFill>
                <a:effectLst/>
                <a:latin typeface="Consolas" panose="020B0609020204030204" pitchFamily="49" charset="0"/>
              </a:rPr>
              <a:t>under</a:t>
            </a:r>
            <a:r>
              <a:rPr lang="de-DE" sz="1800" b="1" i="0" u="none" strike="noStrike">
                <a:solidFill>
                  <a:srgbClr val="0000FF"/>
                </a:solidFill>
                <a:effectLst/>
                <a:latin typeface="Consolas" panose="020B0609020204030204" pitchFamily="49" charset="0"/>
              </a:rPr>
              <a:t>-min-</a:t>
            </a:r>
            <a:r>
              <a:rPr lang="de-DE" sz="1800" b="1" i="0" u="none" strike="noStrike" err="1">
                <a:solidFill>
                  <a:srgbClr val="0000FF"/>
                </a:solidFill>
                <a:effectLst/>
                <a:latin typeface="Consolas" panose="020B0609020204030204" pitchFamily="49" charset="0"/>
              </a:rPr>
              <a:t>irs</a:t>
            </a:r>
            <a:r>
              <a:rPr lang="de-DE" sz="1800" b="1" i="0" u="none" strike="noStrike">
                <a:solidFill>
                  <a:srgbClr val="0000FF"/>
                </a:solidFill>
                <a:effectLst/>
                <a:latin typeface="Consolas" panose="020B0609020204030204" pitchFamily="49" charset="0"/>
              </a:rPr>
              <a:t>-</a:t>
            </a:r>
            <a:r>
              <a:rPr lang="de-DE" sz="1800" b="1" i="0" u="none" strike="noStrike" err="1">
                <a:solidFill>
                  <a:srgbClr val="0000FF"/>
                </a:solidFill>
                <a:effectLst/>
                <a:latin typeface="Consolas" panose="020B0609020204030204" pitchFamily="49" charset="0"/>
              </a:rPr>
              <a:t>partitions</a:t>
            </a:r>
            <a:endParaRPr lang="de-DE" b="1">
              <a:effectLst/>
            </a:endParaRPr>
          </a:p>
          <a:p>
            <a:br>
              <a:rPr lang="de-DE"/>
            </a:br>
            <a:endParaRPr lang="de-DE"/>
          </a:p>
        </p:txBody>
      </p:sp>
    </p:spTree>
    <p:extLst>
      <p:ext uri="{BB962C8B-B14F-4D97-AF65-F5344CB8AC3E}">
        <p14:creationId xmlns:p14="http://schemas.microsoft.com/office/powerpoint/2010/main" val="36749419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2D0362-E851-8C2A-CA5E-A6185E117CAC}"/>
              </a:ext>
            </a:extLst>
          </p:cNvPr>
          <p:cNvSpPr>
            <a:spLocks noGrp="1"/>
          </p:cNvSpPr>
          <p:nvPr>
            <p:ph type="title"/>
          </p:nvPr>
        </p:nvSpPr>
        <p:spPr/>
        <p:txBody>
          <a:bodyPr/>
          <a:lstStyle/>
          <a:p>
            <a:r>
              <a:rPr lang="de-DE"/>
              <a:t>Welcher Broker macht Probleme?</a:t>
            </a:r>
          </a:p>
        </p:txBody>
      </p:sp>
      <p:pic>
        <p:nvPicPr>
          <p:cNvPr id="5" name="Inhaltsplatzhalter 4">
            <a:extLst>
              <a:ext uri="{FF2B5EF4-FFF2-40B4-BE49-F238E27FC236}">
                <a16:creationId xmlns:a16="http://schemas.microsoft.com/office/drawing/2014/main" id="{B112BDBB-3273-04DB-29FA-C6A22B9CE0AC}"/>
              </a:ext>
            </a:extLst>
          </p:cNvPr>
          <p:cNvPicPr>
            <a:picLocks noGrp="1" noChangeAspect="1"/>
          </p:cNvPicPr>
          <p:nvPr>
            <p:ph idx="1"/>
          </p:nvPr>
        </p:nvPicPr>
        <p:blipFill>
          <a:blip r:embed="rId2"/>
          <a:stretch>
            <a:fillRect/>
          </a:stretch>
        </p:blipFill>
        <p:spPr>
          <a:xfrm>
            <a:off x="457200" y="1722917"/>
            <a:ext cx="8229600" cy="4280528"/>
          </a:xfrm>
        </p:spPr>
      </p:pic>
      <p:sp>
        <p:nvSpPr>
          <p:cNvPr id="3" name="Rechteck 2">
            <a:extLst>
              <a:ext uri="{FF2B5EF4-FFF2-40B4-BE49-F238E27FC236}">
                <a16:creationId xmlns:a16="http://schemas.microsoft.com/office/drawing/2014/main" id="{582A6640-50F7-3031-E7B7-8005D4C4AEBD}"/>
              </a:ext>
            </a:extLst>
          </p:cNvPr>
          <p:cNvSpPr/>
          <p:nvPr/>
        </p:nvSpPr>
        <p:spPr>
          <a:xfrm>
            <a:off x="1809345" y="2081719"/>
            <a:ext cx="2016868" cy="21400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149686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071130-44A4-DFC4-E25A-3E9AA0839296}"/>
              </a:ext>
            </a:extLst>
          </p:cNvPr>
          <p:cNvSpPr>
            <a:spLocks noGrp="1"/>
          </p:cNvSpPr>
          <p:nvPr>
            <p:ph type="title"/>
          </p:nvPr>
        </p:nvSpPr>
        <p:spPr/>
        <p:txBody>
          <a:bodyPr>
            <a:normAutofit fontScale="90000"/>
          </a:bodyPr>
          <a:lstStyle/>
          <a:p>
            <a:r>
              <a:rPr lang="de-DE"/>
              <a:t>Probleme auf Clusterebene:</a:t>
            </a:r>
            <a:br>
              <a:rPr lang="de-DE"/>
            </a:br>
            <a:r>
              <a:rPr lang="de-DE"/>
              <a:t>Ungleichmäßige Auslastung</a:t>
            </a:r>
          </a:p>
        </p:txBody>
      </p:sp>
      <p:sp>
        <p:nvSpPr>
          <p:cNvPr id="3" name="Inhaltsplatzhalter 2">
            <a:extLst>
              <a:ext uri="{FF2B5EF4-FFF2-40B4-BE49-F238E27FC236}">
                <a16:creationId xmlns:a16="http://schemas.microsoft.com/office/drawing/2014/main" id="{93EB6F83-B523-2089-0A88-503616348DC3}"/>
              </a:ext>
            </a:extLst>
          </p:cNvPr>
          <p:cNvSpPr>
            <a:spLocks noGrp="1"/>
          </p:cNvSpPr>
          <p:nvPr>
            <p:ph sz="half" idx="1"/>
          </p:nvPr>
        </p:nvSpPr>
        <p:spPr/>
        <p:txBody>
          <a:bodyPr>
            <a:normAutofit fontScale="92500"/>
          </a:bodyPr>
          <a:lstStyle/>
          <a:p>
            <a:r>
              <a:rPr lang="de-DE"/>
              <a:t>Anzahl Partitionen</a:t>
            </a:r>
          </a:p>
          <a:p>
            <a:r>
              <a:rPr lang="de-DE"/>
              <a:t>Anzahl Leader Partitionen</a:t>
            </a:r>
          </a:p>
          <a:p>
            <a:r>
              <a:rPr lang="de-DE"/>
              <a:t>Nachrichtenrate aller Topics</a:t>
            </a:r>
          </a:p>
          <a:p>
            <a:r>
              <a:rPr lang="de-DE"/>
              <a:t>Ausleserate aller Topics</a:t>
            </a:r>
          </a:p>
          <a:p>
            <a:r>
              <a:rPr lang="de-DE" err="1"/>
              <a:t>Einleserate</a:t>
            </a:r>
            <a:r>
              <a:rPr lang="de-DE"/>
              <a:t> aller Topics</a:t>
            </a:r>
          </a:p>
          <a:p>
            <a:endParaRPr lang="de-DE"/>
          </a:p>
          <a:p>
            <a:r>
              <a:rPr lang="de-DE">
                <a:hlinkClick r:id="rId2"/>
              </a:rPr>
              <a:t>Kafka-Tools</a:t>
            </a:r>
            <a:r>
              <a:rPr lang="de-DE"/>
              <a:t> als Werkzeug zum Ausbalancieren.</a:t>
            </a:r>
          </a:p>
        </p:txBody>
      </p:sp>
      <p:pic>
        <p:nvPicPr>
          <p:cNvPr id="7" name="Inhaltsplatzhalter 6">
            <a:extLst>
              <a:ext uri="{FF2B5EF4-FFF2-40B4-BE49-F238E27FC236}">
                <a16:creationId xmlns:a16="http://schemas.microsoft.com/office/drawing/2014/main" id="{574EEAD3-67C7-3D41-BDA9-3D895A7C9BF9}"/>
              </a:ext>
            </a:extLst>
          </p:cNvPr>
          <p:cNvPicPr>
            <a:picLocks noGrp="1" noChangeAspect="1"/>
          </p:cNvPicPr>
          <p:nvPr>
            <p:ph sz="half" idx="2"/>
          </p:nvPr>
        </p:nvPicPr>
        <p:blipFill>
          <a:blip r:embed="rId3"/>
          <a:stretch>
            <a:fillRect/>
          </a:stretch>
        </p:blipFill>
        <p:spPr>
          <a:xfrm>
            <a:off x="4648200" y="3297353"/>
            <a:ext cx="4038600" cy="1131656"/>
          </a:xfrm>
          <a:prstGeom prst="rect">
            <a:avLst/>
          </a:prstGeom>
        </p:spPr>
      </p:pic>
      <p:sp>
        <p:nvSpPr>
          <p:cNvPr id="8" name="Textfeld 7">
            <a:extLst>
              <a:ext uri="{FF2B5EF4-FFF2-40B4-BE49-F238E27FC236}">
                <a16:creationId xmlns:a16="http://schemas.microsoft.com/office/drawing/2014/main" id="{1F1B4AE1-7275-6156-665F-67D1180ABBFD}"/>
              </a:ext>
            </a:extLst>
          </p:cNvPr>
          <p:cNvSpPr txBox="1"/>
          <p:nvPr/>
        </p:nvSpPr>
        <p:spPr>
          <a:xfrm>
            <a:off x="4836550" y="4605659"/>
            <a:ext cx="3661900" cy="369332"/>
          </a:xfrm>
          <a:prstGeom prst="rect">
            <a:avLst/>
          </a:prstGeom>
          <a:noFill/>
        </p:spPr>
        <p:txBody>
          <a:bodyPr wrap="none" rtlCol="0">
            <a:spAutoFit/>
          </a:bodyPr>
          <a:lstStyle/>
          <a:p>
            <a:r>
              <a:rPr lang="de-DE">
                <a:solidFill>
                  <a:srgbClr val="0070C0"/>
                </a:solidFill>
              </a:rPr>
              <a:t>Beispiel für gleichmäßige Auslastung </a:t>
            </a:r>
          </a:p>
        </p:txBody>
      </p:sp>
    </p:spTree>
    <p:extLst>
      <p:ext uri="{BB962C8B-B14F-4D97-AF65-F5344CB8AC3E}">
        <p14:creationId xmlns:p14="http://schemas.microsoft.com/office/powerpoint/2010/main" val="8281599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071130-44A4-DFC4-E25A-3E9AA0839296}"/>
              </a:ext>
            </a:extLst>
          </p:cNvPr>
          <p:cNvSpPr>
            <a:spLocks noGrp="1"/>
          </p:cNvSpPr>
          <p:nvPr>
            <p:ph type="title"/>
          </p:nvPr>
        </p:nvSpPr>
        <p:spPr/>
        <p:txBody>
          <a:bodyPr>
            <a:normAutofit fontScale="90000"/>
          </a:bodyPr>
          <a:lstStyle/>
          <a:p>
            <a:r>
              <a:rPr lang="de-DE"/>
              <a:t>Probleme auf Clusterebene:</a:t>
            </a:r>
            <a:br>
              <a:rPr lang="de-DE"/>
            </a:br>
            <a:r>
              <a:rPr lang="de-DE"/>
              <a:t>Ressourcenerschöpfung</a:t>
            </a:r>
          </a:p>
        </p:txBody>
      </p:sp>
      <p:sp>
        <p:nvSpPr>
          <p:cNvPr id="3" name="Inhaltsplatzhalter 2">
            <a:extLst>
              <a:ext uri="{FF2B5EF4-FFF2-40B4-BE49-F238E27FC236}">
                <a16:creationId xmlns:a16="http://schemas.microsoft.com/office/drawing/2014/main" id="{93EB6F83-B523-2089-0A88-503616348DC3}"/>
              </a:ext>
            </a:extLst>
          </p:cNvPr>
          <p:cNvSpPr>
            <a:spLocks noGrp="1"/>
          </p:cNvSpPr>
          <p:nvPr>
            <p:ph idx="1"/>
          </p:nvPr>
        </p:nvSpPr>
        <p:spPr/>
        <p:txBody>
          <a:bodyPr>
            <a:normAutofit lnSpcReduction="10000"/>
          </a:bodyPr>
          <a:lstStyle/>
          <a:p>
            <a:r>
              <a:rPr lang="de-DE"/>
              <a:t>CPU-Auslastung</a:t>
            </a:r>
          </a:p>
          <a:p>
            <a:r>
              <a:rPr lang="de-DE"/>
              <a:t>Eingehende Netzwerkauslastung</a:t>
            </a:r>
          </a:p>
          <a:p>
            <a:r>
              <a:rPr lang="de-DE"/>
              <a:t>Ausgehende Netzwerkauslastung</a:t>
            </a:r>
          </a:p>
          <a:p>
            <a:r>
              <a:rPr lang="de-DE"/>
              <a:t>Durchschnittliche Wartezeit der Festplatte</a:t>
            </a:r>
          </a:p>
          <a:p>
            <a:r>
              <a:rPr lang="de-DE"/>
              <a:t>Prozentuale Auslastung der Festplatte</a:t>
            </a:r>
          </a:p>
          <a:p>
            <a:endParaRPr lang="de-DE"/>
          </a:p>
          <a:p>
            <a:r>
              <a:rPr lang="de-DE"/>
              <a:t>Probleme dieser Art drücken sich zuerst in Problemen bei der Replizierung aus.</a:t>
            </a:r>
          </a:p>
        </p:txBody>
      </p:sp>
    </p:spTree>
    <p:extLst>
      <p:ext uri="{BB962C8B-B14F-4D97-AF65-F5344CB8AC3E}">
        <p14:creationId xmlns:p14="http://schemas.microsoft.com/office/powerpoint/2010/main" val="16331005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93881B-6161-E0A6-292D-02211A16BAEC}"/>
              </a:ext>
            </a:extLst>
          </p:cNvPr>
          <p:cNvSpPr>
            <a:spLocks noGrp="1"/>
          </p:cNvSpPr>
          <p:nvPr>
            <p:ph type="title"/>
          </p:nvPr>
        </p:nvSpPr>
        <p:spPr/>
        <p:txBody>
          <a:bodyPr/>
          <a:lstStyle/>
          <a:p>
            <a:r>
              <a:rPr lang="de-DE"/>
              <a:t>Probleme auf Hostebene</a:t>
            </a:r>
          </a:p>
        </p:txBody>
      </p:sp>
      <p:sp>
        <p:nvSpPr>
          <p:cNvPr id="3" name="Inhaltsplatzhalter 2">
            <a:extLst>
              <a:ext uri="{FF2B5EF4-FFF2-40B4-BE49-F238E27FC236}">
                <a16:creationId xmlns:a16="http://schemas.microsoft.com/office/drawing/2014/main" id="{888C64A5-28FA-0049-C7D1-D72954954593}"/>
              </a:ext>
            </a:extLst>
          </p:cNvPr>
          <p:cNvSpPr>
            <a:spLocks noGrp="1"/>
          </p:cNvSpPr>
          <p:nvPr>
            <p:ph idx="1"/>
          </p:nvPr>
        </p:nvSpPr>
        <p:spPr/>
        <p:txBody>
          <a:bodyPr>
            <a:normAutofit fontScale="77500" lnSpcReduction="20000"/>
          </a:bodyPr>
          <a:lstStyle/>
          <a:p>
            <a:r>
              <a:rPr lang="de-DE" dirty="0"/>
              <a:t>Hardwareausfall</a:t>
            </a:r>
          </a:p>
          <a:p>
            <a:pPr lvl="1"/>
            <a:r>
              <a:rPr lang="de-DE" dirty="0"/>
              <a:t>Auch eine einzelne ausgefallene Platte kann das ganze System verlangsamen, da diese auch Leader von Partitionen sein wird und ACKs sich so verzögern.</a:t>
            </a:r>
          </a:p>
          <a:p>
            <a:pPr lvl="1"/>
            <a:r>
              <a:rPr lang="de-DE" dirty="0"/>
              <a:t>SMART-Tools einrichten (Self-</a:t>
            </a:r>
            <a:r>
              <a:rPr lang="de-DE" dirty="0" err="1"/>
              <a:t>Monitorin</a:t>
            </a:r>
            <a:r>
              <a:rPr lang="de-DE" dirty="0"/>
              <a:t>, Analysis and Reporting)</a:t>
            </a:r>
          </a:p>
          <a:p>
            <a:r>
              <a:rPr lang="de-DE" dirty="0"/>
              <a:t>Netzwerkprobleme</a:t>
            </a:r>
          </a:p>
          <a:p>
            <a:pPr lvl="1"/>
            <a:r>
              <a:rPr lang="de-DE" dirty="0"/>
              <a:t>Zu kleine </a:t>
            </a:r>
            <a:r>
              <a:rPr lang="de-DE" dirty="0" err="1"/>
              <a:t>Networkbuffer</a:t>
            </a:r>
            <a:endParaRPr lang="de-DE" dirty="0"/>
          </a:p>
          <a:p>
            <a:pPr lvl="1"/>
            <a:r>
              <a:rPr lang="de-DE" dirty="0"/>
              <a:t>Zu viele Verbindungen verbrauchen zu viel Arbeitsspeicher</a:t>
            </a:r>
          </a:p>
          <a:p>
            <a:r>
              <a:rPr lang="de-DE" dirty="0" err="1"/>
              <a:t>Konfikte</a:t>
            </a:r>
            <a:r>
              <a:rPr lang="de-DE" dirty="0"/>
              <a:t> mit anderen Prozessen</a:t>
            </a:r>
          </a:p>
          <a:p>
            <a:r>
              <a:rPr lang="de-DE" dirty="0"/>
              <a:t>Unterschiedliche Konfigurationen</a:t>
            </a:r>
          </a:p>
          <a:p>
            <a:pPr lvl="1"/>
            <a:r>
              <a:rPr lang="de-DE" dirty="0"/>
              <a:t>Lösungen zur Konfigurationssteuerung: </a:t>
            </a:r>
            <a:r>
              <a:rPr lang="de-DE" dirty="0">
                <a:hlinkClick r:id="rId2"/>
              </a:rPr>
              <a:t>chef.io</a:t>
            </a:r>
            <a:r>
              <a:rPr lang="de-DE" dirty="0"/>
              <a:t> oder </a:t>
            </a:r>
            <a:r>
              <a:rPr lang="de-DE" dirty="0">
                <a:hlinkClick r:id="rId3"/>
              </a:rPr>
              <a:t>puppet.com</a:t>
            </a:r>
            <a:endParaRPr lang="de-DE" dirty="0"/>
          </a:p>
        </p:txBody>
      </p:sp>
    </p:spTree>
    <p:extLst>
      <p:ext uri="{BB962C8B-B14F-4D97-AF65-F5344CB8AC3E}">
        <p14:creationId xmlns:p14="http://schemas.microsoft.com/office/powerpoint/2010/main" val="27004001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61DE1C-A95A-78A0-7775-CD5EDD20BD80}"/>
              </a:ext>
            </a:extLst>
          </p:cNvPr>
          <p:cNvSpPr>
            <a:spLocks noGrp="1"/>
          </p:cNvSpPr>
          <p:nvPr>
            <p:ph type="title"/>
          </p:nvPr>
        </p:nvSpPr>
        <p:spPr/>
        <p:txBody>
          <a:bodyPr/>
          <a:lstStyle/>
          <a:p>
            <a:r>
              <a:rPr lang="de-DE" dirty="0"/>
              <a:t>Java Monitoring</a:t>
            </a:r>
          </a:p>
        </p:txBody>
      </p:sp>
      <p:sp>
        <p:nvSpPr>
          <p:cNvPr id="3" name="Inhaltsplatzhalter 2">
            <a:extLst>
              <a:ext uri="{FF2B5EF4-FFF2-40B4-BE49-F238E27FC236}">
                <a16:creationId xmlns:a16="http://schemas.microsoft.com/office/drawing/2014/main" id="{D3EAA85A-4C65-7D69-2E5D-6EC90702EAA1}"/>
              </a:ext>
            </a:extLst>
          </p:cNvPr>
          <p:cNvSpPr>
            <a:spLocks noGrp="1"/>
          </p:cNvSpPr>
          <p:nvPr>
            <p:ph idx="1"/>
          </p:nvPr>
        </p:nvSpPr>
        <p:spPr/>
        <p:txBody>
          <a:bodyPr>
            <a:normAutofit fontScale="92500"/>
          </a:bodyPr>
          <a:lstStyle/>
          <a:p>
            <a:r>
              <a:rPr lang="de-DE" b="1" dirty="0" err="1"/>
              <a:t>Garbage</a:t>
            </a:r>
            <a:r>
              <a:rPr lang="de-DE" b="1" dirty="0"/>
              <a:t> </a:t>
            </a:r>
            <a:r>
              <a:rPr lang="de-DE" b="1" dirty="0" err="1"/>
              <a:t>Collector</a:t>
            </a:r>
            <a:r>
              <a:rPr lang="de-DE" b="1" dirty="0"/>
              <a:t> </a:t>
            </a:r>
            <a:r>
              <a:rPr lang="de-DE" dirty="0"/>
              <a:t>im Blick halten. Ein einzelner GC Cycle sollte nicht zu lange dauern.</a:t>
            </a:r>
          </a:p>
          <a:p>
            <a:r>
              <a:rPr lang="de-DE" b="1" dirty="0" err="1"/>
              <a:t>MaxFileDescriptorCount</a:t>
            </a:r>
            <a:r>
              <a:rPr lang="de-DE" dirty="0"/>
              <a:t> verrät, wie viele </a:t>
            </a:r>
            <a:r>
              <a:rPr lang="de-DE" dirty="0" err="1"/>
              <a:t>Discriptoren</a:t>
            </a:r>
            <a:r>
              <a:rPr lang="de-DE" dirty="0"/>
              <a:t> (FDs) geöffnet werden können (jede Netzwerkverbindung und jedes Log Segment verbraucht eines)</a:t>
            </a:r>
          </a:p>
          <a:p>
            <a:r>
              <a:rPr lang="de-DE" dirty="0"/>
              <a:t>und </a:t>
            </a:r>
            <a:r>
              <a:rPr lang="de-DE" b="1" dirty="0" err="1"/>
              <a:t>OpenFileDescriptorCount</a:t>
            </a:r>
            <a:r>
              <a:rPr lang="de-DE" dirty="0"/>
              <a:t> wie viele FDs genutzt werden. Ggf. muss die maximale Anzahl erhöht werden.</a:t>
            </a:r>
          </a:p>
        </p:txBody>
      </p:sp>
    </p:spTree>
    <p:extLst>
      <p:ext uri="{BB962C8B-B14F-4D97-AF65-F5344CB8AC3E}">
        <p14:creationId xmlns:p14="http://schemas.microsoft.com/office/powerpoint/2010/main" val="842292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58DF-E923-4D8D-B7BD-BDBBD3490A39}"/>
              </a:ext>
            </a:extLst>
          </p:cNvPr>
          <p:cNvSpPr>
            <a:spLocks noGrp="1"/>
          </p:cNvSpPr>
          <p:nvPr>
            <p:ph type="title"/>
          </p:nvPr>
        </p:nvSpPr>
        <p:spPr/>
        <p:txBody>
          <a:bodyPr/>
          <a:lstStyle/>
          <a:p>
            <a:r>
              <a:rPr lang="en-GB"/>
              <a:t>Was </a:t>
            </a:r>
            <a:r>
              <a:rPr lang="en-GB" err="1"/>
              <a:t>macht</a:t>
            </a:r>
            <a:r>
              <a:rPr lang="en-GB"/>
              <a:t> LinkedIn </a:t>
            </a:r>
            <a:r>
              <a:rPr lang="en-GB" err="1"/>
              <a:t>damit</a:t>
            </a:r>
            <a:r>
              <a:rPr lang="en-GB"/>
              <a:t>?</a:t>
            </a:r>
            <a:endParaRPr lang="en-AT"/>
          </a:p>
        </p:txBody>
      </p:sp>
      <p:sp>
        <p:nvSpPr>
          <p:cNvPr id="3" name="Content Placeholder 2">
            <a:extLst>
              <a:ext uri="{FF2B5EF4-FFF2-40B4-BE49-F238E27FC236}">
                <a16:creationId xmlns:a16="http://schemas.microsoft.com/office/drawing/2014/main" id="{13D32040-80AC-4755-A3AB-D11D616269A5}"/>
              </a:ext>
            </a:extLst>
          </p:cNvPr>
          <p:cNvSpPr>
            <a:spLocks noGrp="1"/>
          </p:cNvSpPr>
          <p:nvPr>
            <p:ph idx="1"/>
          </p:nvPr>
        </p:nvSpPr>
        <p:spPr/>
        <p:txBody>
          <a:bodyPr/>
          <a:lstStyle/>
          <a:p>
            <a:endParaRPr lang="en-AT"/>
          </a:p>
        </p:txBody>
      </p:sp>
      <p:pic>
        <p:nvPicPr>
          <p:cNvPr id="5" name="Picture 4">
            <a:extLst>
              <a:ext uri="{FF2B5EF4-FFF2-40B4-BE49-F238E27FC236}">
                <a16:creationId xmlns:a16="http://schemas.microsoft.com/office/drawing/2014/main" id="{9BB838C9-C8E1-48F0-B128-82A1A6C5EEF2}"/>
              </a:ext>
            </a:extLst>
          </p:cNvPr>
          <p:cNvPicPr>
            <a:picLocks noChangeAspect="1"/>
          </p:cNvPicPr>
          <p:nvPr/>
        </p:nvPicPr>
        <p:blipFill>
          <a:blip r:embed="rId2"/>
          <a:stretch>
            <a:fillRect/>
          </a:stretch>
        </p:blipFill>
        <p:spPr>
          <a:xfrm>
            <a:off x="166551" y="1483818"/>
            <a:ext cx="8810897" cy="4056795"/>
          </a:xfrm>
          <a:prstGeom prst="rect">
            <a:avLst/>
          </a:prstGeom>
        </p:spPr>
      </p:pic>
    </p:spTree>
    <p:extLst>
      <p:ext uri="{BB962C8B-B14F-4D97-AF65-F5344CB8AC3E}">
        <p14:creationId xmlns:p14="http://schemas.microsoft.com/office/powerpoint/2010/main" val="28172647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9E489D-093A-7BF0-1297-A49083D9F428}"/>
              </a:ext>
            </a:extLst>
          </p:cNvPr>
          <p:cNvSpPr>
            <a:spLocks noGrp="1"/>
          </p:cNvSpPr>
          <p:nvPr>
            <p:ph type="title"/>
          </p:nvPr>
        </p:nvSpPr>
        <p:spPr/>
        <p:txBody>
          <a:bodyPr/>
          <a:lstStyle/>
          <a:p>
            <a:r>
              <a:rPr lang="de-DE" dirty="0"/>
              <a:t>OS Monitoring</a:t>
            </a:r>
          </a:p>
        </p:txBody>
      </p:sp>
      <p:sp>
        <p:nvSpPr>
          <p:cNvPr id="3" name="Inhaltsplatzhalter 2">
            <a:extLst>
              <a:ext uri="{FF2B5EF4-FFF2-40B4-BE49-F238E27FC236}">
                <a16:creationId xmlns:a16="http://schemas.microsoft.com/office/drawing/2014/main" id="{2B043339-74C1-22C2-66B9-44CD2A37F7AE}"/>
              </a:ext>
            </a:extLst>
          </p:cNvPr>
          <p:cNvSpPr>
            <a:spLocks noGrp="1"/>
          </p:cNvSpPr>
          <p:nvPr>
            <p:ph idx="1"/>
          </p:nvPr>
        </p:nvSpPr>
        <p:spPr/>
        <p:txBody>
          <a:bodyPr/>
          <a:lstStyle/>
          <a:p>
            <a:r>
              <a:rPr lang="de-DE"/>
              <a:t>CPU Auslastung</a:t>
            </a:r>
          </a:p>
          <a:p>
            <a:r>
              <a:rPr lang="de-DE"/>
              <a:t>Arbeitsspeichernutzung</a:t>
            </a:r>
          </a:p>
          <a:p>
            <a:pPr lvl="1"/>
            <a:r>
              <a:rPr lang="de-DE"/>
              <a:t>Wenig Heap, viel Cache</a:t>
            </a:r>
          </a:p>
          <a:p>
            <a:r>
              <a:rPr lang="de-DE"/>
              <a:t>Festplattennutzung</a:t>
            </a:r>
          </a:p>
          <a:p>
            <a:r>
              <a:rPr lang="de-DE"/>
              <a:t>Festplatten I/O</a:t>
            </a:r>
          </a:p>
          <a:p>
            <a:r>
              <a:rPr lang="de-DE"/>
              <a:t>Netzwerkauslastung</a:t>
            </a:r>
          </a:p>
        </p:txBody>
      </p:sp>
    </p:spTree>
    <p:extLst>
      <p:ext uri="{BB962C8B-B14F-4D97-AF65-F5344CB8AC3E}">
        <p14:creationId xmlns:p14="http://schemas.microsoft.com/office/powerpoint/2010/main" val="32166478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735771-B36C-46E6-7B74-76D298A6B4E2}"/>
              </a:ext>
            </a:extLst>
          </p:cNvPr>
          <p:cNvSpPr>
            <a:spLocks noGrp="1"/>
          </p:cNvSpPr>
          <p:nvPr>
            <p:ph type="title"/>
          </p:nvPr>
        </p:nvSpPr>
        <p:spPr/>
        <p:txBody>
          <a:bodyPr/>
          <a:lstStyle/>
          <a:p>
            <a:r>
              <a:rPr lang="de-DE" dirty="0"/>
              <a:t>Monitoring Tools</a:t>
            </a:r>
          </a:p>
        </p:txBody>
      </p:sp>
      <p:sp>
        <p:nvSpPr>
          <p:cNvPr id="3" name="Inhaltsplatzhalter 2">
            <a:extLst>
              <a:ext uri="{FF2B5EF4-FFF2-40B4-BE49-F238E27FC236}">
                <a16:creationId xmlns:a16="http://schemas.microsoft.com/office/drawing/2014/main" id="{A5CABBA3-0BCC-40C0-48F4-82B94FC2C731}"/>
              </a:ext>
            </a:extLst>
          </p:cNvPr>
          <p:cNvSpPr>
            <a:spLocks noGrp="1"/>
          </p:cNvSpPr>
          <p:nvPr>
            <p:ph idx="1"/>
          </p:nvPr>
        </p:nvSpPr>
        <p:spPr/>
        <p:txBody>
          <a:bodyPr vert="horz" lIns="91440" tIns="45720" rIns="91440" bIns="45720" rtlCol="0" anchor="t">
            <a:normAutofit lnSpcReduction="10000"/>
          </a:bodyPr>
          <a:lstStyle/>
          <a:p>
            <a:r>
              <a:rPr lang="de-DE" dirty="0"/>
              <a:t>Es gibt eine ganze Reihe an Monitoring Tools auf dem Markt:</a:t>
            </a:r>
          </a:p>
          <a:p>
            <a:pPr lvl="1"/>
            <a:r>
              <a:rPr lang="de-DE" dirty="0" err="1">
                <a:hlinkClick r:id="rId2"/>
              </a:rPr>
              <a:t>Xinfra</a:t>
            </a:r>
            <a:r>
              <a:rPr lang="de-DE" dirty="0">
                <a:hlinkClick r:id="rId2"/>
              </a:rPr>
              <a:t> Monitor</a:t>
            </a:r>
            <a:r>
              <a:rPr lang="de-DE" dirty="0"/>
              <a:t>: (von LinkedIn)</a:t>
            </a:r>
          </a:p>
          <a:p>
            <a:pPr lvl="1"/>
            <a:r>
              <a:rPr lang="de-DE" dirty="0" err="1">
                <a:hlinkClick r:id="rId3"/>
              </a:rPr>
              <a:t>Burrow</a:t>
            </a:r>
            <a:r>
              <a:rPr lang="de-DE" dirty="0"/>
              <a:t>: (von LinkedIn) Consumer Lag Monitoring</a:t>
            </a:r>
          </a:p>
          <a:p>
            <a:pPr lvl="1"/>
            <a:r>
              <a:rPr lang="de-DE" dirty="0">
                <a:hlinkClick r:id="rId4"/>
              </a:rPr>
              <a:t>AKQH</a:t>
            </a:r>
            <a:r>
              <a:rPr lang="de-DE" dirty="0"/>
              <a:t> (</a:t>
            </a:r>
            <a:r>
              <a:rPr lang="de-DE" dirty="0" err="1"/>
              <a:t>KafkaHQ</a:t>
            </a:r>
            <a:r>
              <a:rPr lang="de-DE" dirty="0"/>
              <a:t>)</a:t>
            </a:r>
          </a:p>
          <a:p>
            <a:pPr lvl="1"/>
            <a:r>
              <a:rPr lang="de-DE" dirty="0" err="1">
                <a:hlinkClick r:id="rId5"/>
              </a:rPr>
              <a:t>CloudHut</a:t>
            </a:r>
            <a:r>
              <a:rPr lang="de-DE" dirty="0">
                <a:hlinkClick r:id="rId5"/>
              </a:rPr>
              <a:t> KOWL</a:t>
            </a:r>
            <a:r>
              <a:rPr lang="de-DE" dirty="0"/>
              <a:t> (</a:t>
            </a:r>
            <a:r>
              <a:rPr lang="de-DE" dirty="0" err="1"/>
              <a:t>Redpanda</a:t>
            </a:r>
            <a:r>
              <a:rPr lang="de-DE" dirty="0"/>
              <a:t> Data </a:t>
            </a:r>
            <a:r>
              <a:rPr lang="de-DE" dirty="0" err="1"/>
              <a:t>Console</a:t>
            </a:r>
            <a:r>
              <a:rPr lang="de-DE" dirty="0"/>
              <a:t>)</a:t>
            </a:r>
          </a:p>
          <a:p>
            <a:pPr lvl="1"/>
            <a:r>
              <a:rPr lang="de-DE" dirty="0">
                <a:hlinkClick r:id="rId6"/>
              </a:rPr>
              <a:t>Obsidian Dynamics kafdrop</a:t>
            </a:r>
            <a:endParaRPr lang="de-DE" dirty="0"/>
          </a:p>
          <a:p>
            <a:r>
              <a:rPr lang="de-DE" dirty="0"/>
              <a:t>Oder einfach </a:t>
            </a:r>
            <a:r>
              <a:rPr lang="de-DE" dirty="0" err="1"/>
              <a:t>Confluent</a:t>
            </a:r>
            <a:r>
              <a:rPr lang="de-DE" dirty="0"/>
              <a:t> Cloud benutzen (oder andere Anbieter)</a:t>
            </a:r>
          </a:p>
          <a:p>
            <a:pPr lvl="1"/>
            <a:endParaRPr lang="de-DE" dirty="0"/>
          </a:p>
          <a:p>
            <a:endParaRPr lang="de-DE" dirty="0"/>
          </a:p>
        </p:txBody>
      </p:sp>
    </p:spTree>
    <p:extLst>
      <p:ext uri="{BB962C8B-B14F-4D97-AF65-F5344CB8AC3E}">
        <p14:creationId xmlns:p14="http://schemas.microsoft.com/office/powerpoint/2010/main" val="42776429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C36147-7D42-07F6-E882-E4BE7B9189AF}"/>
              </a:ext>
            </a:extLst>
          </p:cNvPr>
          <p:cNvSpPr>
            <a:spLocks noGrp="1"/>
          </p:cNvSpPr>
          <p:nvPr>
            <p:ph type="title"/>
          </p:nvPr>
        </p:nvSpPr>
        <p:spPr/>
        <p:txBody>
          <a:bodyPr/>
          <a:lstStyle/>
          <a:p>
            <a:r>
              <a:rPr lang="de-DE" dirty="0"/>
              <a:t>kafdrop</a:t>
            </a:r>
          </a:p>
        </p:txBody>
      </p:sp>
      <p:sp>
        <p:nvSpPr>
          <p:cNvPr id="3" name="Inhaltsplatzhalter 2">
            <a:extLst>
              <a:ext uri="{FF2B5EF4-FFF2-40B4-BE49-F238E27FC236}">
                <a16:creationId xmlns:a16="http://schemas.microsoft.com/office/drawing/2014/main" id="{95E5E48E-DC56-5188-7519-A2553A8177E6}"/>
              </a:ext>
            </a:extLst>
          </p:cNvPr>
          <p:cNvSpPr>
            <a:spLocks noGrp="1"/>
          </p:cNvSpPr>
          <p:nvPr>
            <p:ph sz="half" idx="1"/>
          </p:nvPr>
        </p:nvSpPr>
        <p:spPr>
          <a:xfrm>
            <a:off x="457199" y="1600200"/>
            <a:ext cx="8005865" cy="2084135"/>
          </a:xfrm>
        </p:spPr>
        <p:txBody>
          <a:bodyPr>
            <a:normAutofit fontScale="55000" lnSpcReduction="20000"/>
          </a:bodyPr>
          <a:lstStyle/>
          <a:p>
            <a:r>
              <a:rPr lang="de-DE" dirty="0"/>
              <a:t>Kafdrop von </a:t>
            </a:r>
            <a:r>
              <a:rPr lang="de-DE" dirty="0" err="1"/>
              <a:t>Github</a:t>
            </a:r>
            <a:r>
              <a:rPr lang="de-DE" dirty="0"/>
              <a:t> </a:t>
            </a:r>
            <a:r>
              <a:rPr lang="de-DE" dirty="0" err="1"/>
              <a:t>clonen</a:t>
            </a:r>
            <a:r>
              <a:rPr lang="de-DE" dirty="0"/>
              <a:t>: </a:t>
            </a:r>
          </a:p>
          <a:p>
            <a:pPr marL="0" indent="0">
              <a:buNone/>
            </a:pPr>
            <a:r>
              <a:rPr lang="de-DE" sz="2300" dirty="0">
                <a:solidFill>
                  <a:schemeClr val="accent1"/>
                </a:solidFill>
                <a:latin typeface="Consolas" panose="020B0609020204030204" pitchFamily="49" charset="0"/>
              </a:rPr>
              <a:t>$ </a:t>
            </a:r>
            <a:r>
              <a:rPr lang="de-DE" sz="2300" dirty="0" err="1">
                <a:solidFill>
                  <a:schemeClr val="accent1"/>
                </a:solidFill>
                <a:latin typeface="Consolas" panose="020B0609020204030204" pitchFamily="49" charset="0"/>
              </a:rPr>
              <a:t>git</a:t>
            </a:r>
            <a:r>
              <a:rPr lang="de-DE" sz="2300" dirty="0">
                <a:solidFill>
                  <a:schemeClr val="accent1"/>
                </a:solidFill>
                <a:latin typeface="Consolas" panose="020B0609020204030204" pitchFamily="49" charset="0"/>
              </a:rPr>
              <a:t> </a:t>
            </a:r>
            <a:r>
              <a:rPr lang="de-DE" sz="2300" dirty="0" err="1">
                <a:solidFill>
                  <a:schemeClr val="accent1"/>
                </a:solidFill>
                <a:latin typeface="Consolas" panose="020B0609020204030204" pitchFamily="49" charset="0"/>
              </a:rPr>
              <a:t>clone</a:t>
            </a:r>
            <a:r>
              <a:rPr lang="de-DE" sz="2300" dirty="0">
                <a:solidFill>
                  <a:schemeClr val="accent1"/>
                </a:solidFill>
                <a:latin typeface="Consolas" panose="020B0609020204030204" pitchFamily="49" charset="0"/>
              </a:rPr>
              <a:t> </a:t>
            </a:r>
            <a:r>
              <a:rPr lang="de-DE" sz="2300" dirty="0">
                <a:solidFill>
                  <a:schemeClr val="accent1"/>
                </a:solidFill>
                <a:latin typeface="Consolas" panose="020B0609020204030204" pitchFamily="49" charset="0"/>
                <a:hlinkClick r:id="rId2"/>
              </a:rPr>
              <a:t>https://github.com/obsidiandynamics/kafdrop.git</a:t>
            </a:r>
            <a:endParaRPr lang="de-DE" sz="2300" dirty="0">
              <a:solidFill>
                <a:schemeClr val="accent1"/>
              </a:solidFill>
              <a:latin typeface="Consolas" panose="020B0609020204030204" pitchFamily="49" charset="0"/>
            </a:endParaRPr>
          </a:p>
          <a:p>
            <a:r>
              <a:rPr lang="de-DE" dirty="0"/>
              <a:t>Projekt in </a:t>
            </a:r>
            <a:r>
              <a:rPr lang="de-DE" dirty="0" err="1"/>
              <a:t>Intellij</a:t>
            </a:r>
            <a:r>
              <a:rPr lang="de-DE" dirty="0"/>
              <a:t> öffnen:</a:t>
            </a:r>
          </a:p>
          <a:p>
            <a:pPr lvl="1"/>
            <a:r>
              <a:rPr lang="de-DE" dirty="0"/>
              <a:t>Maven → </a:t>
            </a:r>
            <a:r>
              <a:rPr lang="de-DE" dirty="0" err="1"/>
              <a:t>Reload</a:t>
            </a:r>
            <a:r>
              <a:rPr lang="de-DE" dirty="0"/>
              <a:t> Project</a:t>
            </a:r>
          </a:p>
          <a:p>
            <a:pPr lvl="1"/>
            <a:r>
              <a:rPr lang="de-DE" dirty="0"/>
              <a:t>Maven → Lifecycle → </a:t>
            </a:r>
            <a:r>
              <a:rPr lang="de-DE" dirty="0" err="1"/>
              <a:t>package</a:t>
            </a:r>
            <a:endParaRPr lang="de-DE" dirty="0"/>
          </a:p>
          <a:p>
            <a:r>
              <a:rPr lang="de-DE" dirty="0"/>
              <a:t>In </a:t>
            </a:r>
            <a:r>
              <a:rPr lang="de-DE" dirty="0" err="1"/>
              <a:t>Colsole</a:t>
            </a:r>
            <a:r>
              <a:rPr lang="de-DE" dirty="0"/>
              <a:t> starten:</a:t>
            </a:r>
          </a:p>
          <a:p>
            <a:pPr marL="0" indent="0">
              <a:buNone/>
            </a:pPr>
            <a:r>
              <a:rPr lang="de-DE" sz="2300" dirty="0">
                <a:solidFill>
                  <a:schemeClr val="accent1"/>
                </a:solidFill>
                <a:latin typeface="Consolas" panose="020B0609020204030204" pitchFamily="49" charset="0"/>
              </a:rPr>
              <a:t>$ </a:t>
            </a:r>
            <a:r>
              <a:rPr lang="de-DE" sz="2300" dirty="0" err="1">
                <a:solidFill>
                  <a:schemeClr val="accent1"/>
                </a:solidFill>
                <a:latin typeface="Consolas" panose="020B0609020204030204" pitchFamily="49" charset="0"/>
              </a:rPr>
              <a:t>java</a:t>
            </a:r>
            <a:r>
              <a:rPr lang="de-DE" sz="2300" dirty="0">
                <a:solidFill>
                  <a:schemeClr val="accent1"/>
                </a:solidFill>
                <a:latin typeface="Consolas" panose="020B0609020204030204" pitchFamily="49" charset="0"/>
              </a:rPr>
              <a:t> --</a:t>
            </a:r>
            <a:r>
              <a:rPr lang="de-DE" sz="2300" dirty="0" err="1">
                <a:solidFill>
                  <a:schemeClr val="accent1"/>
                </a:solidFill>
                <a:latin typeface="Consolas" panose="020B0609020204030204" pitchFamily="49" charset="0"/>
              </a:rPr>
              <a:t>add</a:t>
            </a:r>
            <a:r>
              <a:rPr lang="de-DE" sz="2300" dirty="0">
                <a:solidFill>
                  <a:schemeClr val="accent1"/>
                </a:solidFill>
                <a:latin typeface="Consolas" panose="020B0609020204030204" pitchFamily="49" charset="0"/>
              </a:rPr>
              <a:t>-opens=</a:t>
            </a:r>
            <a:r>
              <a:rPr lang="de-DE" sz="2300" dirty="0" err="1">
                <a:solidFill>
                  <a:schemeClr val="accent1"/>
                </a:solidFill>
                <a:latin typeface="Consolas" panose="020B0609020204030204" pitchFamily="49" charset="0"/>
              </a:rPr>
              <a:t>java.base</a:t>
            </a:r>
            <a:r>
              <a:rPr lang="de-DE" sz="2300" dirty="0">
                <a:solidFill>
                  <a:schemeClr val="accent1"/>
                </a:solidFill>
                <a:latin typeface="Consolas" panose="020B0609020204030204" pitchFamily="49" charset="0"/>
              </a:rPr>
              <a:t>/sun.nio.ch=ALL-UNNAMED -</a:t>
            </a:r>
            <a:r>
              <a:rPr lang="de-DE" sz="2300" dirty="0" err="1">
                <a:solidFill>
                  <a:schemeClr val="accent1"/>
                </a:solidFill>
                <a:latin typeface="Consolas" panose="020B0609020204030204" pitchFamily="49" charset="0"/>
              </a:rPr>
              <a:t>jar</a:t>
            </a:r>
            <a:r>
              <a:rPr lang="de-DE" sz="2300" dirty="0">
                <a:solidFill>
                  <a:schemeClr val="accent1"/>
                </a:solidFill>
                <a:latin typeface="Consolas" panose="020B0609020204030204" pitchFamily="49" charset="0"/>
              </a:rPr>
              <a:t> </a:t>
            </a:r>
            <a:r>
              <a:rPr lang="de-DE" sz="2300" dirty="0" err="1">
                <a:solidFill>
                  <a:schemeClr val="accent1"/>
                </a:solidFill>
                <a:latin typeface="Consolas" panose="020B0609020204030204" pitchFamily="49" charset="0"/>
              </a:rPr>
              <a:t>target</a:t>
            </a:r>
            <a:r>
              <a:rPr lang="de-DE" sz="2300" dirty="0">
                <a:solidFill>
                  <a:schemeClr val="accent1"/>
                </a:solidFill>
                <a:latin typeface="Consolas" panose="020B0609020204030204" pitchFamily="49" charset="0"/>
              </a:rPr>
              <a:t>/kafdrop-&lt;</a:t>
            </a:r>
            <a:r>
              <a:rPr lang="de-DE" sz="2300" dirty="0" err="1">
                <a:solidFill>
                  <a:schemeClr val="accent1"/>
                </a:solidFill>
                <a:latin typeface="Consolas" panose="020B0609020204030204" pitchFamily="49" charset="0"/>
              </a:rPr>
              <a:t>version</a:t>
            </a:r>
            <a:r>
              <a:rPr lang="de-DE" sz="2300" dirty="0">
                <a:solidFill>
                  <a:schemeClr val="accent1"/>
                </a:solidFill>
                <a:latin typeface="Consolas" panose="020B0609020204030204" pitchFamily="49" charset="0"/>
              </a:rPr>
              <a:t>&gt;.</a:t>
            </a:r>
            <a:r>
              <a:rPr lang="de-DE" sz="2300" dirty="0" err="1">
                <a:solidFill>
                  <a:schemeClr val="accent1"/>
                </a:solidFill>
                <a:latin typeface="Consolas" panose="020B0609020204030204" pitchFamily="49" charset="0"/>
              </a:rPr>
              <a:t>jar</a:t>
            </a:r>
            <a:endParaRPr lang="de-DE" sz="2300" dirty="0">
              <a:solidFill>
                <a:schemeClr val="accent1"/>
              </a:solidFill>
              <a:latin typeface="Consolas" panose="020B0609020204030204" pitchFamily="49" charset="0"/>
            </a:endParaRPr>
          </a:p>
          <a:p>
            <a:pPr marL="0" indent="0">
              <a:buNone/>
            </a:pPr>
            <a:r>
              <a:rPr lang="de-DE" sz="2300" dirty="0">
                <a:solidFill>
                  <a:schemeClr val="accent1"/>
                </a:solidFill>
                <a:latin typeface="Consolas" panose="020B0609020204030204" pitchFamily="49" charset="0"/>
              </a:rPr>
              <a:t>--</a:t>
            </a:r>
            <a:r>
              <a:rPr lang="de-DE" sz="2300" dirty="0" err="1">
                <a:solidFill>
                  <a:schemeClr val="accent1"/>
                </a:solidFill>
                <a:latin typeface="Consolas" panose="020B0609020204030204" pitchFamily="49" charset="0"/>
              </a:rPr>
              <a:t>kafka.brokerConnect</a:t>
            </a:r>
            <a:r>
              <a:rPr lang="de-DE" sz="2300" dirty="0">
                <a:solidFill>
                  <a:schemeClr val="accent1"/>
                </a:solidFill>
                <a:latin typeface="Consolas" panose="020B0609020204030204" pitchFamily="49" charset="0"/>
              </a:rPr>
              <a:t>=&lt;</a:t>
            </a:r>
            <a:r>
              <a:rPr lang="de-DE" sz="2300" dirty="0" err="1">
                <a:solidFill>
                  <a:schemeClr val="accent1"/>
                </a:solidFill>
                <a:latin typeface="Consolas" panose="020B0609020204030204" pitchFamily="49" charset="0"/>
              </a:rPr>
              <a:t>host:port,host:port</a:t>
            </a:r>
            <a:r>
              <a:rPr lang="de-DE" sz="2300" dirty="0">
                <a:solidFill>
                  <a:schemeClr val="accent1"/>
                </a:solidFill>
                <a:latin typeface="Consolas" panose="020B0609020204030204" pitchFamily="49" charset="0"/>
              </a:rPr>
              <a:t>&gt;…</a:t>
            </a:r>
          </a:p>
          <a:p>
            <a:r>
              <a:rPr lang="de-DE" dirty="0"/>
              <a:t>Im Browser unter </a:t>
            </a:r>
            <a:r>
              <a:rPr lang="de-DE" dirty="0">
                <a:hlinkClick r:id="rId3"/>
              </a:rPr>
              <a:t>localhost:9000 </a:t>
            </a:r>
            <a:r>
              <a:rPr lang="de-DE" dirty="0"/>
              <a:t>öffnen.</a:t>
            </a:r>
          </a:p>
        </p:txBody>
      </p:sp>
      <p:pic>
        <p:nvPicPr>
          <p:cNvPr id="1026" name="Picture 2" descr="Overview Screenshot">
            <a:extLst>
              <a:ext uri="{FF2B5EF4-FFF2-40B4-BE49-F238E27FC236}">
                <a16:creationId xmlns:a16="http://schemas.microsoft.com/office/drawing/2014/main" id="{5AF88552-9414-4D60-BCF7-D54886B90D6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307733" y="3496267"/>
            <a:ext cx="4439553" cy="289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2920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D37104-56B5-A639-1693-0CFA4FAD13F2}"/>
              </a:ext>
            </a:extLst>
          </p:cNvPr>
          <p:cNvSpPr>
            <a:spLocks noGrp="1"/>
          </p:cNvSpPr>
          <p:nvPr>
            <p:ph type="title"/>
          </p:nvPr>
        </p:nvSpPr>
        <p:spPr/>
        <p:txBody>
          <a:bodyPr/>
          <a:lstStyle/>
          <a:p>
            <a:r>
              <a:rPr lang="de-DE" err="1"/>
              <a:t>Mirrormaker</a:t>
            </a:r>
            <a:r>
              <a:rPr lang="de-DE"/>
              <a:t> 2</a:t>
            </a:r>
          </a:p>
        </p:txBody>
      </p:sp>
      <p:sp>
        <p:nvSpPr>
          <p:cNvPr id="3" name="Inhaltsplatzhalter 2">
            <a:extLst>
              <a:ext uri="{FF2B5EF4-FFF2-40B4-BE49-F238E27FC236}">
                <a16:creationId xmlns:a16="http://schemas.microsoft.com/office/drawing/2014/main" id="{53905FFF-5B96-6662-9657-BAE5C9A98D9B}"/>
              </a:ext>
            </a:extLst>
          </p:cNvPr>
          <p:cNvSpPr>
            <a:spLocks noGrp="1"/>
          </p:cNvSpPr>
          <p:nvPr>
            <p:ph idx="1"/>
          </p:nvPr>
        </p:nvSpPr>
        <p:spPr/>
        <p:txBody>
          <a:bodyPr/>
          <a:lstStyle/>
          <a:p>
            <a:r>
              <a:rPr lang="de-DE" dirty="0" err="1"/>
              <a:t>Mirrormaker</a:t>
            </a:r>
            <a:r>
              <a:rPr lang="de-DE" dirty="0"/>
              <a:t> 2 besteht aus 3 </a:t>
            </a:r>
            <a:r>
              <a:rPr lang="de-DE" dirty="0" err="1"/>
              <a:t>Connectoren</a:t>
            </a:r>
            <a:endParaRPr lang="de-DE" dirty="0"/>
          </a:p>
          <a:p>
            <a:endParaRPr lang="de-DE" dirty="0"/>
          </a:p>
          <a:p>
            <a:endParaRPr lang="de-DE" dirty="0"/>
          </a:p>
          <a:p>
            <a:endParaRPr lang="de-DE" dirty="0"/>
          </a:p>
          <a:p>
            <a:r>
              <a:rPr lang="de-DE" dirty="0"/>
              <a:t>Nicht nur Sicherheitskopien sind möglich, sondern auch </a:t>
            </a:r>
            <a:r>
              <a:rPr lang="de-DE" dirty="0" err="1"/>
              <a:t>Aggregationcluster</a:t>
            </a:r>
            <a:r>
              <a:rPr lang="de-DE" dirty="0"/>
              <a:t>.</a:t>
            </a:r>
          </a:p>
        </p:txBody>
      </p:sp>
      <p:graphicFrame>
        <p:nvGraphicFramePr>
          <p:cNvPr id="5" name="Tabelle 4">
            <a:extLst>
              <a:ext uri="{FF2B5EF4-FFF2-40B4-BE49-F238E27FC236}">
                <a16:creationId xmlns:a16="http://schemas.microsoft.com/office/drawing/2014/main" id="{822DF861-7F7D-57EA-149F-17E75E19798B}"/>
              </a:ext>
            </a:extLst>
          </p:cNvPr>
          <p:cNvGraphicFramePr>
            <a:graphicFrameLocks noGrp="1"/>
          </p:cNvGraphicFramePr>
          <p:nvPr>
            <p:extLst>
              <p:ext uri="{D42A27DB-BD31-4B8C-83A1-F6EECF244321}">
                <p14:modId xmlns:p14="http://schemas.microsoft.com/office/powerpoint/2010/main" val="511530523"/>
              </p:ext>
            </p:extLst>
          </p:nvPr>
        </p:nvGraphicFramePr>
        <p:xfrm>
          <a:off x="1148142" y="2244082"/>
          <a:ext cx="6559746" cy="1483360"/>
        </p:xfrm>
        <a:graphic>
          <a:graphicData uri="http://schemas.openxmlformats.org/drawingml/2006/table">
            <a:tbl>
              <a:tblPr firstRow="1" bandRow="1">
                <a:tableStyleId>{5C22544A-7EE6-4342-B048-85BDC9FD1C3A}</a:tableStyleId>
              </a:tblPr>
              <a:tblGrid>
                <a:gridCol w="3659471">
                  <a:extLst>
                    <a:ext uri="{9D8B030D-6E8A-4147-A177-3AD203B41FA5}">
                      <a16:colId xmlns:a16="http://schemas.microsoft.com/office/drawing/2014/main" val="3287795394"/>
                    </a:ext>
                  </a:extLst>
                </a:gridCol>
                <a:gridCol w="2900275">
                  <a:extLst>
                    <a:ext uri="{9D8B030D-6E8A-4147-A177-3AD203B41FA5}">
                      <a16:colId xmlns:a16="http://schemas.microsoft.com/office/drawing/2014/main" val="3348868168"/>
                    </a:ext>
                  </a:extLst>
                </a:gridCol>
              </a:tblGrid>
              <a:tr h="370840">
                <a:tc>
                  <a:txBody>
                    <a:bodyPr/>
                    <a:lstStyle/>
                    <a:p>
                      <a:r>
                        <a:rPr lang="de-DE"/>
                        <a:t>Aufgabe</a:t>
                      </a:r>
                    </a:p>
                  </a:txBody>
                  <a:tcPr/>
                </a:tc>
                <a:tc>
                  <a:txBody>
                    <a:bodyPr/>
                    <a:lstStyle/>
                    <a:p>
                      <a:r>
                        <a:rPr lang="de-DE" err="1"/>
                        <a:t>Connectorname</a:t>
                      </a:r>
                      <a:endParaRPr lang="de-DE"/>
                    </a:p>
                  </a:txBody>
                  <a:tcPr/>
                </a:tc>
                <a:extLst>
                  <a:ext uri="{0D108BD9-81ED-4DB2-BD59-A6C34878D82A}">
                    <a16:rowId xmlns:a16="http://schemas.microsoft.com/office/drawing/2014/main" val="1954451239"/>
                  </a:ext>
                </a:extLst>
              </a:tr>
              <a:tr h="370840">
                <a:tc>
                  <a:txBody>
                    <a:bodyPr/>
                    <a:lstStyle/>
                    <a:p>
                      <a:pPr rtl="0" fontAlgn="t">
                        <a:spcBef>
                          <a:spcPts val="0"/>
                        </a:spcBef>
                        <a:spcAft>
                          <a:spcPts val="0"/>
                        </a:spcAft>
                      </a:pPr>
                      <a:r>
                        <a:rPr lang="de-DE" sz="1400" b="0" i="0" u="none" strike="noStrike">
                          <a:solidFill>
                            <a:srgbClr val="242424"/>
                          </a:solidFill>
                          <a:effectLst/>
                          <a:latin typeface="Arial" panose="020B0604020202020204" pitchFamily="34" charset="0"/>
                        </a:rPr>
                        <a:t>Nachrichten/Topics (und ACLs)</a:t>
                      </a:r>
                      <a:endParaRPr lang="de-DE" sz="2800">
                        <a:effectLst/>
                      </a:endParaRPr>
                    </a:p>
                  </a:txBody>
                  <a:tcPr marL="63500" marR="63500" marT="63500" marB="63500"/>
                </a:tc>
                <a:tc>
                  <a:txBody>
                    <a:bodyPr/>
                    <a:lstStyle/>
                    <a:p>
                      <a:pPr rtl="0" fontAlgn="t">
                        <a:spcBef>
                          <a:spcPts val="0"/>
                        </a:spcBef>
                        <a:spcAft>
                          <a:spcPts val="0"/>
                        </a:spcAft>
                      </a:pPr>
                      <a:r>
                        <a:rPr lang="de-DE" sz="1400" b="0" i="0" u="none" strike="noStrike" err="1">
                          <a:solidFill>
                            <a:srgbClr val="242424"/>
                          </a:solidFill>
                          <a:effectLst/>
                          <a:latin typeface="Arial" panose="020B0604020202020204" pitchFamily="34" charset="0"/>
                        </a:rPr>
                        <a:t>MirrorSourceConnector</a:t>
                      </a:r>
                      <a:endParaRPr lang="de-DE" sz="2800">
                        <a:effectLst/>
                      </a:endParaRPr>
                    </a:p>
                  </a:txBody>
                  <a:tcPr marL="63500" marR="63500" marT="63500" marB="63500"/>
                </a:tc>
                <a:extLst>
                  <a:ext uri="{0D108BD9-81ED-4DB2-BD59-A6C34878D82A}">
                    <a16:rowId xmlns:a16="http://schemas.microsoft.com/office/drawing/2014/main" val="7692739"/>
                  </a:ext>
                </a:extLst>
              </a:tr>
              <a:tr h="370840">
                <a:tc>
                  <a:txBody>
                    <a:bodyPr/>
                    <a:lstStyle/>
                    <a:p>
                      <a:pPr rtl="0" fontAlgn="t">
                        <a:spcBef>
                          <a:spcPts val="0"/>
                        </a:spcBef>
                        <a:spcAft>
                          <a:spcPts val="0"/>
                        </a:spcAft>
                      </a:pPr>
                      <a:r>
                        <a:rPr lang="de-DE" sz="1400" b="0" i="0" u="none" strike="noStrike">
                          <a:solidFill>
                            <a:srgbClr val="242424"/>
                          </a:solidFill>
                          <a:effectLst/>
                          <a:latin typeface="Arial" panose="020B0604020202020204" pitchFamily="34" charset="0"/>
                        </a:rPr>
                        <a:t>Offsets</a:t>
                      </a:r>
                      <a:endParaRPr lang="de-DE" sz="2800">
                        <a:effectLst/>
                      </a:endParaRPr>
                    </a:p>
                  </a:txBody>
                  <a:tcPr marL="63500" marR="63500" marT="63500" marB="63500"/>
                </a:tc>
                <a:tc>
                  <a:txBody>
                    <a:bodyPr/>
                    <a:lstStyle/>
                    <a:p>
                      <a:pPr rtl="0" fontAlgn="t">
                        <a:spcBef>
                          <a:spcPts val="0"/>
                        </a:spcBef>
                        <a:spcAft>
                          <a:spcPts val="0"/>
                        </a:spcAft>
                      </a:pPr>
                      <a:r>
                        <a:rPr lang="de-DE" sz="1400" b="0" i="0" u="none" strike="noStrike" err="1">
                          <a:solidFill>
                            <a:srgbClr val="242424"/>
                          </a:solidFill>
                          <a:effectLst/>
                          <a:latin typeface="Arial" panose="020B0604020202020204" pitchFamily="34" charset="0"/>
                        </a:rPr>
                        <a:t>MirrorCheckpointConnector</a:t>
                      </a:r>
                      <a:endParaRPr lang="de-DE" sz="2800">
                        <a:effectLst/>
                      </a:endParaRPr>
                    </a:p>
                  </a:txBody>
                  <a:tcPr marL="63500" marR="63500" marT="63500" marB="63500"/>
                </a:tc>
                <a:extLst>
                  <a:ext uri="{0D108BD9-81ED-4DB2-BD59-A6C34878D82A}">
                    <a16:rowId xmlns:a16="http://schemas.microsoft.com/office/drawing/2014/main" val="2448177977"/>
                  </a:ext>
                </a:extLst>
              </a:tr>
              <a:tr h="370840">
                <a:tc>
                  <a:txBody>
                    <a:bodyPr/>
                    <a:lstStyle/>
                    <a:p>
                      <a:pPr rtl="0" fontAlgn="t">
                        <a:spcBef>
                          <a:spcPts val="0"/>
                        </a:spcBef>
                        <a:spcAft>
                          <a:spcPts val="0"/>
                        </a:spcAft>
                      </a:pPr>
                      <a:r>
                        <a:rPr lang="de-DE" sz="1400" b="0" i="0" u="none" strike="noStrike">
                          <a:solidFill>
                            <a:srgbClr val="242424"/>
                          </a:solidFill>
                          <a:effectLst/>
                          <a:latin typeface="Arial" panose="020B0604020202020204" pitchFamily="34" charset="0"/>
                        </a:rPr>
                        <a:t>Verbindung zwischen den Clustern prüfen</a:t>
                      </a:r>
                      <a:endParaRPr lang="de-DE" sz="2800">
                        <a:effectLst/>
                      </a:endParaRPr>
                    </a:p>
                  </a:txBody>
                  <a:tcPr marL="63500" marR="63500" marT="63500" marB="63500"/>
                </a:tc>
                <a:tc>
                  <a:txBody>
                    <a:bodyPr/>
                    <a:lstStyle/>
                    <a:p>
                      <a:pPr rtl="0" fontAlgn="t">
                        <a:spcBef>
                          <a:spcPts val="0"/>
                        </a:spcBef>
                        <a:spcAft>
                          <a:spcPts val="0"/>
                        </a:spcAft>
                      </a:pPr>
                      <a:r>
                        <a:rPr lang="de-DE" sz="1400" b="0" i="0" u="none" strike="noStrike" dirty="0" err="1">
                          <a:solidFill>
                            <a:srgbClr val="242424"/>
                          </a:solidFill>
                          <a:effectLst/>
                          <a:latin typeface="Arial" panose="020B0604020202020204" pitchFamily="34" charset="0"/>
                        </a:rPr>
                        <a:t>MirrorHeartbeatConnector</a:t>
                      </a:r>
                      <a:endParaRPr lang="de-DE" sz="2800" dirty="0">
                        <a:effectLst/>
                      </a:endParaRPr>
                    </a:p>
                  </a:txBody>
                  <a:tcPr marL="63500" marR="63500" marT="63500" marB="63500"/>
                </a:tc>
                <a:extLst>
                  <a:ext uri="{0D108BD9-81ED-4DB2-BD59-A6C34878D82A}">
                    <a16:rowId xmlns:a16="http://schemas.microsoft.com/office/drawing/2014/main" val="955636671"/>
                  </a:ext>
                </a:extLst>
              </a:tr>
            </a:tbl>
          </a:graphicData>
        </a:graphic>
      </p:graphicFrame>
    </p:spTree>
    <p:extLst>
      <p:ext uri="{BB962C8B-B14F-4D97-AF65-F5344CB8AC3E}">
        <p14:creationId xmlns:p14="http://schemas.microsoft.com/office/powerpoint/2010/main" val="37449980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B3E726-8780-6235-F2BB-AE2A544E0613}"/>
              </a:ext>
            </a:extLst>
          </p:cNvPr>
          <p:cNvSpPr>
            <a:spLocks noGrp="1"/>
          </p:cNvSpPr>
          <p:nvPr>
            <p:ph type="title"/>
          </p:nvPr>
        </p:nvSpPr>
        <p:spPr/>
        <p:txBody>
          <a:bodyPr/>
          <a:lstStyle/>
          <a:p>
            <a:r>
              <a:rPr lang="de-DE"/>
              <a:t>Aktiv-Passiv-Cluster</a:t>
            </a:r>
          </a:p>
        </p:txBody>
      </p:sp>
      <p:pic>
        <p:nvPicPr>
          <p:cNvPr id="5" name="Grafik 4">
            <a:extLst>
              <a:ext uri="{FF2B5EF4-FFF2-40B4-BE49-F238E27FC236}">
                <a16:creationId xmlns:a16="http://schemas.microsoft.com/office/drawing/2014/main" id="{BDDB69B5-9547-2B37-5DA7-7A6D61D03F54}"/>
              </a:ext>
            </a:extLst>
          </p:cNvPr>
          <p:cNvPicPr>
            <a:picLocks noChangeAspect="1"/>
          </p:cNvPicPr>
          <p:nvPr/>
        </p:nvPicPr>
        <p:blipFill>
          <a:blip r:embed="rId2"/>
          <a:stretch>
            <a:fillRect/>
          </a:stretch>
        </p:blipFill>
        <p:spPr>
          <a:xfrm>
            <a:off x="1607654" y="2247550"/>
            <a:ext cx="5928691" cy="2750797"/>
          </a:xfrm>
          <a:prstGeom prst="rect">
            <a:avLst/>
          </a:prstGeom>
        </p:spPr>
      </p:pic>
    </p:spTree>
    <p:extLst>
      <p:ext uri="{BB962C8B-B14F-4D97-AF65-F5344CB8AC3E}">
        <p14:creationId xmlns:p14="http://schemas.microsoft.com/office/powerpoint/2010/main" val="39524008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F764A3-58F3-72D8-AAC8-B264F43E5D14}"/>
              </a:ext>
            </a:extLst>
          </p:cNvPr>
          <p:cNvSpPr>
            <a:spLocks noGrp="1"/>
          </p:cNvSpPr>
          <p:nvPr>
            <p:ph type="title"/>
          </p:nvPr>
        </p:nvSpPr>
        <p:spPr/>
        <p:txBody>
          <a:bodyPr/>
          <a:lstStyle/>
          <a:p>
            <a:r>
              <a:rPr lang="de-DE"/>
              <a:t>Aktiv-Aktiv-Cluster</a:t>
            </a:r>
          </a:p>
        </p:txBody>
      </p:sp>
      <p:pic>
        <p:nvPicPr>
          <p:cNvPr id="5" name="Inhaltsplatzhalter 4">
            <a:extLst>
              <a:ext uri="{FF2B5EF4-FFF2-40B4-BE49-F238E27FC236}">
                <a16:creationId xmlns:a16="http://schemas.microsoft.com/office/drawing/2014/main" id="{90B19CA2-3D90-BB3A-EF34-921E27B2444F}"/>
              </a:ext>
            </a:extLst>
          </p:cNvPr>
          <p:cNvPicPr>
            <a:picLocks noGrp="1" noChangeAspect="1"/>
          </p:cNvPicPr>
          <p:nvPr>
            <p:ph idx="1"/>
          </p:nvPr>
        </p:nvPicPr>
        <p:blipFill>
          <a:blip r:embed="rId2"/>
          <a:stretch>
            <a:fillRect/>
          </a:stretch>
        </p:blipFill>
        <p:spPr>
          <a:xfrm>
            <a:off x="457200" y="2544335"/>
            <a:ext cx="8229600" cy="2637692"/>
          </a:xfrm>
        </p:spPr>
      </p:pic>
    </p:spTree>
    <p:extLst>
      <p:ext uri="{BB962C8B-B14F-4D97-AF65-F5344CB8AC3E}">
        <p14:creationId xmlns:p14="http://schemas.microsoft.com/office/powerpoint/2010/main" val="17740789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0B08D1-ECB9-D51C-D6B9-7BE63D4B7125}"/>
              </a:ext>
            </a:extLst>
          </p:cNvPr>
          <p:cNvSpPr>
            <a:spLocks noGrp="1"/>
          </p:cNvSpPr>
          <p:nvPr>
            <p:ph type="title"/>
          </p:nvPr>
        </p:nvSpPr>
        <p:spPr/>
        <p:txBody>
          <a:bodyPr/>
          <a:lstStyle/>
          <a:p>
            <a:r>
              <a:rPr lang="de-DE"/>
              <a:t>Hub-and-</a:t>
            </a:r>
            <a:r>
              <a:rPr lang="de-DE" err="1"/>
              <a:t>Spoke</a:t>
            </a:r>
            <a:endParaRPr lang="de-DE"/>
          </a:p>
        </p:txBody>
      </p:sp>
      <p:pic>
        <p:nvPicPr>
          <p:cNvPr id="5" name="Inhaltsplatzhalter 4">
            <a:extLst>
              <a:ext uri="{FF2B5EF4-FFF2-40B4-BE49-F238E27FC236}">
                <a16:creationId xmlns:a16="http://schemas.microsoft.com/office/drawing/2014/main" id="{89E81BAC-5920-876E-B626-6F3462A4E5CF}"/>
              </a:ext>
            </a:extLst>
          </p:cNvPr>
          <p:cNvPicPr>
            <a:picLocks noGrp="1" noChangeAspect="1"/>
          </p:cNvPicPr>
          <p:nvPr>
            <p:ph idx="1"/>
          </p:nvPr>
        </p:nvPicPr>
        <p:blipFill>
          <a:blip r:embed="rId2"/>
          <a:stretch>
            <a:fillRect/>
          </a:stretch>
        </p:blipFill>
        <p:spPr>
          <a:xfrm>
            <a:off x="1711683" y="1600200"/>
            <a:ext cx="5720633" cy="4525963"/>
          </a:xfrm>
        </p:spPr>
      </p:pic>
    </p:spTree>
    <p:extLst>
      <p:ext uri="{BB962C8B-B14F-4D97-AF65-F5344CB8AC3E}">
        <p14:creationId xmlns:p14="http://schemas.microsoft.com/office/powerpoint/2010/main" val="339463169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B0D6E6-3618-0C66-6D09-14584F644D7A}"/>
              </a:ext>
            </a:extLst>
          </p:cNvPr>
          <p:cNvSpPr>
            <a:spLocks noGrp="1"/>
          </p:cNvSpPr>
          <p:nvPr>
            <p:ph type="title"/>
          </p:nvPr>
        </p:nvSpPr>
        <p:spPr/>
        <p:txBody>
          <a:bodyPr>
            <a:normAutofit fontScale="90000"/>
          </a:bodyPr>
          <a:lstStyle/>
          <a:p>
            <a:r>
              <a:rPr lang="de-DE"/>
              <a:t>Komplexe Aggregationsmöglichkeiten</a:t>
            </a:r>
          </a:p>
        </p:txBody>
      </p:sp>
      <p:pic>
        <p:nvPicPr>
          <p:cNvPr id="5" name="Inhaltsplatzhalter 4">
            <a:extLst>
              <a:ext uri="{FF2B5EF4-FFF2-40B4-BE49-F238E27FC236}">
                <a16:creationId xmlns:a16="http://schemas.microsoft.com/office/drawing/2014/main" id="{1FC1E204-FBC0-1B70-52AC-F1C24198D13B}"/>
              </a:ext>
            </a:extLst>
          </p:cNvPr>
          <p:cNvPicPr>
            <a:picLocks noGrp="1" noChangeAspect="1"/>
          </p:cNvPicPr>
          <p:nvPr>
            <p:ph idx="1"/>
          </p:nvPr>
        </p:nvPicPr>
        <p:blipFill>
          <a:blip r:embed="rId2"/>
          <a:stretch>
            <a:fillRect/>
          </a:stretch>
        </p:blipFill>
        <p:spPr>
          <a:xfrm>
            <a:off x="911937" y="1600200"/>
            <a:ext cx="7320126" cy="4525963"/>
          </a:xfrm>
        </p:spPr>
      </p:pic>
    </p:spTree>
    <p:extLst>
      <p:ext uri="{BB962C8B-B14F-4D97-AF65-F5344CB8AC3E}">
        <p14:creationId xmlns:p14="http://schemas.microsoft.com/office/powerpoint/2010/main" val="38095753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1614-0996-42EA-BAB8-E3E3B85D5AA4}"/>
              </a:ext>
            </a:extLst>
          </p:cNvPr>
          <p:cNvSpPr>
            <a:spLocks noGrp="1"/>
          </p:cNvSpPr>
          <p:nvPr>
            <p:ph type="title"/>
          </p:nvPr>
        </p:nvSpPr>
        <p:spPr/>
        <p:txBody>
          <a:bodyPr/>
          <a:lstStyle/>
          <a:p>
            <a:r>
              <a:rPr lang="en-GB"/>
              <a:t>Producer Java 11</a:t>
            </a:r>
            <a:endParaRPr lang="en-AT"/>
          </a:p>
        </p:txBody>
      </p:sp>
      <p:sp>
        <p:nvSpPr>
          <p:cNvPr id="9" name="Rectangle 1">
            <a:extLst>
              <a:ext uri="{FF2B5EF4-FFF2-40B4-BE49-F238E27FC236}">
                <a16:creationId xmlns:a16="http://schemas.microsoft.com/office/drawing/2014/main" id="{98450E86-69B8-4DEF-B5D2-D313FF9603F1}"/>
              </a:ext>
            </a:extLst>
          </p:cNvPr>
          <p:cNvSpPr>
            <a:spLocks noChangeArrowheads="1"/>
          </p:cNvSpPr>
          <p:nvPr/>
        </p:nvSpPr>
        <p:spPr bwMode="auto">
          <a:xfrm>
            <a:off x="424070" y="1265353"/>
            <a:ext cx="8295861" cy="5447645"/>
          </a:xfrm>
          <a:prstGeom prst="rect">
            <a:avLst/>
          </a:prstGeom>
          <a:solidFill>
            <a:schemeClr val="tx1"/>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000" b="0" i="0" u="none" strike="noStrike" cap="none" normalizeH="0" baseline="0">
                <a:ln>
                  <a:noFill/>
                </a:ln>
                <a:solidFill>
                  <a:srgbClr val="499CD5"/>
                </a:solidFill>
                <a:effectLst/>
                <a:latin typeface="Consolas" panose="020B0609020204030204" pitchFamily="49" charset="0"/>
              </a:rPr>
              <a:t>package </a:t>
            </a:r>
            <a:r>
              <a:rPr kumimoji="0" lang="en-AT" altLang="en-AT" sz="1000" b="0" i="0" u="none" strike="noStrike" cap="none" normalizeH="0" baseline="0" err="1">
                <a:ln>
                  <a:noFill/>
                </a:ln>
                <a:solidFill>
                  <a:srgbClr val="39C8B0"/>
                </a:solidFill>
                <a:effectLst/>
                <a:latin typeface="Consolas" panose="020B0609020204030204" pitchFamily="49" charset="0"/>
              </a:rPr>
              <a:t>gmbh.conteco.custom_kafka_connector</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499CD5"/>
                </a:solidFill>
                <a:effectLst/>
                <a:latin typeface="Consolas" panose="020B0609020204030204" pitchFamily="49" charset="0"/>
              </a:rPr>
              <a:t>import </a:t>
            </a:r>
            <a:r>
              <a:rPr kumimoji="0" lang="en-AT" altLang="en-AT" sz="1000" b="0" i="0" u="none" strike="noStrike" cap="none" normalizeH="0" baseline="0" err="1">
                <a:ln>
                  <a:noFill/>
                </a:ln>
                <a:solidFill>
                  <a:srgbClr val="39C8B0"/>
                </a:solidFill>
                <a:effectLst/>
                <a:latin typeface="Consolas" panose="020B0609020204030204" pitchFamily="49" charset="0"/>
              </a:rPr>
              <a:t>org.apache.kafka.clients.producer.KafkaProducer</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499CD5"/>
                </a:solidFill>
                <a:effectLst/>
                <a:latin typeface="Consolas" panose="020B0609020204030204" pitchFamily="49" charset="0"/>
              </a:rPr>
              <a:t>import </a:t>
            </a:r>
            <a:r>
              <a:rPr kumimoji="0" lang="en-AT" altLang="en-AT" sz="1000" b="0" i="0" u="none" strike="noStrike" cap="none" normalizeH="0" baseline="0" err="1">
                <a:ln>
                  <a:noFill/>
                </a:ln>
                <a:solidFill>
                  <a:srgbClr val="39C8B0"/>
                </a:solidFill>
                <a:effectLst/>
                <a:latin typeface="Consolas" panose="020B0609020204030204" pitchFamily="49" charset="0"/>
              </a:rPr>
              <a:t>org.apache.kafka.clients.producer.ProducerRecord</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499CD5"/>
                </a:solidFill>
                <a:effectLst/>
                <a:latin typeface="Consolas" panose="020B0609020204030204" pitchFamily="49" charset="0"/>
              </a:rPr>
              <a:t>import </a:t>
            </a:r>
            <a:r>
              <a:rPr kumimoji="0" lang="en-AT" altLang="en-AT" sz="1000" b="0" i="0" u="none" strike="noStrike" cap="none" normalizeH="0" baseline="0" err="1">
                <a:ln>
                  <a:noFill/>
                </a:ln>
                <a:solidFill>
                  <a:srgbClr val="39C8B0"/>
                </a:solidFill>
                <a:effectLst/>
                <a:latin typeface="Consolas" panose="020B0609020204030204" pitchFamily="49" charset="0"/>
              </a:rPr>
              <a:t>java.util.Properties</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499CD5"/>
                </a:solidFill>
                <a:effectLst/>
                <a:latin typeface="Consolas" panose="020B0609020204030204" pitchFamily="49" charset="0"/>
              </a:rPr>
              <a:t>public class </a:t>
            </a:r>
            <a:r>
              <a:rPr kumimoji="0" lang="en-AT" altLang="en-AT" sz="1000" b="0" i="0" u="none" strike="noStrike" cap="none" normalizeH="0" baseline="0">
                <a:ln>
                  <a:noFill/>
                </a:ln>
                <a:solidFill>
                  <a:srgbClr val="39C8B0"/>
                </a:solidFill>
                <a:effectLst/>
                <a:latin typeface="Consolas" panose="020B0609020204030204" pitchFamily="49" charset="0"/>
              </a:rPr>
              <a:t>Main </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499CD5"/>
                </a:solidFill>
                <a:effectLst/>
                <a:latin typeface="Consolas" panose="020B0609020204030204" pitchFamily="49" charset="0"/>
              </a:rPr>
              <a:t>public static void </a:t>
            </a:r>
            <a:r>
              <a:rPr kumimoji="0" lang="en-AT" altLang="en-AT" sz="1000" b="0" i="0" u="none" strike="noStrike" cap="none" normalizeH="0" baseline="0">
                <a:ln>
                  <a:noFill/>
                </a:ln>
                <a:solidFill>
                  <a:srgbClr val="DCDCAA"/>
                </a:solidFill>
                <a:effectLst/>
                <a:latin typeface="Consolas" panose="020B0609020204030204" pitchFamily="49" charset="0"/>
              </a:rPr>
              <a:t>main</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39C8B0"/>
                </a:solidFill>
                <a:effectLst/>
                <a:latin typeface="Consolas" panose="020B0609020204030204" pitchFamily="49" charset="0"/>
              </a:rPr>
              <a:t>String</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DCDCAA"/>
                </a:solidFill>
                <a:effectLst/>
                <a:latin typeface="Consolas" panose="020B0609020204030204" pitchFamily="49" charset="0"/>
              </a:rPr>
              <a:t>args</a:t>
            </a:r>
            <a:r>
              <a:rPr kumimoji="0" lang="en-AT" altLang="en-AT" sz="1000" b="0" i="0" u="none" strike="noStrike" cap="none" normalizeH="0" baseline="0">
                <a:ln>
                  <a:noFill/>
                </a:ln>
                <a:solidFill>
                  <a:srgbClr val="D4D4D4"/>
                </a:solidFill>
                <a:effectLst/>
                <a:latin typeface="Consolas" panose="020B0609020204030204" pitchFamily="49" charset="0"/>
              </a:rPr>
              <a:t>) {</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39C8B0"/>
                </a:solidFill>
                <a:effectLst/>
                <a:latin typeface="Consolas" panose="020B0609020204030204" pitchFamily="49" charset="0"/>
              </a:rPr>
              <a:t>Properties </a:t>
            </a:r>
            <a:r>
              <a:rPr kumimoji="0" lang="en-AT" altLang="en-AT" sz="1000" b="0" i="0" u="none" strike="noStrike" cap="none" normalizeH="0" baseline="0" err="1">
                <a:ln>
                  <a:noFill/>
                </a:ln>
                <a:solidFill>
                  <a:srgbClr val="94DBFD"/>
                </a:solidFill>
                <a:effectLst/>
                <a:latin typeface="Consolas" panose="020B0609020204030204" pitchFamily="49" charset="0"/>
              </a:rPr>
              <a:t>properties</a:t>
            </a:r>
            <a:r>
              <a:rPr kumimoji="0" lang="en-AT" altLang="en-AT" sz="1000" b="0" i="0" u="none" strike="noStrike" cap="none" normalizeH="0" baseline="0">
                <a:ln>
                  <a:noFill/>
                </a:ln>
                <a:solidFill>
                  <a:srgbClr val="94DBFD"/>
                </a:solidFill>
                <a:effectLst/>
                <a:latin typeface="Consolas" panose="020B0609020204030204" pitchFamily="49" charset="0"/>
              </a:rPr>
              <a:t> </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499CD5"/>
                </a:solidFill>
                <a:effectLst/>
                <a:latin typeface="Consolas" panose="020B0609020204030204" pitchFamily="49" charset="0"/>
              </a:rPr>
              <a:t>new </a:t>
            </a:r>
            <a:r>
              <a:rPr kumimoji="0" lang="en-AT" altLang="en-AT" sz="1000" b="0" i="0" u="none" strike="noStrike" cap="none" normalizeH="0" baseline="0">
                <a:ln>
                  <a:noFill/>
                </a:ln>
                <a:solidFill>
                  <a:srgbClr val="DBDBAA"/>
                </a:solidFill>
                <a:effectLst/>
                <a:latin typeface="Consolas" panose="020B0609020204030204" pitchFamily="49" charset="0"/>
              </a:rPr>
              <a:t>Properties</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94DBFD"/>
                </a:solidFill>
                <a:effectLst/>
                <a:latin typeface="Consolas" panose="020B0609020204030204" pitchFamily="49" charset="0"/>
              </a:rPr>
              <a:t>properties</a:t>
            </a:r>
            <a:r>
              <a:rPr kumimoji="0" lang="en-AT" altLang="en-AT" sz="1000" b="0" i="0" u="none" strike="noStrike" cap="none" normalizeH="0" baseline="0" err="1">
                <a:ln>
                  <a:noFill/>
                </a:ln>
                <a:solidFill>
                  <a:srgbClr val="D4D4D4"/>
                </a:solidFill>
                <a:effectLst/>
                <a:latin typeface="Consolas" panose="020B0609020204030204" pitchFamily="49" charset="0"/>
              </a:rPr>
              <a:t>.</a:t>
            </a:r>
            <a:r>
              <a:rPr kumimoji="0" lang="en-AT" altLang="en-AT" sz="1000" b="0" i="0" u="none" strike="noStrike" cap="none" normalizeH="0" baseline="0" err="1">
                <a:ln>
                  <a:noFill/>
                </a:ln>
                <a:solidFill>
                  <a:srgbClr val="DBDBAA"/>
                </a:solidFill>
                <a:effectLst/>
                <a:latin typeface="Consolas" panose="020B0609020204030204" pitchFamily="49" charset="0"/>
              </a:rPr>
              <a:t>put</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CD9069"/>
                </a:solidFill>
                <a:effectLst/>
                <a:latin typeface="Consolas" panose="020B0609020204030204" pitchFamily="49" charset="0"/>
              </a:rPr>
              <a:t>"client.id"</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CD9069"/>
                </a:solidFill>
                <a:effectLst/>
                <a:latin typeface="Consolas" panose="020B0609020204030204" pitchFamily="49" charset="0"/>
              </a:rPr>
              <a:t>"surface01"</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94DBFD"/>
                </a:solidFill>
                <a:effectLst/>
                <a:latin typeface="Consolas" panose="020B0609020204030204" pitchFamily="49" charset="0"/>
              </a:rPr>
              <a:t>properties</a:t>
            </a:r>
            <a:r>
              <a:rPr kumimoji="0" lang="en-AT" altLang="en-AT" sz="1000" b="0" i="0" u="none" strike="noStrike" cap="none" normalizeH="0" baseline="0" err="1">
                <a:ln>
                  <a:noFill/>
                </a:ln>
                <a:solidFill>
                  <a:srgbClr val="D4D4D4"/>
                </a:solidFill>
                <a:effectLst/>
                <a:latin typeface="Consolas" panose="020B0609020204030204" pitchFamily="49" charset="0"/>
              </a:rPr>
              <a:t>.</a:t>
            </a:r>
            <a:r>
              <a:rPr kumimoji="0" lang="en-AT" altLang="en-AT" sz="1000" b="0" i="0" u="none" strike="noStrike" cap="none" normalizeH="0" baseline="0" err="1">
                <a:ln>
                  <a:noFill/>
                </a:ln>
                <a:solidFill>
                  <a:srgbClr val="DBDBAA"/>
                </a:solidFill>
                <a:effectLst/>
                <a:latin typeface="Consolas" panose="020B0609020204030204" pitchFamily="49" charset="0"/>
              </a:rPr>
              <a:t>put</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CD9069"/>
                </a:solidFill>
                <a:effectLst/>
                <a:latin typeface="Consolas" panose="020B0609020204030204" pitchFamily="49" charset="0"/>
              </a:rPr>
              <a:t>"</a:t>
            </a:r>
            <a:r>
              <a:rPr kumimoji="0" lang="en-AT" altLang="en-AT" sz="1000" b="0" i="0" u="none" strike="noStrike" cap="none" normalizeH="0" baseline="0" err="1">
                <a:ln>
                  <a:noFill/>
                </a:ln>
                <a:solidFill>
                  <a:srgbClr val="CD9069"/>
                </a:solidFill>
                <a:effectLst/>
                <a:latin typeface="Consolas" panose="020B0609020204030204" pitchFamily="49" charset="0"/>
              </a:rPr>
              <a:t>bootstrap.servers</a:t>
            </a:r>
            <a:r>
              <a:rPr kumimoji="0" lang="en-AT" altLang="en-AT" sz="1000" b="0" i="0" u="none" strike="noStrike" cap="none" normalizeH="0" baseline="0">
                <a:ln>
                  <a:noFill/>
                </a:ln>
                <a:solidFill>
                  <a:srgbClr val="CD9069"/>
                </a:solidFill>
                <a:effectLst/>
                <a:latin typeface="Consolas" panose="020B0609020204030204" pitchFamily="49" charset="0"/>
              </a:rPr>
              <a:t>"</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CD9069"/>
                </a:solidFill>
                <a:effectLst/>
                <a:latin typeface="Consolas" panose="020B0609020204030204" pitchFamily="49" charset="0"/>
              </a:rPr>
              <a:t>"localhost:9092"</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94DBFD"/>
                </a:solidFill>
                <a:effectLst/>
                <a:latin typeface="Consolas" panose="020B0609020204030204" pitchFamily="49" charset="0"/>
              </a:rPr>
              <a:t>properties</a:t>
            </a:r>
            <a:r>
              <a:rPr kumimoji="0" lang="en-AT" altLang="en-AT" sz="1000" b="0" i="0" u="none" strike="noStrike" cap="none" normalizeH="0" baseline="0" err="1">
                <a:ln>
                  <a:noFill/>
                </a:ln>
                <a:solidFill>
                  <a:srgbClr val="D4D4D4"/>
                </a:solidFill>
                <a:effectLst/>
                <a:latin typeface="Consolas" panose="020B0609020204030204" pitchFamily="49" charset="0"/>
              </a:rPr>
              <a:t>.</a:t>
            </a:r>
            <a:r>
              <a:rPr kumimoji="0" lang="en-AT" altLang="en-AT" sz="1000" b="0" i="0" u="none" strike="noStrike" cap="none" normalizeH="0" baseline="0" err="1">
                <a:ln>
                  <a:noFill/>
                </a:ln>
                <a:solidFill>
                  <a:srgbClr val="DBDBAA"/>
                </a:solidFill>
                <a:effectLst/>
                <a:latin typeface="Consolas" panose="020B0609020204030204" pitchFamily="49" charset="0"/>
              </a:rPr>
              <a:t>put</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CD9069"/>
                </a:solidFill>
                <a:effectLst/>
                <a:latin typeface="Consolas" panose="020B0609020204030204" pitchFamily="49" charset="0"/>
              </a:rPr>
              <a:t>"</a:t>
            </a:r>
            <a:r>
              <a:rPr kumimoji="0" lang="en-AT" altLang="en-AT" sz="1000" b="0" i="0" u="none" strike="noStrike" cap="none" normalizeH="0" baseline="0" err="1">
                <a:ln>
                  <a:noFill/>
                </a:ln>
                <a:solidFill>
                  <a:srgbClr val="CD9069"/>
                </a:solidFill>
                <a:effectLst/>
                <a:latin typeface="Consolas" panose="020B0609020204030204" pitchFamily="49" charset="0"/>
              </a:rPr>
              <a:t>key.serializer</a:t>
            </a:r>
            <a:r>
              <a:rPr kumimoji="0" lang="en-AT" altLang="en-AT" sz="1000" b="0" i="0" u="none" strike="noStrike" cap="none" normalizeH="0" baseline="0">
                <a:ln>
                  <a:noFill/>
                </a:ln>
                <a:solidFill>
                  <a:srgbClr val="CD9069"/>
                </a:solidFill>
                <a:effectLst/>
                <a:latin typeface="Consolas" panose="020B0609020204030204" pitchFamily="49" charset="0"/>
              </a:rPr>
              <a:t>"</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39C8B0"/>
                </a:solidFill>
                <a:effectLst/>
                <a:latin typeface="Consolas" panose="020B0609020204030204" pitchFamily="49" charset="0"/>
              </a:rPr>
              <a:t>org.apache.kafka.common.serialization.StringSerializer</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499CD5"/>
                </a:solidFill>
                <a:effectLst/>
                <a:latin typeface="Consolas" panose="020B0609020204030204" pitchFamily="49" charset="0"/>
              </a:rPr>
              <a:t>class</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DBDBAA"/>
                </a:solidFill>
                <a:effectLst/>
                <a:latin typeface="Consolas" panose="020B0609020204030204" pitchFamily="49" charset="0"/>
              </a:rPr>
              <a:t>getName</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94DBFD"/>
                </a:solidFill>
                <a:effectLst/>
                <a:latin typeface="Consolas" panose="020B0609020204030204" pitchFamily="49" charset="0"/>
              </a:rPr>
              <a:t>properties</a:t>
            </a:r>
            <a:r>
              <a:rPr kumimoji="0" lang="en-AT" altLang="en-AT" sz="1000" b="0" i="0" u="none" strike="noStrike" cap="none" normalizeH="0" baseline="0" err="1">
                <a:ln>
                  <a:noFill/>
                </a:ln>
                <a:solidFill>
                  <a:srgbClr val="D4D4D4"/>
                </a:solidFill>
                <a:effectLst/>
                <a:latin typeface="Consolas" panose="020B0609020204030204" pitchFamily="49" charset="0"/>
              </a:rPr>
              <a:t>.</a:t>
            </a:r>
            <a:r>
              <a:rPr kumimoji="0" lang="en-AT" altLang="en-AT" sz="1000" b="0" i="0" u="none" strike="noStrike" cap="none" normalizeH="0" baseline="0" err="1">
                <a:ln>
                  <a:noFill/>
                </a:ln>
                <a:solidFill>
                  <a:srgbClr val="DBDBAA"/>
                </a:solidFill>
                <a:effectLst/>
                <a:latin typeface="Consolas" panose="020B0609020204030204" pitchFamily="49" charset="0"/>
              </a:rPr>
              <a:t>put</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CD9069"/>
                </a:solidFill>
                <a:effectLst/>
                <a:latin typeface="Consolas" panose="020B0609020204030204" pitchFamily="49" charset="0"/>
              </a:rPr>
              <a:t>"</a:t>
            </a:r>
            <a:r>
              <a:rPr kumimoji="0" lang="en-AT" altLang="en-AT" sz="1000" b="0" i="0" u="none" strike="noStrike" cap="none" normalizeH="0" baseline="0" err="1">
                <a:ln>
                  <a:noFill/>
                </a:ln>
                <a:solidFill>
                  <a:srgbClr val="CD9069"/>
                </a:solidFill>
                <a:effectLst/>
                <a:latin typeface="Consolas" panose="020B0609020204030204" pitchFamily="49" charset="0"/>
              </a:rPr>
              <a:t>value.serializer</a:t>
            </a:r>
            <a:r>
              <a:rPr kumimoji="0" lang="en-AT" altLang="en-AT" sz="1000" b="0" i="0" u="none" strike="noStrike" cap="none" normalizeH="0" baseline="0">
                <a:ln>
                  <a:noFill/>
                </a:ln>
                <a:solidFill>
                  <a:srgbClr val="CD9069"/>
                </a:solidFill>
                <a:effectLst/>
                <a:latin typeface="Consolas" panose="020B0609020204030204" pitchFamily="49" charset="0"/>
              </a:rPr>
              <a:t>"</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39C8B0"/>
                </a:solidFill>
                <a:effectLst/>
                <a:latin typeface="Consolas" panose="020B0609020204030204" pitchFamily="49" charset="0"/>
              </a:rPr>
              <a:t>org.apache.kafka.common.serialization.StringSerializer</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499CD5"/>
                </a:solidFill>
                <a:effectLst/>
                <a:latin typeface="Consolas" panose="020B0609020204030204" pitchFamily="49" charset="0"/>
              </a:rPr>
              <a:t>class</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DBDBAA"/>
                </a:solidFill>
                <a:effectLst/>
                <a:latin typeface="Consolas" panose="020B0609020204030204" pitchFamily="49" charset="0"/>
              </a:rPr>
              <a:t>getName</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39C8B0"/>
                </a:solidFill>
                <a:effectLst/>
                <a:latin typeface="Consolas" panose="020B0609020204030204" pitchFamily="49" charset="0"/>
              </a:rPr>
              <a:t>System</a:t>
            </a:r>
            <a:r>
              <a:rPr kumimoji="0" lang="en-AT" altLang="en-AT" sz="1000" b="0" i="0" u="none" strike="noStrike" cap="none" normalizeH="0" baseline="0" err="1">
                <a:ln>
                  <a:noFill/>
                </a:ln>
                <a:solidFill>
                  <a:srgbClr val="D4D4D4"/>
                </a:solidFill>
                <a:effectLst/>
                <a:latin typeface="Consolas" panose="020B0609020204030204" pitchFamily="49" charset="0"/>
              </a:rPr>
              <a:t>.</a:t>
            </a:r>
            <a:r>
              <a:rPr kumimoji="0" lang="en-AT" altLang="en-AT" sz="1000" b="0" i="0" u="none" strike="noStrike" cap="none" normalizeH="0" baseline="0" err="1">
                <a:ln>
                  <a:noFill/>
                </a:ln>
                <a:solidFill>
                  <a:srgbClr val="FFC66D"/>
                </a:solidFill>
                <a:effectLst/>
                <a:latin typeface="Consolas" panose="020B0609020204030204" pitchFamily="49" charset="0"/>
              </a:rPr>
              <a:t>out</a:t>
            </a:r>
            <a:r>
              <a:rPr kumimoji="0" lang="en-AT" altLang="en-AT" sz="1000" b="0" i="0" u="none" strike="noStrike" cap="none" normalizeH="0" baseline="0" err="1">
                <a:ln>
                  <a:noFill/>
                </a:ln>
                <a:solidFill>
                  <a:srgbClr val="D4D4D4"/>
                </a:solidFill>
                <a:effectLst/>
                <a:latin typeface="Consolas" panose="020B0609020204030204" pitchFamily="49" charset="0"/>
              </a:rPr>
              <a:t>.</a:t>
            </a:r>
            <a:r>
              <a:rPr kumimoji="0" lang="en-AT" altLang="en-AT" sz="1000" b="0" i="0" u="none" strike="noStrike" cap="none" normalizeH="0" baseline="0" err="1">
                <a:ln>
                  <a:noFill/>
                </a:ln>
                <a:solidFill>
                  <a:srgbClr val="DBDBAA"/>
                </a:solidFill>
                <a:effectLst/>
                <a:latin typeface="Consolas" panose="020B0609020204030204" pitchFamily="49" charset="0"/>
              </a:rPr>
              <a:t>println</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CD9069"/>
                </a:solidFill>
                <a:effectLst/>
                <a:latin typeface="Consolas" panose="020B0609020204030204" pitchFamily="49" charset="0"/>
              </a:rPr>
              <a:t>"Starting Producer"</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499CD5"/>
                </a:solidFill>
                <a:effectLst/>
                <a:latin typeface="Consolas" panose="020B0609020204030204" pitchFamily="49" charset="0"/>
              </a:rPr>
              <a:t>final </a:t>
            </a:r>
            <a:r>
              <a:rPr kumimoji="0" lang="en-AT" altLang="en-AT" sz="1000" b="0" i="0" u="none" strike="noStrike" cap="none" normalizeH="0" baseline="0" err="1">
                <a:ln>
                  <a:noFill/>
                </a:ln>
                <a:solidFill>
                  <a:srgbClr val="39C8B0"/>
                </a:solidFill>
                <a:effectLst/>
                <a:latin typeface="Consolas" panose="020B0609020204030204" pitchFamily="49" charset="0"/>
              </a:rPr>
              <a:t>KafkaProducer</a:t>
            </a:r>
            <a:r>
              <a:rPr kumimoji="0" lang="en-AT" altLang="en-AT" sz="1000" b="0" i="0" u="none" strike="noStrike" cap="none" normalizeH="0" baseline="0">
                <a:ln>
                  <a:noFill/>
                </a:ln>
                <a:solidFill>
                  <a:srgbClr val="D4D4D4"/>
                </a:solidFill>
                <a:effectLst/>
                <a:latin typeface="Consolas" panose="020B0609020204030204" pitchFamily="49" charset="0"/>
              </a:rPr>
              <a:t>&lt;</a:t>
            </a:r>
            <a:r>
              <a:rPr kumimoji="0" lang="en-AT" altLang="en-AT" sz="1000" b="0" i="0" u="none" strike="noStrike" cap="none" normalizeH="0" baseline="0">
                <a:ln>
                  <a:noFill/>
                </a:ln>
                <a:solidFill>
                  <a:srgbClr val="39C8B0"/>
                </a:solidFill>
                <a:effectLst/>
                <a:latin typeface="Consolas" panose="020B0609020204030204" pitchFamily="49" charset="0"/>
              </a:rPr>
              <a:t>String</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39C8B0"/>
                </a:solidFill>
                <a:effectLst/>
                <a:latin typeface="Consolas" panose="020B0609020204030204" pitchFamily="49" charset="0"/>
              </a:rPr>
              <a:t>String</a:t>
            </a:r>
            <a:r>
              <a:rPr kumimoji="0" lang="en-AT" altLang="en-AT" sz="1000" b="0" i="0" u="none" strike="noStrike" cap="none" normalizeH="0" baseline="0">
                <a:ln>
                  <a:noFill/>
                </a:ln>
                <a:solidFill>
                  <a:srgbClr val="D4D4D4"/>
                </a:solidFill>
                <a:effectLst/>
                <a:latin typeface="Consolas" panose="020B0609020204030204" pitchFamily="49" charset="0"/>
              </a:rPr>
              <a:t>&gt; </a:t>
            </a:r>
            <a:r>
              <a:rPr kumimoji="0" lang="en-AT" altLang="en-AT" sz="1000" b="0" i="0" u="none" strike="noStrike" cap="none" normalizeH="0" baseline="0">
                <a:ln>
                  <a:noFill/>
                </a:ln>
                <a:solidFill>
                  <a:srgbClr val="94DBFD"/>
                </a:solidFill>
                <a:effectLst/>
                <a:latin typeface="Consolas" panose="020B0609020204030204" pitchFamily="49" charset="0"/>
              </a:rPr>
              <a:t>producer </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499CD5"/>
                </a:solidFill>
                <a:effectLst/>
                <a:latin typeface="Consolas" panose="020B0609020204030204" pitchFamily="49" charset="0"/>
              </a:rPr>
              <a:t>new </a:t>
            </a:r>
            <a:r>
              <a:rPr kumimoji="0" lang="en-AT" altLang="en-AT" sz="1000" b="0" i="0" u="none" strike="noStrike" cap="none" normalizeH="0" baseline="0" err="1">
                <a:ln>
                  <a:noFill/>
                </a:ln>
                <a:solidFill>
                  <a:srgbClr val="DBDBAA"/>
                </a:solidFill>
                <a:effectLst/>
                <a:latin typeface="Consolas" panose="020B0609020204030204" pitchFamily="49" charset="0"/>
              </a:rPr>
              <a:t>KafkaProducer</a:t>
            </a:r>
            <a:r>
              <a:rPr kumimoji="0" lang="en-AT" altLang="en-AT" sz="1000" b="0" i="0" u="none" strike="noStrike" cap="none" normalizeH="0" baseline="0">
                <a:ln>
                  <a:noFill/>
                </a:ln>
                <a:solidFill>
                  <a:srgbClr val="D4D4D4"/>
                </a:solidFill>
                <a:effectLst/>
                <a:latin typeface="Consolas" panose="020B0609020204030204" pitchFamily="49" charset="0"/>
              </a:rPr>
              <a:t>&lt;&gt;(</a:t>
            </a:r>
            <a:r>
              <a:rPr kumimoji="0" lang="en-AT" altLang="en-AT" sz="1000" b="0" i="0" u="none" strike="noStrike" cap="none" normalizeH="0" baseline="0">
                <a:ln>
                  <a:noFill/>
                </a:ln>
                <a:solidFill>
                  <a:srgbClr val="94DBFD"/>
                </a:solidFill>
                <a:effectLst/>
                <a:latin typeface="Consolas" panose="020B0609020204030204" pitchFamily="49" charset="0"/>
              </a:rPr>
              <a:t>properties</a:t>
            </a:r>
            <a:r>
              <a:rPr kumimoji="0" lang="en-AT" altLang="en-AT" sz="1000" b="0" i="0" u="none" strike="noStrike" cap="none" normalizeH="0" baseline="0">
                <a:ln>
                  <a:noFill/>
                </a:ln>
                <a:solidFill>
                  <a:srgbClr val="D4D4D4"/>
                </a:solidFill>
                <a:effectLst/>
                <a:latin typeface="Consolas" panose="020B0609020204030204" pitchFamily="49" charset="0"/>
              </a:rPr>
              <a:t>);</a:t>
            </a:r>
            <a:endParaRPr kumimoji="0" lang="en-GB" altLang="en-AT" sz="1000" b="0" i="0" u="none" strike="noStrike" cap="none" normalizeH="0" baseline="0">
              <a:ln>
                <a:noFill/>
              </a:ln>
              <a:solidFill>
                <a:srgbClr val="D4D4D4"/>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39C8B0"/>
                </a:solidFill>
                <a:effectLst/>
                <a:latin typeface="Consolas" panose="020B0609020204030204" pitchFamily="49" charset="0"/>
              </a:rPr>
              <a:t>Runtime</a:t>
            </a:r>
            <a:r>
              <a:rPr kumimoji="0" lang="en-AT" altLang="en-AT" sz="1000" b="0" i="0" u="none" strike="noStrike" cap="none" normalizeH="0" baseline="0" err="1">
                <a:ln>
                  <a:noFill/>
                </a:ln>
                <a:solidFill>
                  <a:srgbClr val="D4D4D4"/>
                </a:solidFill>
                <a:effectLst/>
                <a:latin typeface="Consolas" panose="020B0609020204030204" pitchFamily="49" charset="0"/>
              </a:rPr>
              <a:t>.getRuntime</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err="1">
                <a:ln>
                  <a:noFill/>
                </a:ln>
                <a:solidFill>
                  <a:srgbClr val="DBDBAA"/>
                </a:solidFill>
                <a:effectLst/>
                <a:latin typeface="Consolas" panose="020B0609020204030204" pitchFamily="49" charset="0"/>
              </a:rPr>
              <a:t>addShutdownHook</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499CD5"/>
                </a:solidFill>
                <a:effectLst/>
                <a:latin typeface="Consolas" panose="020B0609020204030204" pitchFamily="49" charset="0"/>
              </a:rPr>
              <a:t>new </a:t>
            </a:r>
            <a:r>
              <a:rPr kumimoji="0" lang="en-AT" altLang="en-AT" sz="1000" b="0" i="0" u="none" strike="noStrike" cap="none" normalizeH="0" baseline="0">
                <a:ln>
                  <a:noFill/>
                </a:ln>
                <a:solidFill>
                  <a:srgbClr val="DBDBAA"/>
                </a:solidFill>
                <a:effectLst/>
                <a:latin typeface="Consolas" panose="020B0609020204030204" pitchFamily="49" charset="0"/>
              </a:rPr>
              <a:t>Thread</a:t>
            </a:r>
            <a:r>
              <a:rPr kumimoji="0" lang="en-AT" altLang="en-AT" sz="1000" b="0" i="0" u="none" strike="noStrike" cap="none" normalizeH="0" baseline="0">
                <a:ln>
                  <a:noFill/>
                </a:ln>
                <a:solidFill>
                  <a:srgbClr val="D4D4D4"/>
                </a:solidFill>
                <a:effectLst/>
                <a:latin typeface="Consolas" panose="020B0609020204030204" pitchFamily="49" charset="0"/>
              </a:rPr>
              <a:t>(() -&gt; {</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39C8B0"/>
                </a:solidFill>
                <a:effectLst/>
                <a:latin typeface="Consolas" panose="020B0609020204030204" pitchFamily="49" charset="0"/>
              </a:rPr>
              <a:t>System</a:t>
            </a:r>
            <a:r>
              <a:rPr kumimoji="0" lang="en-AT" altLang="en-AT" sz="1000" b="0" i="0" u="none" strike="noStrike" cap="none" normalizeH="0" baseline="0" err="1">
                <a:ln>
                  <a:noFill/>
                </a:ln>
                <a:solidFill>
                  <a:srgbClr val="D4D4D4"/>
                </a:solidFill>
                <a:effectLst/>
                <a:latin typeface="Consolas" panose="020B0609020204030204" pitchFamily="49" charset="0"/>
              </a:rPr>
              <a:t>.</a:t>
            </a:r>
            <a:r>
              <a:rPr kumimoji="0" lang="en-AT" altLang="en-AT" sz="1000" b="0" i="0" u="none" strike="noStrike" cap="none" normalizeH="0" baseline="0" err="1">
                <a:ln>
                  <a:noFill/>
                </a:ln>
                <a:solidFill>
                  <a:srgbClr val="FFC66D"/>
                </a:solidFill>
                <a:effectLst/>
                <a:latin typeface="Consolas" panose="020B0609020204030204" pitchFamily="49" charset="0"/>
              </a:rPr>
              <a:t>out</a:t>
            </a:r>
            <a:r>
              <a:rPr kumimoji="0" lang="en-AT" altLang="en-AT" sz="1000" b="0" i="0" u="none" strike="noStrike" cap="none" normalizeH="0" baseline="0" err="1">
                <a:ln>
                  <a:noFill/>
                </a:ln>
                <a:solidFill>
                  <a:srgbClr val="D4D4D4"/>
                </a:solidFill>
                <a:effectLst/>
                <a:latin typeface="Consolas" panose="020B0609020204030204" pitchFamily="49" charset="0"/>
              </a:rPr>
              <a:t>.</a:t>
            </a:r>
            <a:r>
              <a:rPr kumimoji="0" lang="en-AT" altLang="en-AT" sz="1000" b="0" i="0" u="none" strike="noStrike" cap="none" normalizeH="0" baseline="0" err="1">
                <a:ln>
                  <a:noFill/>
                </a:ln>
                <a:solidFill>
                  <a:srgbClr val="DBDBAA"/>
                </a:solidFill>
                <a:effectLst/>
                <a:latin typeface="Consolas" panose="020B0609020204030204" pitchFamily="49" charset="0"/>
              </a:rPr>
              <a:t>println</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CD9069"/>
                </a:solidFill>
                <a:effectLst/>
                <a:latin typeface="Consolas" panose="020B0609020204030204" pitchFamily="49" charset="0"/>
              </a:rPr>
              <a:t>"Stopping Producer"</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94DBFD"/>
                </a:solidFill>
                <a:effectLst/>
                <a:latin typeface="Consolas" panose="020B0609020204030204" pitchFamily="49" charset="0"/>
              </a:rPr>
              <a:t>producer</a:t>
            </a:r>
            <a:r>
              <a:rPr kumimoji="0" lang="en-AT" altLang="en-AT" sz="1000" b="0" i="0" u="none" strike="noStrike" cap="none" normalizeH="0" baseline="0" err="1">
                <a:ln>
                  <a:noFill/>
                </a:ln>
                <a:solidFill>
                  <a:srgbClr val="D4D4D4"/>
                </a:solidFill>
                <a:effectLst/>
                <a:latin typeface="Consolas" panose="020B0609020204030204" pitchFamily="49" charset="0"/>
              </a:rPr>
              <a:t>.</a:t>
            </a:r>
            <a:r>
              <a:rPr kumimoji="0" lang="en-AT" altLang="en-AT" sz="1000" b="0" i="0" u="none" strike="noStrike" cap="none" normalizeH="0" baseline="0" err="1">
                <a:ln>
                  <a:noFill/>
                </a:ln>
                <a:solidFill>
                  <a:srgbClr val="DBDBAA"/>
                </a:solidFill>
                <a:effectLst/>
                <a:latin typeface="Consolas" panose="020B0609020204030204" pitchFamily="49" charset="0"/>
              </a:rPr>
              <a:t>close</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br>
              <a:rPr kumimoji="0" lang="en-AT" altLang="en-AT" sz="1000" b="0" i="0" u="none" strike="noStrike" cap="none" normalizeH="0" baseline="0">
                <a:ln>
                  <a:noFill/>
                </a:ln>
                <a:solidFill>
                  <a:srgbClr val="D4D4D4"/>
                </a:solidFill>
                <a:effectLst/>
                <a:latin typeface="Consolas" panose="020B0609020204030204" pitchFamily="49" charset="0"/>
              </a:rPr>
            </a:b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499CD5"/>
                </a:solidFill>
                <a:effectLst/>
                <a:latin typeface="Consolas" panose="020B0609020204030204" pitchFamily="49" charset="0"/>
              </a:rPr>
              <a:t>final </a:t>
            </a:r>
            <a:r>
              <a:rPr kumimoji="0" lang="en-AT" altLang="en-AT" sz="1000" b="0" i="0" u="none" strike="noStrike" cap="none" normalizeH="0" baseline="0">
                <a:ln>
                  <a:noFill/>
                </a:ln>
                <a:solidFill>
                  <a:srgbClr val="39C8B0"/>
                </a:solidFill>
                <a:effectLst/>
                <a:latin typeface="Consolas" panose="020B0609020204030204" pitchFamily="49" charset="0"/>
              </a:rPr>
              <a:t>String </a:t>
            </a:r>
            <a:r>
              <a:rPr kumimoji="0" lang="en-AT" altLang="en-AT" sz="1000" b="0" i="0" u="none" strike="noStrike" cap="none" normalizeH="0" baseline="0">
                <a:ln>
                  <a:noFill/>
                </a:ln>
                <a:solidFill>
                  <a:srgbClr val="94DBFD"/>
                </a:solidFill>
                <a:effectLst/>
                <a:latin typeface="Consolas" panose="020B0609020204030204" pitchFamily="49" charset="0"/>
              </a:rPr>
              <a:t>topic </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CD9069"/>
                </a:solidFill>
                <a:effectLst/>
                <a:latin typeface="Consolas" panose="020B0609020204030204" pitchFamily="49" charset="0"/>
              </a:rPr>
              <a:t>"</a:t>
            </a:r>
            <a:r>
              <a:rPr kumimoji="0" lang="en-AT" altLang="en-AT" sz="1000" b="0" i="0" u="none" strike="noStrike" cap="none" normalizeH="0" baseline="0" err="1">
                <a:ln>
                  <a:noFill/>
                </a:ln>
                <a:solidFill>
                  <a:srgbClr val="CD9069"/>
                </a:solidFill>
                <a:effectLst/>
                <a:latin typeface="Consolas" panose="020B0609020204030204" pitchFamily="49" charset="0"/>
              </a:rPr>
              <a:t>conteco</a:t>
            </a:r>
            <a:r>
              <a:rPr kumimoji="0" lang="en-AT" altLang="en-AT" sz="1000" b="0" i="0" u="none" strike="noStrike" cap="none" normalizeH="0" baseline="0">
                <a:ln>
                  <a:noFill/>
                </a:ln>
                <a:solidFill>
                  <a:srgbClr val="CD9069"/>
                </a:solidFill>
                <a:effectLst/>
                <a:latin typeface="Consolas" panose="020B0609020204030204" pitchFamily="49" charset="0"/>
              </a:rPr>
              <a:t>"</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499CD5"/>
                </a:solidFill>
                <a:effectLst/>
                <a:latin typeface="Consolas" panose="020B0609020204030204" pitchFamily="49" charset="0"/>
              </a:rPr>
              <a:t>for </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499CD5"/>
                </a:solidFill>
                <a:effectLst/>
                <a:latin typeface="Consolas" panose="020B0609020204030204" pitchFamily="49" charset="0"/>
              </a:rPr>
              <a:t>int </a:t>
            </a:r>
            <a:r>
              <a:rPr kumimoji="0" lang="en-AT" altLang="en-AT" sz="1000" b="0" i="0" u="none" strike="noStrike" cap="none" normalizeH="0" baseline="0" err="1">
                <a:ln>
                  <a:noFill/>
                </a:ln>
                <a:solidFill>
                  <a:srgbClr val="D4D4D4"/>
                </a:solidFill>
                <a:effectLst/>
                <a:latin typeface="Consolas" panose="020B0609020204030204" pitchFamily="49" charset="0"/>
              </a:rPr>
              <a:t>i</a:t>
            </a:r>
            <a:r>
              <a:rPr kumimoji="0" lang="en-AT" altLang="en-AT" sz="1000" b="0" i="0" u="none" strike="noStrike" cap="none" normalizeH="0" baseline="0">
                <a:ln>
                  <a:noFill/>
                </a:ln>
                <a:solidFill>
                  <a:srgbClr val="D4D4D4"/>
                </a:solidFill>
                <a:effectLst/>
                <a:latin typeface="Consolas" panose="020B0609020204030204" pitchFamily="49" charset="0"/>
              </a:rPr>
              <a:t> = </a:t>
            </a:r>
            <a:r>
              <a:rPr kumimoji="0" lang="en-AT" altLang="en-AT" sz="1000" b="0" i="0" u="none" strike="noStrike" cap="none" normalizeH="0" baseline="0">
                <a:ln>
                  <a:noFill/>
                </a:ln>
                <a:solidFill>
                  <a:srgbClr val="B4CDA8"/>
                </a:solidFill>
                <a:effectLst/>
                <a:latin typeface="Consolas" panose="020B0609020204030204" pitchFamily="49" charset="0"/>
              </a:rPr>
              <a:t>1</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D4D4D4"/>
                </a:solidFill>
                <a:effectLst/>
                <a:latin typeface="Consolas" panose="020B0609020204030204" pitchFamily="49" charset="0"/>
              </a:rPr>
              <a:t>i</a:t>
            </a:r>
            <a:r>
              <a:rPr kumimoji="0" lang="en-AT" altLang="en-AT" sz="1000" b="0" i="0" u="none" strike="noStrike" cap="none" normalizeH="0" baseline="0">
                <a:ln>
                  <a:noFill/>
                </a:ln>
                <a:solidFill>
                  <a:srgbClr val="D4D4D4"/>
                </a:solidFill>
                <a:effectLst/>
                <a:latin typeface="Consolas" panose="020B0609020204030204" pitchFamily="49" charset="0"/>
              </a:rPr>
              <a:t> &lt; </a:t>
            </a:r>
            <a:r>
              <a:rPr kumimoji="0" lang="en-AT" altLang="en-AT" sz="1000" b="0" i="0" u="none" strike="noStrike" cap="none" normalizeH="0" baseline="0">
                <a:ln>
                  <a:noFill/>
                </a:ln>
                <a:solidFill>
                  <a:srgbClr val="B4CDA8"/>
                </a:solidFill>
                <a:effectLst/>
                <a:latin typeface="Consolas" panose="020B0609020204030204" pitchFamily="49" charset="0"/>
              </a:rPr>
              <a:t>6</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D4D4D4"/>
                </a:solidFill>
                <a:effectLst/>
                <a:latin typeface="Consolas" panose="020B0609020204030204" pitchFamily="49" charset="0"/>
              </a:rPr>
              <a:t>i</a:t>
            </a:r>
            <a:r>
              <a:rPr kumimoji="0" lang="en-AT" altLang="en-AT" sz="1000" b="0" i="0" u="none" strike="noStrike" cap="none" normalizeH="0" baseline="0">
                <a:ln>
                  <a:noFill/>
                </a:ln>
                <a:solidFill>
                  <a:srgbClr val="D4D4D4"/>
                </a:solidFill>
                <a:effectLst/>
                <a:latin typeface="Consolas" panose="020B0609020204030204" pitchFamily="49" charset="0"/>
              </a:rPr>
              <a:t>++) {</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499CD5"/>
                </a:solidFill>
                <a:effectLst/>
                <a:latin typeface="Consolas" panose="020B0609020204030204" pitchFamily="49" charset="0"/>
              </a:rPr>
              <a:t>final </a:t>
            </a:r>
            <a:r>
              <a:rPr kumimoji="0" lang="en-AT" altLang="en-AT" sz="1000" b="0" i="0" u="none" strike="noStrike" cap="none" normalizeH="0" baseline="0">
                <a:ln>
                  <a:noFill/>
                </a:ln>
                <a:solidFill>
                  <a:srgbClr val="39C8B0"/>
                </a:solidFill>
                <a:effectLst/>
                <a:latin typeface="Consolas" panose="020B0609020204030204" pitchFamily="49" charset="0"/>
              </a:rPr>
              <a:t>String </a:t>
            </a:r>
            <a:r>
              <a:rPr kumimoji="0" lang="en-AT" altLang="en-AT" sz="1000" b="0" i="0" u="none" strike="noStrike" cap="none" normalizeH="0" baseline="0">
                <a:ln>
                  <a:noFill/>
                </a:ln>
                <a:solidFill>
                  <a:srgbClr val="94DBFD"/>
                </a:solidFill>
                <a:effectLst/>
                <a:latin typeface="Consolas" panose="020B0609020204030204" pitchFamily="49" charset="0"/>
              </a:rPr>
              <a:t>key </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CD9069"/>
                </a:solidFill>
                <a:effectLst/>
                <a:latin typeface="Consolas" panose="020B0609020204030204" pitchFamily="49" charset="0"/>
              </a:rPr>
              <a:t>"key " </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D4D4D4"/>
                </a:solidFill>
                <a:effectLst/>
                <a:latin typeface="Consolas" panose="020B0609020204030204" pitchFamily="49" charset="0"/>
              </a:rPr>
              <a:t>i</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499CD5"/>
                </a:solidFill>
                <a:effectLst/>
                <a:latin typeface="Consolas" panose="020B0609020204030204" pitchFamily="49" charset="0"/>
              </a:rPr>
              <a:t>final </a:t>
            </a:r>
            <a:r>
              <a:rPr kumimoji="0" lang="en-AT" altLang="en-AT" sz="1000" b="0" i="0" u="none" strike="noStrike" cap="none" normalizeH="0" baseline="0">
                <a:ln>
                  <a:noFill/>
                </a:ln>
                <a:solidFill>
                  <a:srgbClr val="39C8B0"/>
                </a:solidFill>
                <a:effectLst/>
                <a:latin typeface="Consolas" panose="020B0609020204030204" pitchFamily="49" charset="0"/>
              </a:rPr>
              <a:t>S</a:t>
            </a:r>
            <a:r>
              <a:rPr kumimoji="0" lang="en-GB" altLang="en-AT" sz="1000" b="0" i="0" u="none" strike="noStrike" cap="none" normalizeH="0" baseline="0">
                <a:ln>
                  <a:noFill/>
                </a:ln>
                <a:solidFill>
                  <a:srgbClr val="39C8B0"/>
                </a:solidFill>
                <a:effectLst/>
                <a:latin typeface="Consolas" panose="020B0609020204030204" pitchFamily="49" charset="0"/>
              </a:rPr>
              <a:t>a</a:t>
            </a:r>
            <a:r>
              <a:rPr kumimoji="0" lang="en-AT" altLang="en-AT" sz="1000" b="0" i="0" u="none" strike="noStrike" cap="none" normalizeH="0" baseline="0" err="1">
                <a:ln>
                  <a:noFill/>
                </a:ln>
                <a:solidFill>
                  <a:srgbClr val="39C8B0"/>
                </a:solidFill>
                <a:effectLst/>
                <a:latin typeface="Consolas" panose="020B0609020204030204" pitchFamily="49" charset="0"/>
              </a:rPr>
              <a:t>tring</a:t>
            </a:r>
            <a:r>
              <a:rPr kumimoji="0" lang="en-AT" altLang="en-AT" sz="1000" b="0" i="0" u="none" strike="noStrike" cap="none" normalizeH="0" baseline="0">
                <a:ln>
                  <a:noFill/>
                </a:ln>
                <a:solidFill>
                  <a:srgbClr val="39C8B0"/>
                </a:solidFill>
                <a:effectLst/>
                <a:latin typeface="Consolas" panose="020B0609020204030204" pitchFamily="49" charset="0"/>
              </a:rPr>
              <a:t> </a:t>
            </a:r>
            <a:r>
              <a:rPr kumimoji="0" lang="en-AT" altLang="en-AT" sz="1000" b="0" i="0" u="none" strike="noStrike" cap="none" normalizeH="0" baseline="0">
                <a:ln>
                  <a:noFill/>
                </a:ln>
                <a:solidFill>
                  <a:srgbClr val="94DBFD"/>
                </a:solidFill>
                <a:effectLst/>
                <a:latin typeface="Consolas" panose="020B0609020204030204" pitchFamily="49" charset="0"/>
              </a:rPr>
              <a:t>value </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CD9069"/>
                </a:solidFill>
                <a:effectLst/>
                <a:latin typeface="Consolas" panose="020B0609020204030204" pitchFamily="49" charset="0"/>
              </a:rPr>
              <a:t>"java producer " </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D4D4D4"/>
                </a:solidFill>
                <a:effectLst/>
                <a:latin typeface="Consolas" panose="020B0609020204030204" pitchFamily="49" charset="0"/>
              </a:rPr>
              <a:t>i</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err="1">
                <a:ln>
                  <a:noFill/>
                </a:ln>
                <a:solidFill>
                  <a:srgbClr val="94DBFD"/>
                </a:solidFill>
                <a:effectLst/>
                <a:latin typeface="Consolas" panose="020B0609020204030204" pitchFamily="49" charset="0"/>
              </a:rPr>
              <a:t>producer</a:t>
            </a:r>
            <a:r>
              <a:rPr kumimoji="0" lang="en-AT" altLang="en-AT" sz="1000" b="0" i="0" u="none" strike="noStrike" cap="none" normalizeH="0" baseline="0" err="1">
                <a:ln>
                  <a:noFill/>
                </a:ln>
                <a:solidFill>
                  <a:srgbClr val="D4D4D4"/>
                </a:solidFill>
                <a:effectLst/>
                <a:latin typeface="Consolas" panose="020B0609020204030204" pitchFamily="49" charset="0"/>
              </a:rPr>
              <a:t>.</a:t>
            </a:r>
            <a:r>
              <a:rPr kumimoji="0" lang="en-AT" altLang="en-AT" sz="1000" b="0" i="0" u="none" strike="noStrike" cap="none" normalizeH="0" baseline="0" err="1">
                <a:ln>
                  <a:noFill/>
                </a:ln>
                <a:solidFill>
                  <a:srgbClr val="DBDBAA"/>
                </a:solidFill>
                <a:effectLst/>
                <a:latin typeface="Consolas" panose="020B0609020204030204" pitchFamily="49" charset="0"/>
              </a:rPr>
              <a:t>send</a:t>
            </a:r>
            <a:r>
              <a:rPr kumimoji="0" lang="en-AT" altLang="en-AT" sz="1000" b="0" i="0" u="none" strike="noStrike" cap="none" normalizeH="0" baseline="0">
                <a:ln>
                  <a:noFill/>
                </a:ln>
                <a:solidFill>
                  <a:srgbClr val="D4D4D4"/>
                </a:solidFill>
                <a:effectLst/>
                <a:latin typeface="Consolas" panose="020B0609020204030204" pitchFamily="49" charset="0"/>
              </a:rPr>
              <a:t>(</a:t>
            </a:r>
            <a:r>
              <a:rPr kumimoji="0" lang="en-AT" altLang="en-AT" sz="1000" b="0" i="0" u="none" strike="noStrike" cap="none" normalizeH="0" baseline="0">
                <a:ln>
                  <a:noFill/>
                </a:ln>
                <a:solidFill>
                  <a:srgbClr val="499CD5"/>
                </a:solidFill>
                <a:effectLst/>
                <a:latin typeface="Consolas" panose="020B0609020204030204" pitchFamily="49" charset="0"/>
              </a:rPr>
              <a:t>new </a:t>
            </a:r>
            <a:r>
              <a:rPr kumimoji="0" lang="en-AT" altLang="en-AT" sz="1000" b="0" i="0" u="none" strike="noStrike" cap="none" normalizeH="0" baseline="0" err="1">
                <a:ln>
                  <a:noFill/>
                </a:ln>
                <a:solidFill>
                  <a:srgbClr val="DBDBAA"/>
                </a:solidFill>
                <a:effectLst/>
                <a:latin typeface="Consolas" panose="020B0609020204030204" pitchFamily="49" charset="0"/>
              </a:rPr>
              <a:t>ProducerRecord</a:t>
            </a:r>
            <a:r>
              <a:rPr kumimoji="0" lang="en-AT" altLang="en-AT" sz="1000" b="0" i="0" u="none" strike="noStrike" cap="none" normalizeH="0" baseline="0">
                <a:ln>
                  <a:noFill/>
                </a:ln>
                <a:solidFill>
                  <a:srgbClr val="D4D4D4"/>
                </a:solidFill>
                <a:effectLst/>
                <a:latin typeface="Consolas" panose="020B0609020204030204" pitchFamily="49" charset="0"/>
              </a:rPr>
              <a:t>&lt;&gt;(</a:t>
            </a:r>
            <a:r>
              <a:rPr kumimoji="0" lang="en-AT" altLang="en-AT" sz="1000" b="0" i="0" u="none" strike="noStrike" cap="none" normalizeH="0" baseline="0">
                <a:ln>
                  <a:noFill/>
                </a:ln>
                <a:solidFill>
                  <a:srgbClr val="94DBFD"/>
                </a:solidFill>
                <a:effectLst/>
                <a:latin typeface="Consolas" panose="020B0609020204030204" pitchFamily="49" charset="0"/>
              </a:rPr>
              <a:t>topic</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94DBFD"/>
                </a:solidFill>
                <a:effectLst/>
                <a:latin typeface="Consolas" panose="020B0609020204030204" pitchFamily="49" charset="0"/>
              </a:rPr>
              <a:t>key</a:t>
            </a:r>
            <a:r>
              <a:rPr kumimoji="0" lang="en-AT" altLang="en-AT" sz="1000" b="0" i="0" u="none" strike="noStrike" cap="none" normalizeH="0" baseline="0">
                <a:ln>
                  <a:noFill/>
                </a:ln>
                <a:solidFill>
                  <a:srgbClr val="D4D4D4"/>
                </a:solidFill>
                <a:effectLst/>
                <a:latin typeface="Consolas" panose="020B0609020204030204" pitchFamily="49" charset="0"/>
              </a:rPr>
              <a:t>, </a:t>
            </a:r>
            <a:r>
              <a:rPr kumimoji="0" lang="en-AT" altLang="en-AT" sz="1000" b="0" i="0" u="none" strike="noStrike" cap="none" normalizeH="0" baseline="0">
                <a:ln>
                  <a:noFill/>
                </a:ln>
                <a:solidFill>
                  <a:srgbClr val="94DBFD"/>
                </a:solidFill>
                <a:effectLst/>
                <a:latin typeface="Consolas" panose="020B0609020204030204" pitchFamily="49" charset="0"/>
              </a:rPr>
              <a:t>value</a:t>
            </a: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    }</a:t>
            </a:r>
            <a:br>
              <a:rPr kumimoji="0" lang="en-AT" altLang="en-AT" sz="1000" b="0" i="0" u="none" strike="noStrike" cap="none" normalizeH="0" baseline="0">
                <a:ln>
                  <a:noFill/>
                </a:ln>
                <a:solidFill>
                  <a:srgbClr val="D4D4D4"/>
                </a:solidFill>
                <a:effectLst/>
                <a:latin typeface="Consolas" panose="020B0609020204030204" pitchFamily="49" charset="0"/>
              </a:rPr>
            </a:br>
            <a:r>
              <a:rPr kumimoji="0" lang="en-AT" altLang="en-AT" sz="1000" b="0" i="0" u="none" strike="noStrike" cap="none" normalizeH="0" baseline="0">
                <a:ln>
                  <a:noFill/>
                </a:ln>
                <a:solidFill>
                  <a:srgbClr val="D4D4D4"/>
                </a:solidFill>
                <a:effectLst/>
                <a:latin typeface="Consolas" panose="020B0609020204030204" pitchFamily="49" charset="0"/>
              </a:rPr>
              <a:t>}</a:t>
            </a:r>
            <a:br>
              <a:rPr kumimoji="0" lang="en-AT" altLang="en-AT" sz="1000" b="0" i="0" u="none" strike="noStrike" cap="none" normalizeH="0" baseline="0">
                <a:ln>
                  <a:noFill/>
                </a:ln>
                <a:solidFill>
                  <a:srgbClr val="D4D4D4"/>
                </a:solidFill>
                <a:effectLst/>
                <a:latin typeface="Consolas" panose="020B0609020204030204" pitchFamily="49" charset="0"/>
              </a:rPr>
            </a:br>
            <a:endParaRPr kumimoji="0" lang="en-AT" altLang="en-AT"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5EFE4FAF-F2C6-4034-A2AD-92779DBD24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036" b="91841" l="5403" r="93962">
                        <a14:foregroundMark x1="28814" y1="18501" x2="18856" y2="36622"/>
                        <a14:foregroundMark x1="18856" y1="36622" x2="21398" y2="80930"/>
                        <a14:foregroundMark x1="21398" y1="80930" x2="50212" y2="82068"/>
                        <a14:foregroundMark x1="50212" y1="82068" x2="96186" y2="78558"/>
                        <a14:foregroundMark x1="96186" y1="78558" x2="90996" y2="11385"/>
                        <a14:foregroundMark x1="90996" y1="11385" x2="47034" y2="10816"/>
                        <a14:foregroundMark x1="47034" y1="10816" x2="3496" y2="18406"/>
                        <a14:foregroundMark x1="3496" y1="18406" x2="5932" y2="81784"/>
                        <a14:foregroundMark x1="5932" y1="81784" x2="23517" y2="87951"/>
                        <a14:foregroundMark x1="8369" y1="15275" x2="19068" y2="56831"/>
                        <a14:foregroundMark x1="19068" y1="56831" x2="37182" y2="72011"/>
                        <a14:foregroundMark x1="37182" y1="72011" x2="67691" y2="72770"/>
                        <a14:foregroundMark x1="13347" y1="92220" x2="63242" y2="86812"/>
                        <a14:foregroundMark x1="85699" y1="88046" x2="90678" y2="32638"/>
                        <a14:foregroundMark x1="92267" y1="13472" x2="93962" y2="84535"/>
                        <a14:foregroundMark x1="28284" y1="10057" x2="47987" y2="8824"/>
                        <a14:foregroundMark x1="54661" y1="7116" x2="59534" y2="3036"/>
                      </a14:backgroundRemoval>
                    </a14:imgEffect>
                    <a14:imgEffect>
                      <a14:saturation sat="200000"/>
                    </a14:imgEffect>
                  </a14:imgLayer>
                </a14:imgProps>
              </a:ext>
            </a:extLst>
          </a:blip>
          <a:stretch>
            <a:fillRect/>
          </a:stretch>
        </p:blipFill>
        <p:spPr>
          <a:xfrm>
            <a:off x="7192001" y="359895"/>
            <a:ext cx="1894704" cy="2115485"/>
          </a:xfrm>
          <a:prstGeom prst="rect">
            <a:avLst/>
          </a:prstGeom>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1EBA8EE3-CEAB-465C-B2DB-ED457645D78A}"/>
              </a:ext>
            </a:extLst>
          </p:cNvPr>
          <p:cNvPicPr>
            <a:picLocks noChangeAspect="1"/>
          </p:cNvPicPr>
          <p:nvPr/>
        </p:nvPicPr>
        <p:blipFill>
          <a:blip r:embed="rId5">
            <a:clrChange>
              <a:clrFrom>
                <a:srgbClr val="1E1E1E"/>
              </a:clrFrom>
              <a:clrTo>
                <a:srgbClr val="1E1E1E">
                  <a:alpha val="0"/>
                </a:srgbClr>
              </a:clrTo>
            </a:clrChange>
          </a:blip>
          <a:stretch>
            <a:fillRect/>
          </a:stretch>
        </p:blipFill>
        <p:spPr>
          <a:xfrm rot="21321467">
            <a:off x="7226700" y="829557"/>
            <a:ext cx="1794931" cy="1217571"/>
          </a:xfrm>
          <a:prstGeom prst="rect">
            <a:avLst/>
          </a:prstGeom>
          <a:ln>
            <a:noFill/>
          </a:ln>
          <a:effectLst/>
        </p:spPr>
      </p:pic>
    </p:spTree>
    <p:extLst>
      <p:ext uri="{BB962C8B-B14F-4D97-AF65-F5344CB8AC3E}">
        <p14:creationId xmlns:p14="http://schemas.microsoft.com/office/powerpoint/2010/main" val="38894053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1614-0996-42EA-BAB8-E3E3B85D5AA4}"/>
              </a:ext>
            </a:extLst>
          </p:cNvPr>
          <p:cNvSpPr>
            <a:spLocks noGrp="1"/>
          </p:cNvSpPr>
          <p:nvPr>
            <p:ph type="title"/>
          </p:nvPr>
        </p:nvSpPr>
        <p:spPr/>
        <p:txBody>
          <a:bodyPr/>
          <a:lstStyle/>
          <a:p>
            <a:r>
              <a:rPr lang="en-GB"/>
              <a:t>Consumer C# 10</a:t>
            </a:r>
            <a:endParaRPr lang="en-AT"/>
          </a:p>
        </p:txBody>
      </p:sp>
      <p:sp>
        <p:nvSpPr>
          <p:cNvPr id="3" name="Content Placeholder 2">
            <a:extLst>
              <a:ext uri="{FF2B5EF4-FFF2-40B4-BE49-F238E27FC236}">
                <a16:creationId xmlns:a16="http://schemas.microsoft.com/office/drawing/2014/main" id="{338EA306-178C-4314-9DB8-2740FD8672FF}"/>
              </a:ext>
            </a:extLst>
          </p:cNvPr>
          <p:cNvSpPr>
            <a:spLocks noGrp="1"/>
          </p:cNvSpPr>
          <p:nvPr>
            <p:ph idx="1"/>
          </p:nvPr>
        </p:nvSpPr>
        <p:spPr>
          <a:xfrm>
            <a:off x="457200" y="1166018"/>
            <a:ext cx="8229600" cy="5339014"/>
          </a:xfrm>
        </p:spPr>
        <p:txBody>
          <a:bodyPr>
            <a:noAutofit/>
          </a:bodyPr>
          <a:lstStyle/>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Confluent.Kafka</a:t>
            </a:r>
            <a:r>
              <a:rPr lang="en-GB" sz="900">
                <a:solidFill>
                  <a:srgbClr val="000000"/>
                </a:solidFill>
                <a:latin typeface="Cascadia Mono" panose="020B0609020000020004" pitchFamily="49" charset="0"/>
              </a:rPr>
              <a:t>;</a:t>
            </a:r>
          </a:p>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System.Net</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"Starting Consumer"</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FF"/>
                </a:solidFill>
                <a:latin typeface="Cascadia Mono" panose="020B0609020000020004" pitchFamily="49" charset="0"/>
              </a:rPr>
              <a:t>var</a:t>
            </a:r>
            <a:r>
              <a:rPr lang="en-GB" sz="900">
                <a:solidFill>
                  <a:srgbClr val="000000"/>
                </a:solidFill>
                <a:latin typeface="Cascadia Mono" panose="020B0609020000020004" pitchFamily="49" charset="0"/>
              </a:rPr>
              <a:t> config = </a:t>
            </a:r>
            <a:r>
              <a:rPr lang="en-GB" sz="900">
                <a:solidFill>
                  <a:srgbClr val="0000FF"/>
                </a:solidFill>
                <a:latin typeface="Cascadia Mono" panose="020B0609020000020004" pitchFamily="49" charset="0"/>
              </a:rPr>
              <a:t>new</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ConsumerConfig</a:t>
            </a:r>
            <a:endParaRPr lang="en-GB" sz="900">
              <a:solidFill>
                <a:srgbClr val="000000"/>
              </a:solidFill>
              <a:latin typeface="Cascadia Mono" panose="020B0609020000020004" pitchFamily="49" charset="0"/>
            </a:endParaRPr>
          </a:p>
          <a:p>
            <a:pPr marL="0" indent="0">
              <a:buNone/>
            </a:pPr>
            <a:r>
              <a:rPr lang="en-AT"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BootstrapServers</a:t>
            </a:r>
            <a:r>
              <a:rPr lang="en-GB" sz="900">
                <a:solidFill>
                  <a:srgbClr val="000000"/>
                </a:solidFill>
                <a:latin typeface="Cascadia Mono" panose="020B0609020000020004" pitchFamily="49" charset="0"/>
              </a:rPr>
              <a:t> = </a:t>
            </a:r>
            <a:r>
              <a:rPr lang="en-GB" sz="900">
                <a:solidFill>
                  <a:srgbClr val="A31515"/>
                </a:solidFill>
                <a:latin typeface="Cascadia Mono" panose="020B0609020000020004" pitchFamily="49" charset="0"/>
              </a:rPr>
              <a:t>"localhost:9092"</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ClientId</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Dns.GetHostName</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GroupId</a:t>
            </a:r>
            <a:r>
              <a:rPr lang="en-GB" sz="900">
                <a:solidFill>
                  <a:srgbClr val="000000"/>
                </a:solidFill>
                <a:latin typeface="Cascadia Mono" panose="020B0609020000020004" pitchFamily="49" charset="0"/>
              </a:rPr>
              <a:t> = </a:t>
            </a:r>
            <a:r>
              <a:rPr lang="en-GB" sz="900">
                <a:solidFill>
                  <a:srgbClr val="A31515"/>
                </a:solidFill>
                <a:latin typeface="Cascadia Mono" panose="020B0609020000020004" pitchFamily="49" charset="0"/>
              </a:rPr>
              <a:t>"</a:t>
            </a:r>
            <a:r>
              <a:rPr lang="en-GB" sz="900" err="1">
                <a:solidFill>
                  <a:srgbClr val="A31515"/>
                </a:solidFill>
                <a:latin typeface="Cascadia Mono" panose="020B0609020000020004" pitchFamily="49" charset="0"/>
              </a:rPr>
              <a:t>conteco</a:t>
            </a:r>
            <a:r>
              <a:rPr lang="en-GB" sz="900">
                <a:solidFill>
                  <a:srgbClr val="A31515"/>
                </a:solidFill>
                <a:latin typeface="Cascadia Mono" panose="020B0609020000020004" pitchFamily="49" charset="0"/>
              </a:rPr>
              <a:t>-consumer-group"</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AutoOffsetReset</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AutoOffsetReset.Earliest</a:t>
            </a:r>
            <a:endParaRPr lang="en-GB" sz="900">
              <a:solidFill>
                <a:srgbClr val="000000"/>
              </a:solidFill>
              <a:latin typeface="Cascadia Mono" panose="020B0609020000020004" pitchFamily="49" charset="0"/>
            </a:endParaRPr>
          </a:p>
          <a:p>
            <a:pPr marL="0" indent="0">
              <a:buNone/>
            </a:pPr>
            <a:r>
              <a:rPr lang="en-AT"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var</a:t>
            </a:r>
            <a:r>
              <a:rPr lang="en-GB" sz="900">
                <a:solidFill>
                  <a:srgbClr val="000000"/>
                </a:solidFill>
                <a:latin typeface="Cascadia Mono" panose="020B0609020000020004" pitchFamily="49" charset="0"/>
              </a:rPr>
              <a:t> consumer = </a:t>
            </a:r>
            <a:r>
              <a:rPr lang="en-GB" sz="900">
                <a:solidFill>
                  <a:srgbClr val="0000FF"/>
                </a:solidFill>
                <a:latin typeface="Cascadia Mono" panose="020B0609020000020004" pitchFamily="49" charset="0"/>
              </a:rPr>
              <a:t>new</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ConsumerBuilder</a:t>
            </a:r>
            <a:r>
              <a:rPr lang="en-GB" sz="900">
                <a:solidFill>
                  <a:srgbClr val="000000"/>
                </a:solidFill>
                <a:latin typeface="Cascadia Mono" panose="020B0609020000020004" pitchFamily="49" charset="0"/>
              </a:rPr>
              <a:t>&lt;</a:t>
            </a:r>
            <a:r>
              <a:rPr lang="en-GB" sz="900">
                <a:solidFill>
                  <a:srgbClr val="0000FF"/>
                </a:solidFill>
                <a:latin typeface="Cascadia Mono" panose="020B0609020000020004" pitchFamily="49" charset="0"/>
              </a:rPr>
              <a:t>string</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string</a:t>
            </a:r>
            <a:r>
              <a:rPr lang="en-GB" sz="900">
                <a:solidFill>
                  <a:srgbClr val="000000"/>
                </a:solidFill>
                <a:latin typeface="Cascadia Mono" panose="020B0609020000020004" pitchFamily="49" charset="0"/>
              </a:rPr>
              <a:t>&gt;(config).Build())</a:t>
            </a:r>
          </a:p>
          <a:p>
            <a:pPr marL="0" indent="0">
              <a:buNone/>
            </a:pPr>
            <a:r>
              <a:rPr lang="en-AT"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consumer.Subscribe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a:t>
            </a:r>
            <a:r>
              <a:rPr lang="en-GB" sz="900" err="1">
                <a:solidFill>
                  <a:srgbClr val="A31515"/>
                </a:solidFill>
                <a:latin typeface="Cascadia Mono" panose="020B0609020000020004" pitchFamily="49" charset="0"/>
              </a:rPr>
              <a:t>conteco</a:t>
            </a:r>
            <a:r>
              <a:rPr lang="en-GB" sz="900">
                <a:solidFill>
                  <a:srgbClr val="A31515"/>
                </a:solidFill>
                <a:latin typeface="Cascadia Mono" panose="020B0609020000020004" pitchFamily="49" charset="0"/>
              </a:rPr>
              <a:t>"</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while</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true</a:t>
            </a:r>
            <a:r>
              <a:rPr lang="en-GB" sz="900">
                <a:solidFill>
                  <a:srgbClr val="000000"/>
                </a:solidFill>
                <a:latin typeface="Cascadia Mono" panose="020B0609020000020004" pitchFamily="49" charset="0"/>
              </a:rPr>
              <a:t>)</a:t>
            </a: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try</a:t>
            </a:r>
            <a:endParaRPr lang="en-GB" sz="900">
              <a:solidFill>
                <a:srgbClr val="000000"/>
              </a:solidFill>
              <a:latin typeface="Cascadia Mono" panose="020B0609020000020004" pitchFamily="49" charset="0"/>
            </a:endParaRP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var</a:t>
            </a:r>
            <a:r>
              <a:rPr lang="en-GB" sz="900">
                <a:solidFill>
                  <a:srgbClr val="000000"/>
                </a:solidFill>
                <a:latin typeface="Cascadia Mono" panose="020B0609020000020004" pitchFamily="49" charset="0"/>
              </a:rPr>
              <a:t> data = </a:t>
            </a:r>
            <a:r>
              <a:rPr lang="en-GB" sz="900" err="1">
                <a:solidFill>
                  <a:srgbClr val="000000"/>
                </a:solidFill>
                <a:latin typeface="Cascadia Mono" panose="020B0609020000020004" pitchFamily="49" charset="0"/>
              </a:rPr>
              <a:t>consumer.Consume</a:t>
            </a:r>
            <a:r>
              <a:rPr lang="en-GB" sz="900">
                <a:solidFill>
                  <a:srgbClr val="000000"/>
                </a:solidFill>
                <a:latin typeface="Cascadia Mono" panose="020B0609020000020004" pitchFamily="49" charset="0"/>
              </a:rPr>
              <a:t>(</a:t>
            </a:r>
            <a:r>
              <a:rPr lang="en-GB" sz="900" err="1">
                <a:solidFill>
                  <a:srgbClr val="000000"/>
                </a:solidFill>
                <a:latin typeface="Cascadia Mono" panose="020B0609020000020004" pitchFamily="49" charset="0"/>
              </a:rPr>
              <a:t>TimeSpan.FromSeconds</a:t>
            </a:r>
            <a:r>
              <a:rPr lang="en-GB" sz="900">
                <a:solidFill>
                  <a:srgbClr val="000000"/>
                </a:solidFill>
                <a:latin typeface="Cascadia Mono" panose="020B0609020000020004" pitchFamily="49" charset="0"/>
              </a:rPr>
              <a:t>(10));</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if</a:t>
            </a:r>
            <a:r>
              <a:rPr lang="en-GB" sz="900">
                <a:solidFill>
                  <a:srgbClr val="000000"/>
                </a:solidFill>
                <a:latin typeface="Cascadia Mono" panose="020B0609020000020004" pitchFamily="49" charset="0"/>
              </a:rPr>
              <a:t> (data != </a:t>
            </a:r>
            <a:r>
              <a:rPr lang="en-GB" sz="900">
                <a:solidFill>
                  <a:srgbClr val="0000FF"/>
                </a:solidFill>
                <a:latin typeface="Cascadia Mono" panose="020B0609020000020004" pitchFamily="49" charset="0"/>
              </a:rPr>
              <a:t>null</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err="1">
                <a:solidFill>
                  <a:srgbClr val="000000"/>
                </a:solidFill>
                <a:latin typeface="Cascadia Mono" panose="020B0609020000020004" pitchFamily="49" charset="0"/>
              </a:rPr>
              <a:t>data.Message.Value</a:t>
            </a:r>
            <a:r>
              <a:rPr lang="en-GB" sz="900">
                <a:solidFill>
                  <a:srgbClr val="000000"/>
                </a:solidFill>
                <a:latin typeface="Cascadia Mono" panose="020B0609020000020004" pitchFamily="49" charset="0"/>
              </a:rPr>
              <a:t>);</a:t>
            </a: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catch</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ConsumeException</a:t>
            </a:r>
            <a:r>
              <a:rPr lang="en-GB" sz="900">
                <a:solidFill>
                  <a:srgbClr val="000000"/>
                </a:solidFill>
                <a:latin typeface="Cascadia Mono" panose="020B0609020000020004" pitchFamily="49" charset="0"/>
              </a:rPr>
              <a:t> ex)</a:t>
            </a: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"Error: "</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ex.Message</a:t>
            </a:r>
            <a:r>
              <a:rPr lang="en-GB" sz="900">
                <a:solidFill>
                  <a:srgbClr val="000000"/>
                </a:solidFill>
                <a:latin typeface="Cascadia Mono" panose="020B0609020000020004" pitchFamily="49" charset="0"/>
              </a:rPr>
              <a:t>);</a:t>
            </a:r>
          </a:p>
          <a:p>
            <a:pPr marL="0" indent="0">
              <a:buNone/>
            </a:pPr>
            <a:r>
              <a:rPr lang="en-AT" sz="900">
                <a:solidFill>
                  <a:srgbClr val="000000"/>
                </a:solidFill>
                <a:latin typeface="Cascadia Mono" panose="020B0609020000020004" pitchFamily="49" charset="0"/>
              </a:rPr>
              <a:t>        }</a:t>
            </a:r>
          </a:p>
          <a:p>
            <a:pPr marL="0" indent="0">
              <a:buNone/>
            </a:pPr>
            <a:r>
              <a:rPr lang="en-AT" sz="900">
                <a:solidFill>
                  <a:srgbClr val="000000"/>
                </a:solidFill>
                <a:latin typeface="Cascadia Mono" panose="020B0609020000020004" pitchFamily="49" charset="0"/>
              </a:rPr>
              <a:t>    }</a:t>
            </a:r>
          </a:p>
          <a:p>
            <a:pPr marL="0" indent="0">
              <a:buNone/>
            </a:pPr>
            <a:r>
              <a:rPr lang="en-AT" sz="900">
                <a:solidFill>
                  <a:srgbClr val="000000"/>
                </a:solidFill>
                <a:latin typeface="Cascadia Mono" panose="020B0609020000020004" pitchFamily="49" charset="0"/>
              </a:rPr>
              <a:t>}</a:t>
            </a:r>
            <a:endParaRPr lang="en-AT" sz="900"/>
          </a:p>
        </p:txBody>
      </p:sp>
      <p:grpSp>
        <p:nvGrpSpPr>
          <p:cNvPr id="7" name="Group 6">
            <a:extLst>
              <a:ext uri="{FF2B5EF4-FFF2-40B4-BE49-F238E27FC236}">
                <a16:creationId xmlns:a16="http://schemas.microsoft.com/office/drawing/2014/main" id="{105A9F7C-9585-422E-9200-CD0B39C9A098}"/>
              </a:ext>
            </a:extLst>
          </p:cNvPr>
          <p:cNvGrpSpPr/>
          <p:nvPr/>
        </p:nvGrpSpPr>
        <p:grpSpPr>
          <a:xfrm>
            <a:off x="7192001" y="359895"/>
            <a:ext cx="1894704" cy="2115485"/>
            <a:chOff x="7140485" y="359895"/>
            <a:chExt cx="1894704" cy="2115485"/>
          </a:xfrm>
        </p:grpSpPr>
        <p:pic>
          <p:nvPicPr>
            <p:cNvPr id="5" name="Picture 4">
              <a:extLst>
                <a:ext uri="{FF2B5EF4-FFF2-40B4-BE49-F238E27FC236}">
                  <a16:creationId xmlns:a16="http://schemas.microsoft.com/office/drawing/2014/main" id="{5EFE4FAF-F2C6-4034-A2AD-92779DBD24B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036" b="91841" l="5403" r="93962">
                          <a14:foregroundMark x1="28814" y1="18501" x2="18856" y2="36622"/>
                          <a14:foregroundMark x1="18856" y1="36622" x2="21398" y2="80930"/>
                          <a14:foregroundMark x1="21398" y1="80930" x2="50212" y2="82068"/>
                          <a14:foregroundMark x1="50212" y1="82068" x2="96186" y2="78558"/>
                          <a14:foregroundMark x1="96186" y1="78558" x2="90996" y2="11385"/>
                          <a14:foregroundMark x1="90996" y1="11385" x2="47034" y2="10816"/>
                          <a14:foregroundMark x1="47034" y1="10816" x2="3496" y2="18406"/>
                          <a14:foregroundMark x1="3496" y1="18406" x2="5932" y2="81784"/>
                          <a14:foregroundMark x1="5932" y1="81784" x2="23517" y2="87951"/>
                          <a14:foregroundMark x1="8369" y1="15275" x2="19068" y2="56831"/>
                          <a14:foregroundMark x1="19068" y1="56831" x2="37182" y2="72011"/>
                          <a14:foregroundMark x1="37182" y1="72011" x2="67691" y2="72770"/>
                          <a14:foregroundMark x1="13347" y1="92220" x2="63242" y2="86812"/>
                          <a14:foregroundMark x1="85699" y1="88046" x2="90678" y2="32638"/>
                          <a14:foregroundMark x1="92267" y1="13472" x2="93962" y2="84535"/>
                          <a14:foregroundMark x1="28284" y1="10057" x2="47987" y2="8824"/>
                          <a14:foregroundMark x1="54661" y1="7116" x2="59534" y2="3036"/>
                        </a14:backgroundRemoval>
                      </a14:imgEffect>
                      <a14:imgEffect>
                        <a14:saturation sat="200000"/>
                      </a14:imgEffect>
                    </a14:imgLayer>
                  </a14:imgProps>
                </a:ext>
              </a:extLst>
            </a:blip>
            <a:stretch>
              <a:fillRect/>
            </a:stretch>
          </p:blipFill>
          <p:spPr>
            <a:xfrm>
              <a:off x="7140485" y="359895"/>
              <a:ext cx="1894704" cy="2115485"/>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29EEE017-7E30-40E1-BD78-68E7D2B8A547}"/>
                </a:ext>
              </a:extLst>
            </p:cNvPr>
            <p:cNvPicPr>
              <a:picLocks noChangeAspect="1"/>
            </p:cNvPicPr>
            <p:nvPr/>
          </p:nvPicPr>
          <p:blipFill>
            <a:blip r:embed="rId4">
              <a:clrChange>
                <a:clrFrom>
                  <a:srgbClr val="F7F9FE"/>
                </a:clrFrom>
                <a:clrTo>
                  <a:srgbClr val="F7F9FE">
                    <a:alpha val="0"/>
                  </a:srgbClr>
                </a:clrTo>
              </a:clrChange>
            </a:blip>
            <a:stretch>
              <a:fillRect/>
            </a:stretch>
          </p:blipFill>
          <p:spPr>
            <a:xfrm rot="21423742">
              <a:off x="7247940" y="1162054"/>
              <a:ext cx="1746100" cy="749977"/>
            </a:xfrm>
            <a:prstGeom prst="rect">
              <a:avLst/>
            </a:prstGeom>
          </p:spPr>
        </p:pic>
      </p:grpSp>
    </p:spTree>
    <p:extLst>
      <p:ext uri="{BB962C8B-B14F-4D97-AF65-F5344CB8AC3E}">
        <p14:creationId xmlns:p14="http://schemas.microsoft.com/office/powerpoint/2010/main" val="984506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ln/>
        </p:spPr>
        <p:txBody>
          <a:bodyPr/>
          <a:lstStyle/>
          <a:p>
            <a:r>
              <a:rPr lang="en-US" err="1"/>
              <a:t>Umfang</a:t>
            </a:r>
            <a:endParaRPr lang="en-US"/>
          </a:p>
        </p:txBody>
      </p:sp>
      <p:sp>
        <p:nvSpPr>
          <p:cNvPr id="26626" name="Rectangle 2"/>
          <p:cNvSpPr>
            <a:spLocks noGrp="1" noChangeArrowheads="1"/>
          </p:cNvSpPr>
          <p:nvPr>
            <p:ph idx="1"/>
          </p:nvPr>
        </p:nvSpPr>
        <p:spPr>
          <a:ln/>
        </p:spPr>
        <p:txBody>
          <a:bodyPr>
            <a:noAutofit/>
          </a:bodyPr>
          <a:lstStyle/>
          <a:p>
            <a:pPr marL="449817">
              <a:buFont typeface="Wingdings" charset="2"/>
              <a:buChar char="§"/>
            </a:pPr>
            <a:r>
              <a:rPr lang="en-US" sz="2500" dirty="0" err="1"/>
              <a:t>Kann</a:t>
            </a:r>
            <a:r>
              <a:rPr lang="en-US" sz="2500" dirty="0"/>
              <a:t> </a:t>
            </a:r>
            <a:r>
              <a:rPr lang="en-US" sz="2500" dirty="0" err="1"/>
              <a:t>hunderte</a:t>
            </a:r>
            <a:r>
              <a:rPr lang="en-US" sz="2500" dirty="0"/>
              <a:t> Broker (</a:t>
            </a:r>
            <a:r>
              <a:rPr lang="en-AT" sz="2500" b="0" i="0" dirty="0">
                <a:solidFill>
                  <a:srgbClr val="404040"/>
                </a:solidFill>
                <a:effectLst/>
              </a:rPr>
              <a:t>≈ </a:t>
            </a:r>
            <a:r>
              <a:rPr lang="en-US" sz="2500" b="0" i="0" dirty="0">
                <a:solidFill>
                  <a:srgbClr val="404040"/>
                </a:solidFill>
                <a:effectLst/>
              </a:rPr>
              <a:t>“</a:t>
            </a:r>
            <a:r>
              <a:rPr lang="en-US" sz="2500" dirty="0"/>
              <a:t>Server” </a:t>
            </a:r>
            <a:r>
              <a:rPr lang="en-US" sz="2500" dirty="0" err="1"/>
              <a:t>oder</a:t>
            </a:r>
            <a:r>
              <a:rPr lang="en-US" sz="2500" dirty="0"/>
              <a:t> “Nodes”) </a:t>
            </a:r>
            <a:r>
              <a:rPr lang="en-US" sz="2500" dirty="0" err="1"/>
              <a:t>umfassen</a:t>
            </a:r>
            <a:endParaRPr lang="en-US" sz="2500" dirty="0"/>
          </a:p>
          <a:p>
            <a:pPr marL="106917" indent="0">
              <a:buNone/>
            </a:pPr>
            <a:endParaRPr lang="en-US" sz="2500" dirty="0"/>
          </a:p>
          <a:p>
            <a:pPr marL="449817">
              <a:buFont typeface="Wingdings" charset="2"/>
              <a:buChar char="§"/>
            </a:pPr>
            <a:r>
              <a:rPr lang="en-US" sz="2500" dirty="0"/>
              <a:t>20 </a:t>
            </a:r>
            <a:r>
              <a:rPr lang="en-US" sz="2500" dirty="0" err="1"/>
              <a:t>Milliarden</a:t>
            </a:r>
            <a:r>
              <a:rPr lang="en-US" sz="2500" dirty="0"/>
              <a:t> Events/Tag</a:t>
            </a:r>
          </a:p>
          <a:p>
            <a:pPr marL="449817">
              <a:buFont typeface="Wingdings" charset="2"/>
              <a:buChar char="§"/>
            </a:pPr>
            <a:endParaRPr lang="en-US" sz="2500" dirty="0"/>
          </a:p>
          <a:p>
            <a:pPr marL="449817">
              <a:buFont typeface="Wingdings" charset="2"/>
              <a:buChar char="§"/>
            </a:pPr>
            <a:r>
              <a:rPr lang="en-US" sz="2500" dirty="0"/>
              <a:t>3 TB/Tag</a:t>
            </a:r>
          </a:p>
          <a:p>
            <a:pPr marL="449817">
              <a:buFont typeface="Wingdings" charset="2"/>
              <a:buChar char="§"/>
            </a:pPr>
            <a:endParaRPr lang="en-US" sz="2500" dirty="0"/>
          </a:p>
          <a:p>
            <a:pPr marL="449817">
              <a:buFont typeface="Wingdings" charset="2"/>
              <a:buChar char="§"/>
            </a:pPr>
            <a:r>
              <a:rPr lang="en-US" sz="2500" dirty="0"/>
              <a:t>150.000 Events/</a:t>
            </a:r>
            <a:r>
              <a:rPr lang="en-US" sz="2500" dirty="0" err="1"/>
              <a:t>Sek</a:t>
            </a:r>
            <a:endParaRPr lang="en-US" sz="2500" dirty="0"/>
          </a:p>
          <a:p>
            <a:pPr marL="449817">
              <a:buFont typeface="Wingdings" charset="2"/>
              <a:buChar char="§"/>
            </a:pPr>
            <a:endParaRPr lang="en-US" sz="2500" dirty="0"/>
          </a:p>
          <a:p>
            <a:pPr marL="449817">
              <a:buFont typeface="Wingdings" charset="2"/>
              <a:buChar char="§"/>
            </a:pPr>
            <a:r>
              <a:rPr lang="en-US" sz="2500" dirty="0" err="1"/>
              <a:t>Hohe</a:t>
            </a:r>
            <a:r>
              <a:rPr lang="en-US" sz="2500" dirty="0"/>
              <a:t> Performance – </a:t>
            </a:r>
            <a:r>
              <a:rPr lang="en-US" sz="2500" dirty="0" err="1"/>
              <a:t>Latenz</a:t>
            </a:r>
            <a:r>
              <a:rPr lang="en-US" sz="2500" dirty="0"/>
              <a:t> </a:t>
            </a:r>
            <a:r>
              <a:rPr lang="en-US" sz="2500" dirty="0" err="1"/>
              <a:t>unter</a:t>
            </a:r>
            <a:r>
              <a:rPr lang="en-US" sz="2500" dirty="0"/>
              <a:t> 10 </a:t>
            </a:r>
            <a:r>
              <a:rPr lang="en-US" sz="2500" dirty="0" err="1"/>
              <a:t>ms</a:t>
            </a:r>
            <a:endParaRPr lang="en-US" sz="2500" dirty="0"/>
          </a:p>
          <a:p>
            <a:pPr marL="449817">
              <a:buFont typeface="Wingdings" charset="2"/>
              <a:buChar char="§"/>
            </a:pPr>
            <a:endParaRPr lang="en-US" sz="2500" dirty="0"/>
          </a:p>
        </p:txBody>
      </p:sp>
      <p:pic>
        <p:nvPicPr>
          <p:cNvPr id="26627" name="Picture 3"/>
          <p:cNvPicPr>
            <a:picLocks noChangeAspect="1" noChangeArrowheads="1"/>
          </p:cNvPicPr>
          <p:nvPr/>
        </p:nvPicPr>
        <p:blipFill>
          <a:blip r:embed="rId3"/>
          <a:srcRect/>
          <a:stretch>
            <a:fillRect/>
          </a:stretch>
        </p:blipFill>
        <p:spPr bwMode="auto">
          <a:xfrm>
            <a:off x="4696792" y="2381119"/>
            <a:ext cx="3881340" cy="2585332"/>
          </a:xfrm>
          <a:prstGeom prst="rect">
            <a:avLst/>
          </a:prstGeom>
          <a:noFill/>
          <a:ln w="12700" cap="flat">
            <a:noFill/>
            <a:miter lim="800000"/>
            <a:headEnd/>
            <a:tailEnd/>
          </a:ln>
        </p:spPr>
      </p:pic>
    </p:spTree>
    <p:extLst>
      <p:ext uri="{BB962C8B-B14F-4D97-AF65-F5344CB8AC3E}">
        <p14:creationId xmlns:p14="http://schemas.microsoft.com/office/powerpoint/2010/main" val="2642430867"/>
      </p:ext>
    </p:extLst>
  </p:cSld>
  <p:clrMapOvr>
    <a:masterClrMapping/>
  </p:clrMapOvr>
  <p:transition advTm="18633"/>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1614-0996-42EA-BAB8-E3E3B85D5AA4}"/>
              </a:ext>
            </a:extLst>
          </p:cNvPr>
          <p:cNvSpPr>
            <a:spLocks noGrp="1"/>
          </p:cNvSpPr>
          <p:nvPr>
            <p:ph type="title"/>
          </p:nvPr>
        </p:nvSpPr>
        <p:spPr/>
        <p:txBody>
          <a:bodyPr/>
          <a:lstStyle/>
          <a:p>
            <a:r>
              <a:rPr lang="en-GB"/>
              <a:t>Consumer C# 10</a:t>
            </a:r>
            <a:endParaRPr lang="en-AT"/>
          </a:p>
        </p:txBody>
      </p:sp>
      <p:sp>
        <p:nvSpPr>
          <p:cNvPr id="3" name="Content Placeholder 2">
            <a:extLst>
              <a:ext uri="{FF2B5EF4-FFF2-40B4-BE49-F238E27FC236}">
                <a16:creationId xmlns:a16="http://schemas.microsoft.com/office/drawing/2014/main" id="{338EA306-178C-4314-9DB8-2740FD8672FF}"/>
              </a:ext>
            </a:extLst>
          </p:cNvPr>
          <p:cNvSpPr>
            <a:spLocks noGrp="1"/>
          </p:cNvSpPr>
          <p:nvPr>
            <p:ph idx="1"/>
          </p:nvPr>
        </p:nvSpPr>
        <p:spPr>
          <a:xfrm>
            <a:off x="457200" y="1166018"/>
            <a:ext cx="8229600" cy="5339014"/>
          </a:xfrm>
        </p:spPr>
        <p:txBody>
          <a:bodyPr>
            <a:noAutofit/>
          </a:bodyPr>
          <a:lstStyle/>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Confluent.Kafka</a:t>
            </a:r>
            <a:r>
              <a:rPr lang="en-GB" sz="900">
                <a:solidFill>
                  <a:srgbClr val="000000"/>
                </a:solidFill>
                <a:latin typeface="Cascadia Mono" panose="020B0609020000020004" pitchFamily="49" charset="0"/>
              </a:rPr>
              <a:t>;</a:t>
            </a:r>
          </a:p>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System.Net</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"Starting Consumer"</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FF"/>
                </a:solidFill>
                <a:latin typeface="Cascadia Mono" panose="020B0609020000020004" pitchFamily="49" charset="0"/>
              </a:rPr>
              <a:t>var</a:t>
            </a:r>
            <a:r>
              <a:rPr lang="en-GB" sz="900">
                <a:solidFill>
                  <a:srgbClr val="000000"/>
                </a:solidFill>
                <a:latin typeface="Cascadia Mono" panose="020B0609020000020004" pitchFamily="49" charset="0"/>
              </a:rPr>
              <a:t> config = </a:t>
            </a:r>
            <a:r>
              <a:rPr lang="en-GB" sz="900">
                <a:solidFill>
                  <a:srgbClr val="0000FF"/>
                </a:solidFill>
                <a:latin typeface="Cascadia Mono" panose="020B0609020000020004" pitchFamily="49" charset="0"/>
              </a:rPr>
              <a:t>new</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ConsumerConfig</a:t>
            </a:r>
            <a:endParaRPr lang="en-GB" sz="900">
              <a:solidFill>
                <a:srgbClr val="000000"/>
              </a:solidFill>
              <a:latin typeface="Cascadia Mono" panose="020B0609020000020004" pitchFamily="49" charset="0"/>
            </a:endParaRPr>
          </a:p>
          <a:p>
            <a:pPr marL="0" indent="0">
              <a:buNone/>
            </a:pPr>
            <a:r>
              <a:rPr lang="en-AT"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BootstrapServers</a:t>
            </a:r>
            <a:r>
              <a:rPr lang="en-GB" sz="900">
                <a:solidFill>
                  <a:srgbClr val="000000"/>
                </a:solidFill>
                <a:latin typeface="Cascadia Mono" panose="020B0609020000020004" pitchFamily="49" charset="0"/>
              </a:rPr>
              <a:t> = </a:t>
            </a:r>
            <a:r>
              <a:rPr lang="en-GB" sz="900">
                <a:solidFill>
                  <a:srgbClr val="A31515"/>
                </a:solidFill>
                <a:latin typeface="Cascadia Mono" panose="020B0609020000020004" pitchFamily="49" charset="0"/>
              </a:rPr>
              <a:t>"localhost:9092"</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ClientId</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Dns.GetHostName</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GroupId</a:t>
            </a:r>
            <a:r>
              <a:rPr lang="en-GB" sz="900">
                <a:solidFill>
                  <a:srgbClr val="000000"/>
                </a:solidFill>
                <a:latin typeface="Cascadia Mono" panose="020B0609020000020004" pitchFamily="49" charset="0"/>
              </a:rPr>
              <a:t> = </a:t>
            </a:r>
            <a:r>
              <a:rPr lang="en-GB" sz="900">
                <a:solidFill>
                  <a:srgbClr val="A31515"/>
                </a:solidFill>
                <a:latin typeface="Cascadia Mono" panose="020B0609020000020004" pitchFamily="49" charset="0"/>
              </a:rPr>
              <a:t>"</a:t>
            </a:r>
            <a:r>
              <a:rPr lang="en-GB" sz="900" err="1">
                <a:solidFill>
                  <a:srgbClr val="A31515"/>
                </a:solidFill>
                <a:latin typeface="Cascadia Mono" panose="020B0609020000020004" pitchFamily="49" charset="0"/>
              </a:rPr>
              <a:t>conteco</a:t>
            </a:r>
            <a:r>
              <a:rPr lang="en-GB" sz="900">
                <a:solidFill>
                  <a:srgbClr val="A31515"/>
                </a:solidFill>
                <a:latin typeface="Cascadia Mono" panose="020B0609020000020004" pitchFamily="49" charset="0"/>
              </a:rPr>
              <a:t>-consumer-group"</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AutoOffsetReset</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AutoOffsetReset.Earliest</a:t>
            </a:r>
            <a:endParaRPr lang="en-GB" sz="900">
              <a:solidFill>
                <a:srgbClr val="000000"/>
              </a:solidFill>
              <a:latin typeface="Cascadia Mono" panose="020B0609020000020004" pitchFamily="49" charset="0"/>
            </a:endParaRPr>
          </a:p>
          <a:p>
            <a:pPr marL="0" indent="0">
              <a:buNone/>
            </a:pPr>
            <a:r>
              <a:rPr lang="en-AT"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var</a:t>
            </a:r>
            <a:r>
              <a:rPr lang="en-GB" sz="900">
                <a:solidFill>
                  <a:srgbClr val="000000"/>
                </a:solidFill>
                <a:latin typeface="Cascadia Mono" panose="020B0609020000020004" pitchFamily="49" charset="0"/>
              </a:rPr>
              <a:t> consumer = </a:t>
            </a:r>
            <a:r>
              <a:rPr lang="en-GB" sz="900">
                <a:solidFill>
                  <a:srgbClr val="0000FF"/>
                </a:solidFill>
                <a:latin typeface="Cascadia Mono" panose="020B0609020000020004" pitchFamily="49" charset="0"/>
              </a:rPr>
              <a:t>new</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ConsumerBuilder</a:t>
            </a:r>
            <a:r>
              <a:rPr lang="en-GB" sz="900">
                <a:solidFill>
                  <a:srgbClr val="000000"/>
                </a:solidFill>
                <a:latin typeface="Cascadia Mono" panose="020B0609020000020004" pitchFamily="49" charset="0"/>
              </a:rPr>
              <a:t>&lt;</a:t>
            </a:r>
            <a:r>
              <a:rPr lang="en-GB" sz="900">
                <a:solidFill>
                  <a:srgbClr val="0000FF"/>
                </a:solidFill>
                <a:latin typeface="Cascadia Mono" panose="020B0609020000020004" pitchFamily="49" charset="0"/>
              </a:rPr>
              <a:t>string</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string</a:t>
            </a:r>
            <a:r>
              <a:rPr lang="en-GB" sz="900">
                <a:solidFill>
                  <a:srgbClr val="000000"/>
                </a:solidFill>
                <a:latin typeface="Cascadia Mono" panose="020B0609020000020004" pitchFamily="49" charset="0"/>
              </a:rPr>
              <a:t>&gt;(config).Build())</a:t>
            </a:r>
          </a:p>
          <a:p>
            <a:pPr marL="0" indent="0">
              <a:buNone/>
            </a:pPr>
            <a:r>
              <a:rPr lang="en-AT"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consumer.Subscribe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a:t>
            </a:r>
            <a:r>
              <a:rPr lang="en-GB" sz="900" err="1">
                <a:solidFill>
                  <a:srgbClr val="A31515"/>
                </a:solidFill>
                <a:latin typeface="Cascadia Mono" panose="020B0609020000020004" pitchFamily="49" charset="0"/>
              </a:rPr>
              <a:t>conteco</a:t>
            </a:r>
            <a:r>
              <a:rPr lang="en-GB" sz="900">
                <a:solidFill>
                  <a:srgbClr val="A31515"/>
                </a:solidFill>
                <a:latin typeface="Cascadia Mono" panose="020B0609020000020004" pitchFamily="49" charset="0"/>
              </a:rPr>
              <a:t>"</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while</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true</a:t>
            </a:r>
            <a:r>
              <a:rPr lang="en-GB" sz="900">
                <a:solidFill>
                  <a:srgbClr val="000000"/>
                </a:solidFill>
                <a:latin typeface="Cascadia Mono" panose="020B0609020000020004" pitchFamily="49" charset="0"/>
              </a:rPr>
              <a:t>)</a:t>
            </a: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try</a:t>
            </a:r>
            <a:endParaRPr lang="en-GB" sz="900">
              <a:solidFill>
                <a:srgbClr val="000000"/>
              </a:solidFill>
              <a:latin typeface="Cascadia Mono" panose="020B0609020000020004" pitchFamily="49" charset="0"/>
            </a:endParaRP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var</a:t>
            </a:r>
            <a:r>
              <a:rPr lang="en-GB" sz="900">
                <a:solidFill>
                  <a:srgbClr val="000000"/>
                </a:solidFill>
                <a:latin typeface="Cascadia Mono" panose="020B0609020000020004" pitchFamily="49" charset="0"/>
              </a:rPr>
              <a:t> data = </a:t>
            </a:r>
            <a:r>
              <a:rPr lang="en-GB" sz="900" err="1">
                <a:solidFill>
                  <a:srgbClr val="000000"/>
                </a:solidFill>
                <a:latin typeface="Cascadia Mono" panose="020B0609020000020004" pitchFamily="49" charset="0"/>
              </a:rPr>
              <a:t>consumer.Consume</a:t>
            </a:r>
            <a:r>
              <a:rPr lang="en-GB" sz="900">
                <a:solidFill>
                  <a:srgbClr val="000000"/>
                </a:solidFill>
                <a:latin typeface="Cascadia Mono" panose="020B0609020000020004" pitchFamily="49" charset="0"/>
              </a:rPr>
              <a:t>(</a:t>
            </a:r>
            <a:r>
              <a:rPr lang="en-GB" sz="900" err="1">
                <a:solidFill>
                  <a:srgbClr val="000000"/>
                </a:solidFill>
                <a:latin typeface="Cascadia Mono" panose="020B0609020000020004" pitchFamily="49" charset="0"/>
              </a:rPr>
              <a:t>TimeSpan.FromSeconds</a:t>
            </a:r>
            <a:r>
              <a:rPr lang="en-GB" sz="900">
                <a:solidFill>
                  <a:srgbClr val="000000"/>
                </a:solidFill>
                <a:latin typeface="Cascadia Mono" panose="020B0609020000020004" pitchFamily="49" charset="0"/>
              </a:rPr>
              <a:t>(10));</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if</a:t>
            </a:r>
            <a:r>
              <a:rPr lang="en-GB" sz="900">
                <a:solidFill>
                  <a:srgbClr val="000000"/>
                </a:solidFill>
                <a:latin typeface="Cascadia Mono" panose="020B0609020000020004" pitchFamily="49" charset="0"/>
              </a:rPr>
              <a:t> (data != </a:t>
            </a:r>
            <a:r>
              <a:rPr lang="en-GB" sz="900">
                <a:solidFill>
                  <a:srgbClr val="0000FF"/>
                </a:solidFill>
                <a:latin typeface="Cascadia Mono" panose="020B0609020000020004" pitchFamily="49" charset="0"/>
              </a:rPr>
              <a:t>null</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err="1">
                <a:solidFill>
                  <a:srgbClr val="000000"/>
                </a:solidFill>
                <a:latin typeface="Cascadia Mono" panose="020B0609020000020004" pitchFamily="49" charset="0"/>
              </a:rPr>
              <a:t>data.Message.Value</a:t>
            </a:r>
            <a:r>
              <a:rPr lang="en-GB" sz="900">
                <a:solidFill>
                  <a:srgbClr val="000000"/>
                </a:solidFill>
                <a:latin typeface="Cascadia Mono" panose="020B0609020000020004" pitchFamily="49" charset="0"/>
              </a:rPr>
              <a:t>);</a:t>
            </a: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catch</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ConsumeException</a:t>
            </a:r>
            <a:r>
              <a:rPr lang="en-GB" sz="900">
                <a:solidFill>
                  <a:srgbClr val="000000"/>
                </a:solidFill>
                <a:latin typeface="Cascadia Mono" panose="020B0609020000020004" pitchFamily="49" charset="0"/>
              </a:rPr>
              <a:t> ex)</a:t>
            </a: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"Error: "</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ex.Message</a:t>
            </a:r>
            <a:r>
              <a:rPr lang="en-GB" sz="900">
                <a:solidFill>
                  <a:srgbClr val="000000"/>
                </a:solidFill>
                <a:latin typeface="Cascadia Mono" panose="020B0609020000020004" pitchFamily="49" charset="0"/>
              </a:rPr>
              <a:t>);</a:t>
            </a:r>
          </a:p>
          <a:p>
            <a:pPr marL="0" indent="0">
              <a:buNone/>
            </a:pPr>
            <a:r>
              <a:rPr lang="en-AT" sz="900">
                <a:solidFill>
                  <a:srgbClr val="000000"/>
                </a:solidFill>
                <a:latin typeface="Cascadia Mono" panose="020B0609020000020004" pitchFamily="49" charset="0"/>
              </a:rPr>
              <a:t>        }</a:t>
            </a:r>
          </a:p>
          <a:p>
            <a:pPr marL="0" indent="0">
              <a:buNone/>
            </a:pPr>
            <a:r>
              <a:rPr lang="en-AT" sz="900">
                <a:solidFill>
                  <a:srgbClr val="000000"/>
                </a:solidFill>
                <a:latin typeface="Cascadia Mono" panose="020B0609020000020004" pitchFamily="49" charset="0"/>
              </a:rPr>
              <a:t>    }</a:t>
            </a:r>
          </a:p>
          <a:p>
            <a:pPr marL="0" indent="0">
              <a:buNone/>
            </a:pPr>
            <a:r>
              <a:rPr lang="en-AT" sz="900">
                <a:solidFill>
                  <a:srgbClr val="000000"/>
                </a:solidFill>
                <a:latin typeface="Cascadia Mono" panose="020B0609020000020004" pitchFamily="49" charset="0"/>
              </a:rPr>
              <a:t>}</a:t>
            </a:r>
            <a:endParaRPr lang="en-AT" sz="900"/>
          </a:p>
        </p:txBody>
      </p:sp>
      <p:grpSp>
        <p:nvGrpSpPr>
          <p:cNvPr id="7" name="Group 6">
            <a:extLst>
              <a:ext uri="{FF2B5EF4-FFF2-40B4-BE49-F238E27FC236}">
                <a16:creationId xmlns:a16="http://schemas.microsoft.com/office/drawing/2014/main" id="{105A9F7C-9585-422E-9200-CD0B39C9A098}"/>
              </a:ext>
            </a:extLst>
          </p:cNvPr>
          <p:cNvGrpSpPr/>
          <p:nvPr/>
        </p:nvGrpSpPr>
        <p:grpSpPr>
          <a:xfrm>
            <a:off x="7192001" y="359895"/>
            <a:ext cx="1894704" cy="2115485"/>
            <a:chOff x="7140485" y="359895"/>
            <a:chExt cx="1894704" cy="2115485"/>
          </a:xfrm>
        </p:grpSpPr>
        <p:pic>
          <p:nvPicPr>
            <p:cNvPr id="5" name="Picture 4">
              <a:extLst>
                <a:ext uri="{FF2B5EF4-FFF2-40B4-BE49-F238E27FC236}">
                  <a16:creationId xmlns:a16="http://schemas.microsoft.com/office/drawing/2014/main" id="{5EFE4FAF-F2C6-4034-A2AD-92779DBD24B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036" b="91841" l="5403" r="93962">
                          <a14:foregroundMark x1="28814" y1="18501" x2="18856" y2="36622"/>
                          <a14:foregroundMark x1="18856" y1="36622" x2="21398" y2="80930"/>
                          <a14:foregroundMark x1="21398" y1="80930" x2="50212" y2="82068"/>
                          <a14:foregroundMark x1="50212" y1="82068" x2="96186" y2="78558"/>
                          <a14:foregroundMark x1="96186" y1="78558" x2="90996" y2="11385"/>
                          <a14:foregroundMark x1="90996" y1="11385" x2="47034" y2="10816"/>
                          <a14:foregroundMark x1="47034" y1="10816" x2="3496" y2="18406"/>
                          <a14:foregroundMark x1="3496" y1="18406" x2="5932" y2="81784"/>
                          <a14:foregroundMark x1="5932" y1="81784" x2="23517" y2="87951"/>
                          <a14:foregroundMark x1="8369" y1="15275" x2="19068" y2="56831"/>
                          <a14:foregroundMark x1="19068" y1="56831" x2="37182" y2="72011"/>
                          <a14:foregroundMark x1="37182" y1="72011" x2="67691" y2="72770"/>
                          <a14:foregroundMark x1="13347" y1="92220" x2="63242" y2="86812"/>
                          <a14:foregroundMark x1="85699" y1="88046" x2="90678" y2="32638"/>
                          <a14:foregroundMark x1="92267" y1="13472" x2="93962" y2="84535"/>
                          <a14:foregroundMark x1="28284" y1="10057" x2="47987" y2="8824"/>
                          <a14:foregroundMark x1="54661" y1="7116" x2="59534" y2="3036"/>
                        </a14:backgroundRemoval>
                      </a14:imgEffect>
                      <a14:imgEffect>
                        <a14:saturation sat="200000"/>
                      </a14:imgEffect>
                    </a14:imgLayer>
                  </a14:imgProps>
                </a:ext>
              </a:extLst>
            </a:blip>
            <a:stretch>
              <a:fillRect/>
            </a:stretch>
          </p:blipFill>
          <p:spPr>
            <a:xfrm>
              <a:off x="7140485" y="359895"/>
              <a:ext cx="1894704" cy="2115485"/>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29EEE017-7E30-40E1-BD78-68E7D2B8A547}"/>
                </a:ext>
              </a:extLst>
            </p:cNvPr>
            <p:cNvPicPr>
              <a:picLocks noChangeAspect="1"/>
            </p:cNvPicPr>
            <p:nvPr/>
          </p:nvPicPr>
          <p:blipFill>
            <a:blip r:embed="rId4">
              <a:clrChange>
                <a:clrFrom>
                  <a:srgbClr val="F7F9FE"/>
                </a:clrFrom>
                <a:clrTo>
                  <a:srgbClr val="F7F9FE">
                    <a:alpha val="0"/>
                  </a:srgbClr>
                </a:clrTo>
              </a:clrChange>
            </a:blip>
            <a:stretch>
              <a:fillRect/>
            </a:stretch>
          </p:blipFill>
          <p:spPr>
            <a:xfrm rot="21423742">
              <a:off x="7247940" y="1162054"/>
              <a:ext cx="1746100" cy="749977"/>
            </a:xfrm>
            <a:prstGeom prst="rect">
              <a:avLst/>
            </a:prstGeom>
          </p:spPr>
        </p:pic>
      </p:grpSp>
      <p:grpSp>
        <p:nvGrpSpPr>
          <p:cNvPr id="4" name="Group 3">
            <a:extLst>
              <a:ext uri="{FF2B5EF4-FFF2-40B4-BE49-F238E27FC236}">
                <a16:creationId xmlns:a16="http://schemas.microsoft.com/office/drawing/2014/main" id="{A5CA96E7-11D8-4E3E-8987-872F798AAD02}"/>
              </a:ext>
            </a:extLst>
          </p:cNvPr>
          <p:cNvGrpSpPr/>
          <p:nvPr/>
        </p:nvGrpSpPr>
        <p:grpSpPr>
          <a:xfrm>
            <a:off x="491098" y="1975946"/>
            <a:ext cx="6207586" cy="1238742"/>
            <a:chOff x="491098" y="1975946"/>
            <a:chExt cx="6207586" cy="1238742"/>
          </a:xfrm>
        </p:grpSpPr>
        <p:sp>
          <p:nvSpPr>
            <p:cNvPr id="8" name="Rectangle 7">
              <a:extLst>
                <a:ext uri="{FF2B5EF4-FFF2-40B4-BE49-F238E27FC236}">
                  <a16:creationId xmlns:a16="http://schemas.microsoft.com/office/drawing/2014/main" id="{0417AABB-3E9F-4DDC-9194-37B4903E0FB7}"/>
                </a:ext>
              </a:extLst>
            </p:cNvPr>
            <p:cNvSpPr/>
            <p:nvPr/>
          </p:nvSpPr>
          <p:spPr>
            <a:xfrm>
              <a:off x="491098" y="2011050"/>
              <a:ext cx="3380816" cy="1203638"/>
            </a:xfrm>
            <a:prstGeom prst="rect">
              <a:avLst/>
            </a:prstGeom>
            <a:noFill/>
            <a:ln>
              <a:solidFill>
                <a:srgbClr val="E725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grpSp>
          <p:nvGrpSpPr>
            <p:cNvPr id="13" name="Group 12">
              <a:extLst>
                <a:ext uri="{FF2B5EF4-FFF2-40B4-BE49-F238E27FC236}">
                  <a16:creationId xmlns:a16="http://schemas.microsoft.com/office/drawing/2014/main" id="{81C829CF-FA5A-4643-B628-C4AC42E6AA1D}"/>
                </a:ext>
              </a:extLst>
            </p:cNvPr>
            <p:cNvGrpSpPr/>
            <p:nvPr/>
          </p:nvGrpSpPr>
          <p:grpSpPr>
            <a:xfrm>
              <a:off x="5628404" y="1975946"/>
              <a:ext cx="1070280" cy="351360"/>
              <a:chOff x="5689964" y="1975946"/>
              <a:chExt cx="1070280" cy="351360"/>
            </a:xfrm>
          </p:grpSpPr>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27309A7D-2812-4C3B-BFB5-2D61558669B0}"/>
                      </a:ext>
                    </a:extLst>
                  </p14:cNvPr>
                  <p14:cNvContentPartPr/>
                  <p14:nvPr/>
                </p14:nvContentPartPr>
                <p14:xfrm>
                  <a:off x="5689964" y="2184746"/>
                  <a:ext cx="133560" cy="142560"/>
                </p14:xfrm>
              </p:contentPart>
            </mc:Choice>
            <mc:Fallback xmlns="">
              <p:pic>
                <p:nvPicPr>
                  <p:cNvPr id="24" name="Ink 23">
                    <a:extLst>
                      <a:ext uri="{FF2B5EF4-FFF2-40B4-BE49-F238E27FC236}">
                        <a16:creationId xmlns:a16="http://schemas.microsoft.com/office/drawing/2014/main" id="{27309A7D-2812-4C3B-BFB5-2D61558669B0}"/>
                      </a:ext>
                    </a:extLst>
                  </p:cNvPr>
                  <p:cNvPicPr/>
                  <p:nvPr/>
                </p:nvPicPr>
                <p:blipFill>
                  <a:blip r:embed="rId6"/>
                  <a:stretch>
                    <a:fillRect/>
                  </a:stretch>
                </p:blipFill>
                <p:spPr>
                  <a:xfrm>
                    <a:off x="5680964" y="2175746"/>
                    <a:ext cx="1512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11C673BC-73C2-49EF-8809-588D9101B242}"/>
                      </a:ext>
                    </a:extLst>
                  </p14:cNvPr>
                  <p14:cNvContentPartPr/>
                  <p14:nvPr/>
                </p14:nvContentPartPr>
                <p14:xfrm>
                  <a:off x="5859884" y="2178266"/>
                  <a:ext cx="91800" cy="142920"/>
                </p14:xfrm>
              </p:contentPart>
            </mc:Choice>
            <mc:Fallback xmlns="">
              <p:pic>
                <p:nvPicPr>
                  <p:cNvPr id="25" name="Ink 24">
                    <a:extLst>
                      <a:ext uri="{FF2B5EF4-FFF2-40B4-BE49-F238E27FC236}">
                        <a16:creationId xmlns:a16="http://schemas.microsoft.com/office/drawing/2014/main" id="{11C673BC-73C2-49EF-8809-588D9101B242}"/>
                      </a:ext>
                    </a:extLst>
                  </p:cNvPr>
                  <p:cNvPicPr/>
                  <p:nvPr/>
                </p:nvPicPr>
                <p:blipFill>
                  <a:blip r:embed="rId8"/>
                  <a:stretch>
                    <a:fillRect/>
                  </a:stretch>
                </p:blipFill>
                <p:spPr>
                  <a:xfrm>
                    <a:off x="5850884" y="2169266"/>
                    <a:ext cx="1094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33F634A4-8813-4936-B66E-33AC128F5E78}"/>
                      </a:ext>
                    </a:extLst>
                  </p14:cNvPr>
                  <p14:cNvContentPartPr/>
                  <p14:nvPr/>
                </p14:nvContentPartPr>
                <p14:xfrm>
                  <a:off x="5986244" y="2182946"/>
                  <a:ext cx="172080" cy="132840"/>
                </p14:xfrm>
              </p:contentPart>
            </mc:Choice>
            <mc:Fallback xmlns="">
              <p:pic>
                <p:nvPicPr>
                  <p:cNvPr id="26" name="Ink 25">
                    <a:extLst>
                      <a:ext uri="{FF2B5EF4-FFF2-40B4-BE49-F238E27FC236}">
                        <a16:creationId xmlns:a16="http://schemas.microsoft.com/office/drawing/2014/main" id="{33F634A4-8813-4936-B66E-33AC128F5E78}"/>
                      </a:ext>
                    </a:extLst>
                  </p:cNvPr>
                  <p:cNvPicPr/>
                  <p:nvPr/>
                </p:nvPicPr>
                <p:blipFill>
                  <a:blip r:embed="rId10"/>
                  <a:stretch>
                    <a:fillRect/>
                  </a:stretch>
                </p:blipFill>
                <p:spPr>
                  <a:xfrm>
                    <a:off x="5977225" y="2173946"/>
                    <a:ext cx="189757"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53987292-A349-43F4-B969-30F3B4374A99}"/>
                      </a:ext>
                    </a:extLst>
                  </p14:cNvPr>
                  <p14:cNvContentPartPr/>
                  <p14:nvPr/>
                </p14:nvContentPartPr>
                <p14:xfrm>
                  <a:off x="6217004" y="1975946"/>
                  <a:ext cx="118440" cy="281520"/>
                </p14:xfrm>
              </p:contentPart>
            </mc:Choice>
            <mc:Fallback xmlns="">
              <p:pic>
                <p:nvPicPr>
                  <p:cNvPr id="27" name="Ink 26">
                    <a:extLst>
                      <a:ext uri="{FF2B5EF4-FFF2-40B4-BE49-F238E27FC236}">
                        <a16:creationId xmlns:a16="http://schemas.microsoft.com/office/drawing/2014/main" id="{53987292-A349-43F4-B969-30F3B4374A99}"/>
                      </a:ext>
                    </a:extLst>
                  </p:cNvPr>
                  <p:cNvPicPr/>
                  <p:nvPr/>
                </p:nvPicPr>
                <p:blipFill>
                  <a:blip r:embed="rId12"/>
                  <a:stretch>
                    <a:fillRect/>
                  </a:stretch>
                </p:blipFill>
                <p:spPr>
                  <a:xfrm>
                    <a:off x="6208004" y="1966957"/>
                    <a:ext cx="136080" cy="29913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3CD02E53-F2FF-4F04-9B66-FC6B396C24AA}"/>
                      </a:ext>
                    </a:extLst>
                  </p14:cNvPr>
                  <p14:cNvContentPartPr/>
                  <p14:nvPr/>
                </p14:nvContentPartPr>
                <p14:xfrm>
                  <a:off x="6388004" y="2066666"/>
                  <a:ext cx="31320" cy="182520"/>
                </p14:xfrm>
              </p:contentPart>
            </mc:Choice>
            <mc:Fallback xmlns="">
              <p:pic>
                <p:nvPicPr>
                  <p:cNvPr id="28" name="Ink 27">
                    <a:extLst>
                      <a:ext uri="{FF2B5EF4-FFF2-40B4-BE49-F238E27FC236}">
                        <a16:creationId xmlns:a16="http://schemas.microsoft.com/office/drawing/2014/main" id="{3CD02E53-F2FF-4F04-9B66-FC6B396C24AA}"/>
                      </a:ext>
                    </a:extLst>
                  </p:cNvPr>
                  <p:cNvPicPr/>
                  <p:nvPr/>
                </p:nvPicPr>
                <p:blipFill>
                  <a:blip r:embed="rId14"/>
                  <a:stretch>
                    <a:fillRect/>
                  </a:stretch>
                </p:blipFill>
                <p:spPr>
                  <a:xfrm>
                    <a:off x="6378899" y="2057666"/>
                    <a:ext cx="49165"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77593BED-977E-4063-8F3B-D5117284DA47}"/>
                      </a:ext>
                    </a:extLst>
                  </p14:cNvPr>
                  <p14:cNvContentPartPr/>
                  <p14:nvPr/>
                </p14:nvContentPartPr>
                <p14:xfrm>
                  <a:off x="6506804" y="2135786"/>
                  <a:ext cx="88560" cy="87480"/>
                </p14:xfrm>
              </p:contentPart>
            </mc:Choice>
            <mc:Fallback xmlns="">
              <p:pic>
                <p:nvPicPr>
                  <p:cNvPr id="29" name="Ink 28">
                    <a:extLst>
                      <a:ext uri="{FF2B5EF4-FFF2-40B4-BE49-F238E27FC236}">
                        <a16:creationId xmlns:a16="http://schemas.microsoft.com/office/drawing/2014/main" id="{77593BED-977E-4063-8F3B-D5117284DA47}"/>
                      </a:ext>
                    </a:extLst>
                  </p:cNvPr>
                  <p:cNvPicPr/>
                  <p:nvPr/>
                </p:nvPicPr>
                <p:blipFill>
                  <a:blip r:embed="rId16"/>
                  <a:stretch>
                    <a:fillRect/>
                  </a:stretch>
                </p:blipFill>
                <p:spPr>
                  <a:xfrm>
                    <a:off x="6497804" y="2126749"/>
                    <a:ext cx="106200" cy="10519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C8359564-D32E-468D-9678-4CFEB379CE31}"/>
                      </a:ext>
                    </a:extLst>
                  </p14:cNvPr>
                  <p14:cNvContentPartPr/>
                  <p14:nvPr/>
                </p14:nvContentPartPr>
                <p14:xfrm>
                  <a:off x="6650804" y="2112386"/>
                  <a:ext cx="109440" cy="155160"/>
                </p14:xfrm>
              </p:contentPart>
            </mc:Choice>
            <mc:Fallback xmlns="">
              <p:pic>
                <p:nvPicPr>
                  <p:cNvPr id="30" name="Ink 29">
                    <a:extLst>
                      <a:ext uri="{FF2B5EF4-FFF2-40B4-BE49-F238E27FC236}">
                        <a16:creationId xmlns:a16="http://schemas.microsoft.com/office/drawing/2014/main" id="{C8359564-D32E-468D-9678-4CFEB379CE31}"/>
                      </a:ext>
                    </a:extLst>
                  </p:cNvPr>
                  <p:cNvPicPr/>
                  <p:nvPr/>
                </p:nvPicPr>
                <p:blipFill>
                  <a:blip r:embed="rId18"/>
                  <a:stretch>
                    <a:fillRect/>
                  </a:stretch>
                </p:blipFill>
                <p:spPr>
                  <a:xfrm>
                    <a:off x="6641804" y="2103386"/>
                    <a:ext cx="127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4CC75FC2-5B18-4432-B4E5-CD6FA4ADD02B}"/>
                      </a:ext>
                    </a:extLst>
                  </p14:cNvPr>
                  <p14:cNvContentPartPr/>
                  <p14:nvPr/>
                </p14:nvContentPartPr>
                <p14:xfrm>
                  <a:off x="6403124" y="2037146"/>
                  <a:ext cx="21600" cy="21600"/>
                </p14:xfrm>
              </p:contentPart>
            </mc:Choice>
            <mc:Fallback xmlns="">
              <p:pic>
                <p:nvPicPr>
                  <p:cNvPr id="31" name="Ink 30">
                    <a:extLst>
                      <a:ext uri="{FF2B5EF4-FFF2-40B4-BE49-F238E27FC236}">
                        <a16:creationId xmlns:a16="http://schemas.microsoft.com/office/drawing/2014/main" id="{4CC75FC2-5B18-4432-B4E5-CD6FA4ADD02B}"/>
                      </a:ext>
                    </a:extLst>
                  </p:cNvPr>
                  <p:cNvPicPr/>
                  <p:nvPr/>
                </p:nvPicPr>
                <p:blipFill>
                  <a:blip r:embed="rId20"/>
                  <a:stretch>
                    <a:fillRect/>
                  </a:stretch>
                </p:blipFill>
                <p:spPr>
                  <a:xfrm>
                    <a:off x="6394124" y="2028146"/>
                    <a:ext cx="39240" cy="39240"/>
                  </a:xfrm>
                  <a:prstGeom prst="rect">
                    <a:avLst/>
                  </a:prstGeom>
                </p:spPr>
              </p:pic>
            </mc:Fallback>
          </mc:AlternateContent>
        </p:grpSp>
        <p:grpSp>
          <p:nvGrpSpPr>
            <p:cNvPr id="32" name="Group 31">
              <a:extLst>
                <a:ext uri="{FF2B5EF4-FFF2-40B4-BE49-F238E27FC236}">
                  <a16:creationId xmlns:a16="http://schemas.microsoft.com/office/drawing/2014/main" id="{D22D062E-EF01-4335-BE29-C96A933EACB7}"/>
                </a:ext>
              </a:extLst>
            </p:cNvPr>
            <p:cNvGrpSpPr/>
            <p:nvPr/>
          </p:nvGrpSpPr>
          <p:grpSpPr>
            <a:xfrm rot="4847841">
              <a:off x="4181889" y="1996079"/>
              <a:ext cx="241200" cy="418320"/>
              <a:chOff x="4347884" y="2292386"/>
              <a:chExt cx="241200" cy="418320"/>
            </a:xfrm>
          </p:grpSpPr>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51F3F451-E32F-412B-A939-144923F80D40}"/>
                      </a:ext>
                    </a:extLst>
                  </p14:cNvPr>
                  <p14:cNvContentPartPr/>
                  <p14:nvPr/>
                </p14:nvContentPartPr>
                <p14:xfrm>
                  <a:off x="4416284" y="2292386"/>
                  <a:ext cx="172800" cy="320400"/>
                </p14:xfrm>
              </p:contentPart>
            </mc:Choice>
            <mc:Fallback xmlns="">
              <p:pic>
                <p:nvPicPr>
                  <p:cNvPr id="15" name="Ink 14">
                    <a:extLst>
                      <a:ext uri="{FF2B5EF4-FFF2-40B4-BE49-F238E27FC236}">
                        <a16:creationId xmlns:a16="http://schemas.microsoft.com/office/drawing/2014/main" id="{51F3F451-E32F-412B-A939-144923F80D40}"/>
                      </a:ext>
                    </a:extLst>
                  </p:cNvPr>
                  <p:cNvPicPr/>
                  <p:nvPr/>
                </p:nvPicPr>
                <p:blipFill>
                  <a:blip r:embed="rId22"/>
                  <a:stretch>
                    <a:fillRect/>
                  </a:stretch>
                </p:blipFill>
                <p:spPr>
                  <a:xfrm>
                    <a:off x="4407284" y="2283386"/>
                    <a:ext cx="1904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E673020C-9768-4AE3-9878-E58C53A3C2A9}"/>
                      </a:ext>
                    </a:extLst>
                  </p14:cNvPr>
                  <p14:cNvContentPartPr/>
                  <p14:nvPr/>
                </p14:nvContentPartPr>
                <p14:xfrm>
                  <a:off x="4347884" y="2567066"/>
                  <a:ext cx="169920" cy="143640"/>
                </p14:xfrm>
              </p:contentPart>
            </mc:Choice>
            <mc:Fallback xmlns="">
              <p:pic>
                <p:nvPicPr>
                  <p:cNvPr id="16" name="Ink 15">
                    <a:extLst>
                      <a:ext uri="{FF2B5EF4-FFF2-40B4-BE49-F238E27FC236}">
                        <a16:creationId xmlns:a16="http://schemas.microsoft.com/office/drawing/2014/main" id="{E673020C-9768-4AE3-9878-E58C53A3C2A9}"/>
                      </a:ext>
                    </a:extLst>
                  </p:cNvPr>
                  <p:cNvPicPr/>
                  <p:nvPr/>
                </p:nvPicPr>
                <p:blipFill>
                  <a:blip r:embed="rId24"/>
                  <a:stretch>
                    <a:fillRect/>
                  </a:stretch>
                </p:blipFill>
                <p:spPr>
                  <a:xfrm>
                    <a:off x="4338884" y="2558066"/>
                    <a:ext cx="187560" cy="16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48FB5732-7DD0-49CC-8CD4-3DF9EA308E43}"/>
                    </a:ext>
                  </a:extLst>
                </p14:cNvPr>
                <p14:cNvContentPartPr/>
                <p14:nvPr/>
              </p14:nvContentPartPr>
              <p14:xfrm>
                <a:off x="4690964" y="2169986"/>
                <a:ext cx="109800" cy="157680"/>
              </p14:xfrm>
            </p:contentPart>
          </mc:Choice>
          <mc:Fallback xmlns="">
            <p:pic>
              <p:nvPicPr>
                <p:cNvPr id="17" name="Ink 16">
                  <a:extLst>
                    <a:ext uri="{FF2B5EF4-FFF2-40B4-BE49-F238E27FC236}">
                      <a16:creationId xmlns:a16="http://schemas.microsoft.com/office/drawing/2014/main" id="{48FB5732-7DD0-49CC-8CD4-3DF9EA308E43}"/>
                    </a:ext>
                  </a:extLst>
                </p:cNvPr>
                <p:cNvPicPr/>
                <p:nvPr/>
              </p:nvPicPr>
              <p:blipFill>
                <a:blip r:embed="rId26"/>
                <a:stretch>
                  <a:fillRect/>
                </a:stretch>
              </p:blipFill>
              <p:spPr>
                <a:xfrm>
                  <a:off x="4681964" y="2160986"/>
                  <a:ext cx="1274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C3B89044-A029-423F-A3F2-D4D1A1B8C0E4}"/>
                    </a:ext>
                  </a:extLst>
                </p14:cNvPr>
                <p14:cNvContentPartPr/>
                <p14:nvPr/>
              </p14:nvContentPartPr>
              <p14:xfrm>
                <a:off x="4841084" y="2176466"/>
                <a:ext cx="110880" cy="130320"/>
              </p14:xfrm>
            </p:contentPart>
          </mc:Choice>
          <mc:Fallback xmlns="">
            <p:pic>
              <p:nvPicPr>
                <p:cNvPr id="18" name="Ink 17">
                  <a:extLst>
                    <a:ext uri="{FF2B5EF4-FFF2-40B4-BE49-F238E27FC236}">
                      <a16:creationId xmlns:a16="http://schemas.microsoft.com/office/drawing/2014/main" id="{C3B89044-A029-423F-A3F2-D4D1A1B8C0E4}"/>
                    </a:ext>
                  </a:extLst>
                </p:cNvPr>
                <p:cNvPicPr/>
                <p:nvPr/>
              </p:nvPicPr>
              <p:blipFill>
                <a:blip r:embed="rId28"/>
                <a:stretch>
                  <a:fillRect/>
                </a:stretch>
              </p:blipFill>
              <p:spPr>
                <a:xfrm>
                  <a:off x="4832084" y="2167466"/>
                  <a:ext cx="1285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1F9A0ABC-B546-42B7-B398-15B68C4575E4}"/>
                    </a:ext>
                  </a:extLst>
                </p14:cNvPr>
                <p14:cNvContentPartPr/>
                <p14:nvPr/>
              </p14:nvContentPartPr>
              <p14:xfrm>
                <a:off x="5023964" y="2176106"/>
                <a:ext cx="89280" cy="155880"/>
              </p14:xfrm>
            </p:contentPart>
          </mc:Choice>
          <mc:Fallback xmlns="">
            <p:pic>
              <p:nvPicPr>
                <p:cNvPr id="19" name="Ink 18">
                  <a:extLst>
                    <a:ext uri="{FF2B5EF4-FFF2-40B4-BE49-F238E27FC236}">
                      <a16:creationId xmlns:a16="http://schemas.microsoft.com/office/drawing/2014/main" id="{1F9A0ABC-B546-42B7-B398-15B68C4575E4}"/>
                    </a:ext>
                  </a:extLst>
                </p:cNvPr>
                <p:cNvPicPr/>
                <p:nvPr/>
              </p:nvPicPr>
              <p:blipFill>
                <a:blip r:embed="rId30"/>
                <a:stretch>
                  <a:fillRect/>
                </a:stretch>
              </p:blipFill>
              <p:spPr>
                <a:xfrm>
                  <a:off x="5014964" y="2167106"/>
                  <a:ext cx="1069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F418B175-EA1D-49DE-80AA-2C0460FB676A}"/>
                    </a:ext>
                  </a:extLst>
                </p14:cNvPr>
                <p14:cNvContentPartPr/>
                <p14:nvPr/>
              </p14:nvContentPartPr>
              <p14:xfrm>
                <a:off x="5223044" y="2042906"/>
                <a:ext cx="69120" cy="313920"/>
              </p14:xfrm>
            </p:contentPart>
          </mc:Choice>
          <mc:Fallback xmlns="">
            <p:pic>
              <p:nvPicPr>
                <p:cNvPr id="20" name="Ink 19">
                  <a:extLst>
                    <a:ext uri="{FF2B5EF4-FFF2-40B4-BE49-F238E27FC236}">
                      <a16:creationId xmlns:a16="http://schemas.microsoft.com/office/drawing/2014/main" id="{F418B175-EA1D-49DE-80AA-2C0460FB676A}"/>
                    </a:ext>
                  </a:extLst>
                </p:cNvPr>
                <p:cNvPicPr/>
                <p:nvPr/>
              </p:nvPicPr>
              <p:blipFill>
                <a:blip r:embed="rId32"/>
                <a:stretch>
                  <a:fillRect/>
                </a:stretch>
              </p:blipFill>
              <p:spPr>
                <a:xfrm>
                  <a:off x="5214044" y="2033896"/>
                  <a:ext cx="86760" cy="3315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E0C596C0-6462-45ED-A23D-0577C4AF557E}"/>
                    </a:ext>
                  </a:extLst>
                </p14:cNvPr>
                <p14:cNvContentPartPr/>
                <p14:nvPr/>
              </p14:nvContentPartPr>
              <p14:xfrm>
                <a:off x="5203244" y="2185106"/>
                <a:ext cx="171360" cy="66960"/>
              </p14:xfrm>
            </p:contentPart>
          </mc:Choice>
          <mc:Fallback xmlns="">
            <p:pic>
              <p:nvPicPr>
                <p:cNvPr id="21" name="Ink 20">
                  <a:extLst>
                    <a:ext uri="{FF2B5EF4-FFF2-40B4-BE49-F238E27FC236}">
                      <a16:creationId xmlns:a16="http://schemas.microsoft.com/office/drawing/2014/main" id="{E0C596C0-6462-45ED-A23D-0577C4AF557E}"/>
                    </a:ext>
                  </a:extLst>
                </p:cNvPr>
                <p:cNvPicPr/>
                <p:nvPr/>
              </p:nvPicPr>
              <p:blipFill>
                <a:blip r:embed="rId34"/>
                <a:stretch>
                  <a:fillRect/>
                </a:stretch>
              </p:blipFill>
              <p:spPr>
                <a:xfrm>
                  <a:off x="5194263" y="2176106"/>
                  <a:ext cx="188963"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78C765DF-C96A-4233-969D-02C3660FF5F6}"/>
                    </a:ext>
                  </a:extLst>
                </p14:cNvPr>
                <p14:cNvContentPartPr/>
                <p14:nvPr/>
              </p14:nvContentPartPr>
              <p14:xfrm>
                <a:off x="5415644" y="2176466"/>
                <a:ext cx="151200" cy="258480"/>
              </p14:xfrm>
            </p:contentPart>
          </mc:Choice>
          <mc:Fallback xmlns="">
            <p:pic>
              <p:nvPicPr>
                <p:cNvPr id="22" name="Ink 21">
                  <a:extLst>
                    <a:ext uri="{FF2B5EF4-FFF2-40B4-BE49-F238E27FC236}">
                      <a16:creationId xmlns:a16="http://schemas.microsoft.com/office/drawing/2014/main" id="{78C765DF-C96A-4233-969D-02C3660FF5F6}"/>
                    </a:ext>
                  </a:extLst>
                </p:cNvPr>
                <p:cNvPicPr/>
                <p:nvPr/>
              </p:nvPicPr>
              <p:blipFill>
                <a:blip r:embed="rId36"/>
                <a:stretch>
                  <a:fillRect/>
                </a:stretch>
              </p:blipFill>
              <p:spPr>
                <a:xfrm>
                  <a:off x="5406644" y="2167466"/>
                  <a:ext cx="1688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7ECB66B6-E5A9-4E94-9E02-DF8AC44CB8AA}"/>
                    </a:ext>
                  </a:extLst>
                </p14:cNvPr>
                <p14:cNvContentPartPr/>
                <p14:nvPr/>
              </p14:nvContentPartPr>
              <p14:xfrm>
                <a:off x="5336084" y="2097266"/>
                <a:ext cx="18720" cy="29880"/>
              </p14:xfrm>
            </p:contentPart>
          </mc:Choice>
          <mc:Fallback xmlns="">
            <p:pic>
              <p:nvPicPr>
                <p:cNvPr id="23" name="Ink 22">
                  <a:extLst>
                    <a:ext uri="{FF2B5EF4-FFF2-40B4-BE49-F238E27FC236}">
                      <a16:creationId xmlns:a16="http://schemas.microsoft.com/office/drawing/2014/main" id="{7ECB66B6-E5A9-4E94-9E02-DF8AC44CB8AA}"/>
                    </a:ext>
                  </a:extLst>
                </p:cNvPr>
                <p:cNvPicPr/>
                <p:nvPr/>
              </p:nvPicPr>
              <p:blipFill>
                <a:blip r:embed="rId38"/>
                <a:stretch>
                  <a:fillRect/>
                </a:stretch>
              </p:blipFill>
              <p:spPr>
                <a:xfrm>
                  <a:off x="5327084" y="2088266"/>
                  <a:ext cx="36360" cy="47520"/>
                </a:xfrm>
                <a:prstGeom prst="rect">
                  <a:avLst/>
                </a:prstGeom>
              </p:spPr>
            </p:pic>
          </mc:Fallback>
        </mc:AlternateContent>
      </p:grpSp>
      <p:grpSp>
        <p:nvGrpSpPr>
          <p:cNvPr id="12" name="Group 11">
            <a:extLst>
              <a:ext uri="{FF2B5EF4-FFF2-40B4-BE49-F238E27FC236}">
                <a16:creationId xmlns:a16="http://schemas.microsoft.com/office/drawing/2014/main" id="{7A8B03CD-0021-4C5A-984D-8D1CA100FA0D}"/>
              </a:ext>
            </a:extLst>
          </p:cNvPr>
          <p:cNvGrpSpPr/>
          <p:nvPr/>
        </p:nvGrpSpPr>
        <p:grpSpPr>
          <a:xfrm>
            <a:off x="762561" y="3957638"/>
            <a:ext cx="7589896" cy="2352675"/>
            <a:chOff x="762561" y="3957638"/>
            <a:chExt cx="7589896" cy="2352675"/>
          </a:xfrm>
        </p:grpSpPr>
        <p:sp>
          <p:nvSpPr>
            <p:cNvPr id="10" name="Rectangle 9">
              <a:extLst>
                <a:ext uri="{FF2B5EF4-FFF2-40B4-BE49-F238E27FC236}">
                  <a16:creationId xmlns:a16="http://schemas.microsoft.com/office/drawing/2014/main" id="{774D72BE-ED6E-4CF5-AEE0-3F952A982C5E}"/>
                </a:ext>
              </a:extLst>
            </p:cNvPr>
            <p:cNvSpPr/>
            <p:nvPr/>
          </p:nvSpPr>
          <p:spPr>
            <a:xfrm>
              <a:off x="762561" y="3957638"/>
              <a:ext cx="4219014" cy="2352675"/>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grpSp>
          <p:nvGrpSpPr>
            <p:cNvPr id="35" name="Group 34">
              <a:extLst>
                <a:ext uri="{FF2B5EF4-FFF2-40B4-BE49-F238E27FC236}">
                  <a16:creationId xmlns:a16="http://schemas.microsoft.com/office/drawing/2014/main" id="{D7731346-48C1-41ED-B682-11B525BEEB93}"/>
                </a:ext>
              </a:extLst>
            </p:cNvPr>
            <p:cNvGrpSpPr/>
            <p:nvPr/>
          </p:nvGrpSpPr>
          <p:grpSpPr>
            <a:xfrm>
              <a:off x="5052337" y="4751010"/>
              <a:ext cx="508320" cy="222480"/>
              <a:chOff x="5052337" y="4751010"/>
              <a:chExt cx="508320" cy="222480"/>
            </a:xfrm>
          </p:grpSpPr>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12AB0E4F-4DA7-453A-8828-F7707171A626}"/>
                      </a:ext>
                    </a:extLst>
                  </p14:cNvPr>
                  <p14:cNvContentPartPr/>
                  <p14:nvPr/>
                </p14:nvContentPartPr>
                <p14:xfrm>
                  <a:off x="5123617" y="4751010"/>
                  <a:ext cx="437040" cy="153360"/>
                </p14:xfrm>
              </p:contentPart>
            </mc:Choice>
            <mc:Fallback xmlns="">
              <p:pic>
                <p:nvPicPr>
                  <p:cNvPr id="33" name="Ink 32">
                    <a:extLst>
                      <a:ext uri="{FF2B5EF4-FFF2-40B4-BE49-F238E27FC236}">
                        <a16:creationId xmlns:a16="http://schemas.microsoft.com/office/drawing/2014/main" id="{12AB0E4F-4DA7-453A-8828-F7707171A626}"/>
                      </a:ext>
                    </a:extLst>
                  </p:cNvPr>
                  <p:cNvPicPr/>
                  <p:nvPr/>
                </p:nvPicPr>
                <p:blipFill>
                  <a:blip r:embed="rId40"/>
                  <a:stretch>
                    <a:fillRect/>
                  </a:stretch>
                </p:blipFill>
                <p:spPr>
                  <a:xfrm>
                    <a:off x="5114624" y="4741989"/>
                    <a:ext cx="454665" cy="171042"/>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8E5874E7-FA6B-46BA-908E-3AD6CA86B417}"/>
                      </a:ext>
                    </a:extLst>
                  </p14:cNvPr>
                  <p14:cNvContentPartPr/>
                  <p14:nvPr/>
                </p14:nvContentPartPr>
                <p14:xfrm>
                  <a:off x="5052337" y="4800690"/>
                  <a:ext cx="133920" cy="172800"/>
                </p14:xfrm>
              </p:contentPart>
            </mc:Choice>
            <mc:Fallback xmlns="">
              <p:pic>
                <p:nvPicPr>
                  <p:cNvPr id="34" name="Ink 33">
                    <a:extLst>
                      <a:ext uri="{FF2B5EF4-FFF2-40B4-BE49-F238E27FC236}">
                        <a16:creationId xmlns:a16="http://schemas.microsoft.com/office/drawing/2014/main" id="{8E5874E7-FA6B-46BA-908E-3AD6CA86B417}"/>
                      </a:ext>
                    </a:extLst>
                  </p:cNvPr>
                  <p:cNvPicPr/>
                  <p:nvPr/>
                </p:nvPicPr>
                <p:blipFill>
                  <a:blip r:embed="rId42"/>
                  <a:stretch>
                    <a:fillRect/>
                  </a:stretch>
                </p:blipFill>
                <p:spPr>
                  <a:xfrm>
                    <a:off x="5043313" y="4791690"/>
                    <a:ext cx="151608" cy="190440"/>
                  </a:xfrm>
                  <a:prstGeom prst="rect">
                    <a:avLst/>
                  </a:prstGeom>
                </p:spPr>
              </p:pic>
            </mc:Fallback>
          </mc:AlternateContent>
        </p:grpSp>
        <p:grpSp>
          <p:nvGrpSpPr>
            <p:cNvPr id="46" name="Group 45">
              <a:extLst>
                <a:ext uri="{FF2B5EF4-FFF2-40B4-BE49-F238E27FC236}">
                  <a16:creationId xmlns:a16="http://schemas.microsoft.com/office/drawing/2014/main" id="{9160E590-84D0-4745-8CEB-75253A140501}"/>
                </a:ext>
              </a:extLst>
            </p:cNvPr>
            <p:cNvGrpSpPr/>
            <p:nvPr/>
          </p:nvGrpSpPr>
          <p:grpSpPr>
            <a:xfrm>
              <a:off x="5703577" y="4585770"/>
              <a:ext cx="1089720" cy="555840"/>
              <a:chOff x="5703577" y="4585770"/>
              <a:chExt cx="1089720" cy="555840"/>
            </a:xfrm>
          </p:grpSpPr>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ACDAB357-045B-422F-A9FF-9FA6578929B7}"/>
                      </a:ext>
                    </a:extLst>
                  </p14:cNvPr>
                  <p14:cNvContentPartPr/>
                  <p14:nvPr/>
                </p14:nvContentPartPr>
                <p14:xfrm>
                  <a:off x="5715097" y="4781970"/>
                  <a:ext cx="21240" cy="199800"/>
                </p14:xfrm>
              </p:contentPart>
            </mc:Choice>
            <mc:Fallback xmlns="">
              <p:pic>
                <p:nvPicPr>
                  <p:cNvPr id="36" name="Ink 35">
                    <a:extLst>
                      <a:ext uri="{FF2B5EF4-FFF2-40B4-BE49-F238E27FC236}">
                        <a16:creationId xmlns:a16="http://schemas.microsoft.com/office/drawing/2014/main" id="{ACDAB357-045B-422F-A9FF-9FA6578929B7}"/>
                      </a:ext>
                    </a:extLst>
                  </p:cNvPr>
                  <p:cNvPicPr/>
                  <p:nvPr/>
                </p:nvPicPr>
                <p:blipFill>
                  <a:blip r:embed="rId44"/>
                  <a:stretch>
                    <a:fillRect/>
                  </a:stretch>
                </p:blipFill>
                <p:spPr>
                  <a:xfrm>
                    <a:off x="5705942" y="4772970"/>
                    <a:ext cx="39184"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3092B839-7C81-46CF-B104-A850ADEBBF88}"/>
                      </a:ext>
                    </a:extLst>
                  </p14:cNvPr>
                  <p14:cNvContentPartPr/>
                  <p14:nvPr/>
                </p14:nvContentPartPr>
                <p14:xfrm>
                  <a:off x="5703577" y="4681170"/>
                  <a:ext cx="154800" cy="161640"/>
                </p14:xfrm>
              </p:contentPart>
            </mc:Choice>
            <mc:Fallback xmlns="">
              <p:pic>
                <p:nvPicPr>
                  <p:cNvPr id="37" name="Ink 36">
                    <a:extLst>
                      <a:ext uri="{FF2B5EF4-FFF2-40B4-BE49-F238E27FC236}">
                        <a16:creationId xmlns:a16="http://schemas.microsoft.com/office/drawing/2014/main" id="{3092B839-7C81-46CF-B104-A850ADEBBF88}"/>
                      </a:ext>
                    </a:extLst>
                  </p:cNvPr>
                  <p:cNvPicPr/>
                  <p:nvPr/>
                </p:nvPicPr>
                <p:blipFill>
                  <a:blip r:embed="rId46"/>
                  <a:stretch>
                    <a:fillRect/>
                  </a:stretch>
                </p:blipFill>
                <p:spPr>
                  <a:xfrm>
                    <a:off x="5694577" y="4672170"/>
                    <a:ext cx="172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96B4F06E-7C57-4B95-A42C-1011D1ED4871}"/>
                      </a:ext>
                    </a:extLst>
                  </p14:cNvPr>
                  <p14:cNvContentPartPr/>
                  <p14:nvPr/>
                </p14:nvContentPartPr>
                <p14:xfrm>
                  <a:off x="5897977" y="4725090"/>
                  <a:ext cx="134640" cy="130680"/>
                </p14:xfrm>
              </p:contentPart>
            </mc:Choice>
            <mc:Fallback xmlns="">
              <p:pic>
                <p:nvPicPr>
                  <p:cNvPr id="38" name="Ink 37">
                    <a:extLst>
                      <a:ext uri="{FF2B5EF4-FFF2-40B4-BE49-F238E27FC236}">
                        <a16:creationId xmlns:a16="http://schemas.microsoft.com/office/drawing/2014/main" id="{96B4F06E-7C57-4B95-A42C-1011D1ED4871}"/>
                      </a:ext>
                    </a:extLst>
                  </p:cNvPr>
                  <p:cNvPicPr/>
                  <p:nvPr/>
                </p:nvPicPr>
                <p:blipFill>
                  <a:blip r:embed="rId48"/>
                  <a:stretch>
                    <a:fillRect/>
                  </a:stretch>
                </p:blipFill>
                <p:spPr>
                  <a:xfrm>
                    <a:off x="5888977" y="4716090"/>
                    <a:ext cx="1522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A127E7FB-364B-4069-AC28-7312793D37F4}"/>
                      </a:ext>
                    </a:extLst>
                  </p14:cNvPr>
                  <p14:cNvContentPartPr/>
                  <p14:nvPr/>
                </p14:nvContentPartPr>
                <p14:xfrm>
                  <a:off x="6112897" y="4619970"/>
                  <a:ext cx="76320" cy="201240"/>
                </p14:xfrm>
              </p:contentPart>
            </mc:Choice>
            <mc:Fallback xmlns="">
              <p:pic>
                <p:nvPicPr>
                  <p:cNvPr id="39" name="Ink 38">
                    <a:extLst>
                      <a:ext uri="{FF2B5EF4-FFF2-40B4-BE49-F238E27FC236}">
                        <a16:creationId xmlns:a16="http://schemas.microsoft.com/office/drawing/2014/main" id="{A127E7FB-364B-4069-AC28-7312793D37F4}"/>
                      </a:ext>
                    </a:extLst>
                  </p:cNvPr>
                  <p:cNvPicPr/>
                  <p:nvPr/>
                </p:nvPicPr>
                <p:blipFill>
                  <a:blip r:embed="rId50"/>
                  <a:stretch>
                    <a:fillRect/>
                  </a:stretch>
                </p:blipFill>
                <p:spPr>
                  <a:xfrm>
                    <a:off x="6103897" y="4610970"/>
                    <a:ext cx="939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D78EA20B-DE8B-4FFB-A97E-18C3AAD5DF34}"/>
                      </a:ext>
                    </a:extLst>
                  </p14:cNvPr>
                  <p14:cNvContentPartPr/>
                  <p14:nvPr/>
                </p14:nvContentPartPr>
                <p14:xfrm>
                  <a:off x="6255817" y="4585770"/>
                  <a:ext cx="45000" cy="245880"/>
                </p14:xfrm>
              </p:contentPart>
            </mc:Choice>
            <mc:Fallback xmlns="">
              <p:pic>
                <p:nvPicPr>
                  <p:cNvPr id="40" name="Ink 39">
                    <a:extLst>
                      <a:ext uri="{FF2B5EF4-FFF2-40B4-BE49-F238E27FC236}">
                        <a16:creationId xmlns:a16="http://schemas.microsoft.com/office/drawing/2014/main" id="{D78EA20B-DE8B-4FFB-A97E-18C3AAD5DF34}"/>
                      </a:ext>
                    </a:extLst>
                  </p:cNvPr>
                  <p:cNvPicPr/>
                  <p:nvPr/>
                </p:nvPicPr>
                <p:blipFill>
                  <a:blip r:embed="rId52"/>
                  <a:stretch>
                    <a:fillRect/>
                  </a:stretch>
                </p:blipFill>
                <p:spPr>
                  <a:xfrm>
                    <a:off x="6246888" y="4576783"/>
                    <a:ext cx="62500" cy="26349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Ink 41">
                    <a:extLst>
                      <a:ext uri="{FF2B5EF4-FFF2-40B4-BE49-F238E27FC236}">
                        <a16:creationId xmlns:a16="http://schemas.microsoft.com/office/drawing/2014/main" id="{5EB10F4B-E81A-4235-AEA0-BC9A623FBFC0}"/>
                      </a:ext>
                    </a:extLst>
                  </p14:cNvPr>
                  <p14:cNvContentPartPr/>
                  <p14:nvPr/>
                </p14:nvContentPartPr>
                <p14:xfrm>
                  <a:off x="6404857" y="4721130"/>
                  <a:ext cx="4680" cy="112680"/>
                </p14:xfrm>
              </p:contentPart>
            </mc:Choice>
            <mc:Fallback xmlns="">
              <p:pic>
                <p:nvPicPr>
                  <p:cNvPr id="42" name="Ink 41">
                    <a:extLst>
                      <a:ext uri="{FF2B5EF4-FFF2-40B4-BE49-F238E27FC236}">
                        <a16:creationId xmlns:a16="http://schemas.microsoft.com/office/drawing/2014/main" id="{5EB10F4B-E81A-4235-AEA0-BC9A623FBFC0}"/>
                      </a:ext>
                    </a:extLst>
                  </p:cNvPr>
                  <p:cNvPicPr/>
                  <p:nvPr/>
                </p:nvPicPr>
                <p:blipFill>
                  <a:blip r:embed="rId54"/>
                  <a:stretch>
                    <a:fillRect/>
                  </a:stretch>
                </p:blipFill>
                <p:spPr>
                  <a:xfrm>
                    <a:off x="6395857" y="4712130"/>
                    <a:ext cx="223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Ink 42">
                    <a:extLst>
                      <a:ext uri="{FF2B5EF4-FFF2-40B4-BE49-F238E27FC236}">
                        <a16:creationId xmlns:a16="http://schemas.microsoft.com/office/drawing/2014/main" id="{40384831-C616-4369-A60D-A1872CE3C34D}"/>
                      </a:ext>
                    </a:extLst>
                  </p14:cNvPr>
                  <p14:cNvContentPartPr/>
                  <p14:nvPr/>
                </p14:nvContentPartPr>
                <p14:xfrm>
                  <a:off x="6421777" y="4654890"/>
                  <a:ext cx="4320" cy="4320"/>
                </p14:xfrm>
              </p:contentPart>
            </mc:Choice>
            <mc:Fallback xmlns="">
              <p:pic>
                <p:nvPicPr>
                  <p:cNvPr id="43" name="Ink 42">
                    <a:extLst>
                      <a:ext uri="{FF2B5EF4-FFF2-40B4-BE49-F238E27FC236}">
                        <a16:creationId xmlns:a16="http://schemas.microsoft.com/office/drawing/2014/main" id="{40384831-C616-4369-A60D-A1872CE3C34D}"/>
                      </a:ext>
                    </a:extLst>
                  </p:cNvPr>
                  <p:cNvPicPr/>
                  <p:nvPr/>
                </p:nvPicPr>
                <p:blipFill>
                  <a:blip r:embed="rId56"/>
                  <a:stretch>
                    <a:fillRect/>
                  </a:stretch>
                </p:blipFill>
                <p:spPr>
                  <a:xfrm>
                    <a:off x="6412777" y="4645890"/>
                    <a:ext cx="21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Ink 43">
                    <a:extLst>
                      <a:ext uri="{FF2B5EF4-FFF2-40B4-BE49-F238E27FC236}">
                        <a16:creationId xmlns:a16="http://schemas.microsoft.com/office/drawing/2014/main" id="{14CF1F19-9100-421D-BDEB-C210A587B0B1}"/>
                      </a:ext>
                    </a:extLst>
                  </p14:cNvPr>
                  <p14:cNvContentPartPr/>
                  <p14:nvPr/>
                </p14:nvContentPartPr>
                <p14:xfrm>
                  <a:off x="6489457" y="4690530"/>
                  <a:ext cx="115200" cy="157320"/>
                </p14:xfrm>
              </p:contentPart>
            </mc:Choice>
            <mc:Fallback xmlns="">
              <p:pic>
                <p:nvPicPr>
                  <p:cNvPr id="44" name="Ink 43">
                    <a:extLst>
                      <a:ext uri="{FF2B5EF4-FFF2-40B4-BE49-F238E27FC236}">
                        <a16:creationId xmlns:a16="http://schemas.microsoft.com/office/drawing/2014/main" id="{14CF1F19-9100-421D-BDEB-C210A587B0B1}"/>
                      </a:ext>
                    </a:extLst>
                  </p:cNvPr>
                  <p:cNvPicPr/>
                  <p:nvPr/>
                </p:nvPicPr>
                <p:blipFill>
                  <a:blip r:embed="rId58"/>
                  <a:stretch>
                    <a:fillRect/>
                  </a:stretch>
                </p:blipFill>
                <p:spPr>
                  <a:xfrm>
                    <a:off x="6480457" y="4681530"/>
                    <a:ext cx="13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A5BEA02B-7700-4221-A1B8-391CD30EBC93}"/>
                      </a:ext>
                    </a:extLst>
                  </p14:cNvPr>
                  <p14:cNvContentPartPr/>
                  <p14:nvPr/>
                </p14:nvContentPartPr>
                <p14:xfrm>
                  <a:off x="6651097" y="4718610"/>
                  <a:ext cx="142200" cy="423000"/>
                </p14:xfrm>
              </p:contentPart>
            </mc:Choice>
            <mc:Fallback xmlns="">
              <p:pic>
                <p:nvPicPr>
                  <p:cNvPr id="45" name="Ink 44">
                    <a:extLst>
                      <a:ext uri="{FF2B5EF4-FFF2-40B4-BE49-F238E27FC236}">
                        <a16:creationId xmlns:a16="http://schemas.microsoft.com/office/drawing/2014/main" id="{A5BEA02B-7700-4221-A1B8-391CD30EBC93}"/>
                      </a:ext>
                    </a:extLst>
                  </p:cNvPr>
                  <p:cNvPicPr/>
                  <p:nvPr/>
                </p:nvPicPr>
                <p:blipFill>
                  <a:blip r:embed="rId60"/>
                  <a:stretch>
                    <a:fillRect/>
                  </a:stretch>
                </p:blipFill>
                <p:spPr>
                  <a:xfrm>
                    <a:off x="6642097" y="4709610"/>
                    <a:ext cx="159840" cy="440640"/>
                  </a:xfrm>
                  <a:prstGeom prst="rect">
                    <a:avLst/>
                  </a:prstGeom>
                </p:spPr>
              </p:pic>
            </mc:Fallback>
          </mc:AlternateContent>
        </p:grpSp>
        <p:grpSp>
          <p:nvGrpSpPr>
            <p:cNvPr id="49" name="Group 48">
              <a:extLst>
                <a:ext uri="{FF2B5EF4-FFF2-40B4-BE49-F238E27FC236}">
                  <a16:creationId xmlns:a16="http://schemas.microsoft.com/office/drawing/2014/main" id="{7623DFD0-F68C-4E29-BE04-2F7575E53A81}"/>
                </a:ext>
              </a:extLst>
            </p:cNvPr>
            <p:cNvGrpSpPr/>
            <p:nvPr/>
          </p:nvGrpSpPr>
          <p:grpSpPr>
            <a:xfrm>
              <a:off x="7034497" y="4590090"/>
              <a:ext cx="119160" cy="210960"/>
              <a:chOff x="7034497" y="4590090"/>
              <a:chExt cx="119160" cy="210960"/>
            </a:xfrm>
          </p:grpSpPr>
          <mc:AlternateContent xmlns:mc="http://schemas.openxmlformats.org/markup-compatibility/2006" xmlns:p14="http://schemas.microsoft.com/office/powerpoint/2010/main">
            <mc:Choice Requires="p14">
              <p:contentPart p14:bwMode="auto" r:id="rId61">
                <p14:nvContentPartPr>
                  <p14:cNvPr id="47" name="Ink 46">
                    <a:extLst>
                      <a:ext uri="{FF2B5EF4-FFF2-40B4-BE49-F238E27FC236}">
                        <a16:creationId xmlns:a16="http://schemas.microsoft.com/office/drawing/2014/main" id="{EF1FA81C-BC3C-43CF-956D-FB6C591801B9}"/>
                      </a:ext>
                    </a:extLst>
                  </p14:cNvPr>
                  <p14:cNvContentPartPr/>
                  <p14:nvPr/>
                </p14:nvContentPartPr>
                <p14:xfrm>
                  <a:off x="7034497" y="4677930"/>
                  <a:ext cx="119160" cy="12960"/>
                </p14:xfrm>
              </p:contentPart>
            </mc:Choice>
            <mc:Fallback xmlns="">
              <p:pic>
                <p:nvPicPr>
                  <p:cNvPr id="47" name="Ink 46">
                    <a:extLst>
                      <a:ext uri="{FF2B5EF4-FFF2-40B4-BE49-F238E27FC236}">
                        <a16:creationId xmlns:a16="http://schemas.microsoft.com/office/drawing/2014/main" id="{EF1FA81C-BC3C-43CF-956D-FB6C591801B9}"/>
                      </a:ext>
                    </a:extLst>
                  </p:cNvPr>
                  <p:cNvPicPr/>
                  <p:nvPr/>
                </p:nvPicPr>
                <p:blipFill>
                  <a:blip r:embed="rId62"/>
                  <a:stretch>
                    <a:fillRect/>
                  </a:stretch>
                </p:blipFill>
                <p:spPr>
                  <a:xfrm>
                    <a:off x="7025497" y="4669173"/>
                    <a:ext cx="136800" cy="3012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Ink 47">
                    <a:extLst>
                      <a:ext uri="{FF2B5EF4-FFF2-40B4-BE49-F238E27FC236}">
                        <a16:creationId xmlns:a16="http://schemas.microsoft.com/office/drawing/2014/main" id="{4BE8070D-4E06-4501-BCD7-9F11D0957EE9}"/>
                      </a:ext>
                    </a:extLst>
                  </p14:cNvPr>
                  <p14:cNvContentPartPr/>
                  <p14:nvPr/>
                </p14:nvContentPartPr>
                <p14:xfrm>
                  <a:off x="7110457" y="4590090"/>
                  <a:ext cx="15480" cy="210960"/>
                </p14:xfrm>
              </p:contentPart>
            </mc:Choice>
            <mc:Fallback xmlns="">
              <p:pic>
                <p:nvPicPr>
                  <p:cNvPr id="48" name="Ink 47">
                    <a:extLst>
                      <a:ext uri="{FF2B5EF4-FFF2-40B4-BE49-F238E27FC236}">
                        <a16:creationId xmlns:a16="http://schemas.microsoft.com/office/drawing/2014/main" id="{4BE8070D-4E06-4501-BCD7-9F11D0957EE9}"/>
                      </a:ext>
                    </a:extLst>
                  </p:cNvPr>
                  <p:cNvPicPr/>
                  <p:nvPr/>
                </p:nvPicPr>
                <p:blipFill>
                  <a:blip r:embed="rId64"/>
                  <a:stretch>
                    <a:fillRect/>
                  </a:stretch>
                </p:blipFill>
                <p:spPr>
                  <a:xfrm>
                    <a:off x="7101457" y="4581090"/>
                    <a:ext cx="33120" cy="228600"/>
                  </a:xfrm>
                  <a:prstGeom prst="rect">
                    <a:avLst/>
                  </a:prstGeom>
                </p:spPr>
              </p:pic>
            </mc:Fallback>
          </mc:AlternateContent>
        </p:grpSp>
        <p:grpSp>
          <p:nvGrpSpPr>
            <p:cNvPr id="55" name="Group 54">
              <a:extLst>
                <a:ext uri="{FF2B5EF4-FFF2-40B4-BE49-F238E27FC236}">
                  <a16:creationId xmlns:a16="http://schemas.microsoft.com/office/drawing/2014/main" id="{A2EAAAB1-F568-4BC6-A643-33BB6E58B269}"/>
                </a:ext>
              </a:extLst>
            </p:cNvPr>
            <p:cNvGrpSpPr/>
            <p:nvPr/>
          </p:nvGrpSpPr>
          <p:grpSpPr>
            <a:xfrm>
              <a:off x="5734537" y="5159610"/>
              <a:ext cx="885240" cy="192960"/>
              <a:chOff x="5734537" y="5159610"/>
              <a:chExt cx="885240" cy="192960"/>
            </a:xfrm>
          </p:grpSpPr>
          <mc:AlternateContent xmlns:mc="http://schemas.openxmlformats.org/markup-compatibility/2006" xmlns:p14="http://schemas.microsoft.com/office/powerpoint/2010/main">
            <mc:Choice Requires="p14">
              <p:contentPart p14:bwMode="auto" r:id="rId65">
                <p14:nvContentPartPr>
                  <p14:cNvPr id="50" name="Ink 49">
                    <a:extLst>
                      <a:ext uri="{FF2B5EF4-FFF2-40B4-BE49-F238E27FC236}">
                        <a16:creationId xmlns:a16="http://schemas.microsoft.com/office/drawing/2014/main" id="{57FCC380-2EBE-4A0D-8F8F-61181DD6BAF3}"/>
                      </a:ext>
                    </a:extLst>
                  </p14:cNvPr>
                  <p14:cNvContentPartPr/>
                  <p14:nvPr/>
                </p14:nvContentPartPr>
                <p14:xfrm>
                  <a:off x="5734537" y="5172210"/>
                  <a:ext cx="183960" cy="179640"/>
                </p14:xfrm>
              </p:contentPart>
            </mc:Choice>
            <mc:Fallback xmlns="">
              <p:pic>
                <p:nvPicPr>
                  <p:cNvPr id="50" name="Ink 49">
                    <a:extLst>
                      <a:ext uri="{FF2B5EF4-FFF2-40B4-BE49-F238E27FC236}">
                        <a16:creationId xmlns:a16="http://schemas.microsoft.com/office/drawing/2014/main" id="{57FCC380-2EBE-4A0D-8F8F-61181DD6BAF3}"/>
                      </a:ext>
                    </a:extLst>
                  </p:cNvPr>
                  <p:cNvPicPr/>
                  <p:nvPr/>
                </p:nvPicPr>
                <p:blipFill>
                  <a:blip r:embed="rId66"/>
                  <a:stretch>
                    <a:fillRect/>
                  </a:stretch>
                </p:blipFill>
                <p:spPr>
                  <a:xfrm>
                    <a:off x="5725519" y="5163210"/>
                    <a:ext cx="201635"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Ink 50">
                    <a:extLst>
                      <a:ext uri="{FF2B5EF4-FFF2-40B4-BE49-F238E27FC236}">
                        <a16:creationId xmlns:a16="http://schemas.microsoft.com/office/drawing/2014/main" id="{44547865-CD37-4C81-86D0-AC1EE02BAB70}"/>
                      </a:ext>
                    </a:extLst>
                  </p14:cNvPr>
                  <p14:cNvContentPartPr/>
                  <p14:nvPr/>
                </p14:nvContentPartPr>
                <p14:xfrm>
                  <a:off x="5933977" y="5198850"/>
                  <a:ext cx="104760" cy="153720"/>
                </p14:xfrm>
              </p:contentPart>
            </mc:Choice>
            <mc:Fallback xmlns="">
              <p:pic>
                <p:nvPicPr>
                  <p:cNvPr id="51" name="Ink 50">
                    <a:extLst>
                      <a:ext uri="{FF2B5EF4-FFF2-40B4-BE49-F238E27FC236}">
                        <a16:creationId xmlns:a16="http://schemas.microsoft.com/office/drawing/2014/main" id="{44547865-CD37-4C81-86D0-AC1EE02BAB70}"/>
                      </a:ext>
                    </a:extLst>
                  </p:cNvPr>
                  <p:cNvPicPr/>
                  <p:nvPr/>
                </p:nvPicPr>
                <p:blipFill>
                  <a:blip r:embed="rId68"/>
                  <a:stretch>
                    <a:fillRect/>
                  </a:stretch>
                </p:blipFill>
                <p:spPr>
                  <a:xfrm>
                    <a:off x="5924946" y="5189850"/>
                    <a:ext cx="122461"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Ink 51">
                    <a:extLst>
                      <a:ext uri="{FF2B5EF4-FFF2-40B4-BE49-F238E27FC236}">
                        <a16:creationId xmlns:a16="http://schemas.microsoft.com/office/drawing/2014/main" id="{C26170FB-3B71-418F-A591-F6D573F92DFB}"/>
                      </a:ext>
                    </a:extLst>
                  </p14:cNvPr>
                  <p14:cNvContentPartPr/>
                  <p14:nvPr/>
                </p14:nvContentPartPr>
                <p14:xfrm>
                  <a:off x="6104977" y="5187690"/>
                  <a:ext cx="129240" cy="139680"/>
                </p14:xfrm>
              </p:contentPart>
            </mc:Choice>
            <mc:Fallback xmlns="">
              <p:pic>
                <p:nvPicPr>
                  <p:cNvPr id="52" name="Ink 51">
                    <a:extLst>
                      <a:ext uri="{FF2B5EF4-FFF2-40B4-BE49-F238E27FC236}">
                        <a16:creationId xmlns:a16="http://schemas.microsoft.com/office/drawing/2014/main" id="{C26170FB-3B71-418F-A591-F6D573F92DFB}"/>
                      </a:ext>
                    </a:extLst>
                  </p:cNvPr>
                  <p:cNvPicPr/>
                  <p:nvPr/>
                </p:nvPicPr>
                <p:blipFill>
                  <a:blip r:embed="rId70"/>
                  <a:stretch>
                    <a:fillRect/>
                  </a:stretch>
                </p:blipFill>
                <p:spPr>
                  <a:xfrm>
                    <a:off x="6096002" y="5178690"/>
                    <a:ext cx="146831"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Ink 52">
                    <a:extLst>
                      <a:ext uri="{FF2B5EF4-FFF2-40B4-BE49-F238E27FC236}">
                        <a16:creationId xmlns:a16="http://schemas.microsoft.com/office/drawing/2014/main" id="{6541B36B-D381-4660-95F1-2EE614037AC1}"/>
                      </a:ext>
                    </a:extLst>
                  </p14:cNvPr>
                  <p14:cNvContentPartPr/>
                  <p14:nvPr/>
                </p14:nvContentPartPr>
                <p14:xfrm>
                  <a:off x="6282097" y="5179050"/>
                  <a:ext cx="146520" cy="148320"/>
                </p14:xfrm>
              </p:contentPart>
            </mc:Choice>
            <mc:Fallback xmlns="">
              <p:pic>
                <p:nvPicPr>
                  <p:cNvPr id="53" name="Ink 52">
                    <a:extLst>
                      <a:ext uri="{FF2B5EF4-FFF2-40B4-BE49-F238E27FC236}">
                        <a16:creationId xmlns:a16="http://schemas.microsoft.com/office/drawing/2014/main" id="{6541B36B-D381-4660-95F1-2EE614037AC1}"/>
                      </a:ext>
                    </a:extLst>
                  </p:cNvPr>
                  <p:cNvPicPr/>
                  <p:nvPr/>
                </p:nvPicPr>
                <p:blipFill>
                  <a:blip r:embed="rId72"/>
                  <a:stretch>
                    <a:fillRect/>
                  </a:stretch>
                </p:blipFill>
                <p:spPr>
                  <a:xfrm>
                    <a:off x="6273097" y="5170050"/>
                    <a:ext cx="1641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Ink 53">
                    <a:extLst>
                      <a:ext uri="{FF2B5EF4-FFF2-40B4-BE49-F238E27FC236}">
                        <a16:creationId xmlns:a16="http://schemas.microsoft.com/office/drawing/2014/main" id="{DC014467-3108-4039-A494-06F192DC11A7}"/>
                      </a:ext>
                    </a:extLst>
                  </p14:cNvPr>
                  <p14:cNvContentPartPr/>
                  <p14:nvPr/>
                </p14:nvContentPartPr>
                <p14:xfrm>
                  <a:off x="6503497" y="5159610"/>
                  <a:ext cx="116280" cy="158400"/>
                </p14:xfrm>
              </p:contentPart>
            </mc:Choice>
            <mc:Fallback xmlns="">
              <p:pic>
                <p:nvPicPr>
                  <p:cNvPr id="54" name="Ink 53">
                    <a:extLst>
                      <a:ext uri="{FF2B5EF4-FFF2-40B4-BE49-F238E27FC236}">
                        <a16:creationId xmlns:a16="http://schemas.microsoft.com/office/drawing/2014/main" id="{DC014467-3108-4039-A494-06F192DC11A7}"/>
                      </a:ext>
                    </a:extLst>
                  </p:cNvPr>
                  <p:cNvPicPr/>
                  <p:nvPr/>
                </p:nvPicPr>
                <p:blipFill>
                  <a:blip r:embed="rId74"/>
                  <a:stretch>
                    <a:fillRect/>
                  </a:stretch>
                </p:blipFill>
                <p:spPr>
                  <a:xfrm>
                    <a:off x="6494469" y="5150610"/>
                    <a:ext cx="133975" cy="176040"/>
                  </a:xfrm>
                  <a:prstGeom prst="rect">
                    <a:avLst/>
                  </a:prstGeom>
                </p:spPr>
              </p:pic>
            </mc:Fallback>
          </mc:AlternateContent>
        </p:grpSp>
        <p:grpSp>
          <p:nvGrpSpPr>
            <p:cNvPr id="66" name="Group 65">
              <a:extLst>
                <a:ext uri="{FF2B5EF4-FFF2-40B4-BE49-F238E27FC236}">
                  <a16:creationId xmlns:a16="http://schemas.microsoft.com/office/drawing/2014/main" id="{C1728EE0-A504-4200-8946-C09825595B8B}"/>
                </a:ext>
              </a:extLst>
            </p:cNvPr>
            <p:cNvGrpSpPr/>
            <p:nvPr/>
          </p:nvGrpSpPr>
          <p:grpSpPr>
            <a:xfrm>
              <a:off x="6925057" y="4929210"/>
              <a:ext cx="1427400" cy="448920"/>
              <a:chOff x="6925057" y="4929210"/>
              <a:chExt cx="1427400" cy="448920"/>
            </a:xfrm>
          </p:grpSpPr>
          <mc:AlternateContent xmlns:mc="http://schemas.openxmlformats.org/markup-compatibility/2006" xmlns:p14="http://schemas.microsoft.com/office/powerpoint/2010/main">
            <mc:Choice Requires="p14">
              <p:contentPart p14:bwMode="auto" r:id="rId75">
                <p14:nvContentPartPr>
                  <p14:cNvPr id="56" name="Ink 55">
                    <a:extLst>
                      <a:ext uri="{FF2B5EF4-FFF2-40B4-BE49-F238E27FC236}">
                        <a16:creationId xmlns:a16="http://schemas.microsoft.com/office/drawing/2014/main" id="{F3DC5E2F-C177-445E-8406-A0F2C6DEFA75}"/>
                      </a:ext>
                    </a:extLst>
                  </p14:cNvPr>
                  <p14:cNvContentPartPr/>
                  <p14:nvPr/>
                </p14:nvContentPartPr>
                <p14:xfrm>
                  <a:off x="6925057" y="5008050"/>
                  <a:ext cx="145440" cy="293760"/>
                </p14:xfrm>
              </p:contentPart>
            </mc:Choice>
            <mc:Fallback xmlns="">
              <p:pic>
                <p:nvPicPr>
                  <p:cNvPr id="56" name="Ink 55">
                    <a:extLst>
                      <a:ext uri="{FF2B5EF4-FFF2-40B4-BE49-F238E27FC236}">
                        <a16:creationId xmlns:a16="http://schemas.microsoft.com/office/drawing/2014/main" id="{F3DC5E2F-C177-445E-8406-A0F2C6DEFA75}"/>
                      </a:ext>
                    </a:extLst>
                  </p:cNvPr>
                  <p:cNvPicPr/>
                  <p:nvPr/>
                </p:nvPicPr>
                <p:blipFill>
                  <a:blip r:embed="rId76"/>
                  <a:stretch>
                    <a:fillRect/>
                  </a:stretch>
                </p:blipFill>
                <p:spPr>
                  <a:xfrm>
                    <a:off x="6916057" y="4999061"/>
                    <a:ext cx="163080" cy="311378"/>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Ink 56">
                    <a:extLst>
                      <a:ext uri="{FF2B5EF4-FFF2-40B4-BE49-F238E27FC236}">
                        <a16:creationId xmlns:a16="http://schemas.microsoft.com/office/drawing/2014/main" id="{F73FE808-6A7B-47AA-9215-5199F4783710}"/>
                      </a:ext>
                    </a:extLst>
                  </p14:cNvPr>
                  <p14:cNvContentPartPr/>
                  <p14:nvPr/>
                </p14:nvContentPartPr>
                <p14:xfrm>
                  <a:off x="7144657" y="5081130"/>
                  <a:ext cx="342000" cy="204840"/>
                </p14:xfrm>
              </p:contentPart>
            </mc:Choice>
            <mc:Fallback xmlns="">
              <p:pic>
                <p:nvPicPr>
                  <p:cNvPr id="57" name="Ink 56">
                    <a:extLst>
                      <a:ext uri="{FF2B5EF4-FFF2-40B4-BE49-F238E27FC236}">
                        <a16:creationId xmlns:a16="http://schemas.microsoft.com/office/drawing/2014/main" id="{F73FE808-6A7B-47AA-9215-5199F4783710}"/>
                      </a:ext>
                    </a:extLst>
                  </p:cNvPr>
                  <p:cNvPicPr/>
                  <p:nvPr/>
                </p:nvPicPr>
                <p:blipFill>
                  <a:blip r:embed="rId78"/>
                  <a:stretch>
                    <a:fillRect/>
                  </a:stretch>
                </p:blipFill>
                <p:spPr>
                  <a:xfrm>
                    <a:off x="7135657" y="5072146"/>
                    <a:ext cx="359640" cy="22244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Ink 58">
                    <a:extLst>
                      <a:ext uri="{FF2B5EF4-FFF2-40B4-BE49-F238E27FC236}">
                        <a16:creationId xmlns:a16="http://schemas.microsoft.com/office/drawing/2014/main" id="{8CCEC3FD-35A3-4463-857B-9FA1400F4D2A}"/>
                      </a:ext>
                    </a:extLst>
                  </p14:cNvPr>
                  <p14:cNvContentPartPr/>
                  <p14:nvPr/>
                </p14:nvContentPartPr>
                <p14:xfrm>
                  <a:off x="7568737" y="5145210"/>
                  <a:ext cx="120600" cy="100080"/>
                </p14:xfrm>
              </p:contentPart>
            </mc:Choice>
            <mc:Fallback xmlns="">
              <p:pic>
                <p:nvPicPr>
                  <p:cNvPr id="59" name="Ink 58">
                    <a:extLst>
                      <a:ext uri="{FF2B5EF4-FFF2-40B4-BE49-F238E27FC236}">
                        <a16:creationId xmlns:a16="http://schemas.microsoft.com/office/drawing/2014/main" id="{8CCEC3FD-35A3-4463-857B-9FA1400F4D2A}"/>
                      </a:ext>
                    </a:extLst>
                  </p:cNvPr>
                  <p:cNvPicPr/>
                  <p:nvPr/>
                </p:nvPicPr>
                <p:blipFill>
                  <a:blip r:embed="rId80"/>
                  <a:stretch>
                    <a:fillRect/>
                  </a:stretch>
                </p:blipFill>
                <p:spPr>
                  <a:xfrm>
                    <a:off x="7559764" y="5136210"/>
                    <a:ext cx="138188"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0" name="Ink 59">
                    <a:extLst>
                      <a:ext uri="{FF2B5EF4-FFF2-40B4-BE49-F238E27FC236}">
                        <a16:creationId xmlns:a16="http://schemas.microsoft.com/office/drawing/2014/main" id="{91B48338-4417-4FF3-8AFA-53183B4CE3B6}"/>
                      </a:ext>
                    </a:extLst>
                  </p14:cNvPr>
                  <p14:cNvContentPartPr/>
                  <p14:nvPr/>
                </p14:nvContentPartPr>
                <p14:xfrm>
                  <a:off x="7691497" y="4929210"/>
                  <a:ext cx="19440" cy="353160"/>
                </p14:xfrm>
              </p:contentPart>
            </mc:Choice>
            <mc:Fallback xmlns="">
              <p:pic>
                <p:nvPicPr>
                  <p:cNvPr id="60" name="Ink 59">
                    <a:extLst>
                      <a:ext uri="{FF2B5EF4-FFF2-40B4-BE49-F238E27FC236}">
                        <a16:creationId xmlns:a16="http://schemas.microsoft.com/office/drawing/2014/main" id="{91B48338-4417-4FF3-8AFA-53183B4CE3B6}"/>
                      </a:ext>
                    </a:extLst>
                  </p:cNvPr>
                  <p:cNvPicPr/>
                  <p:nvPr/>
                </p:nvPicPr>
                <p:blipFill>
                  <a:blip r:embed="rId82"/>
                  <a:stretch>
                    <a:fillRect/>
                  </a:stretch>
                </p:blipFill>
                <p:spPr>
                  <a:xfrm>
                    <a:off x="7682497" y="4920201"/>
                    <a:ext cx="37080" cy="370818"/>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8351C1FF-F628-49FB-A285-A9E9AF90968F}"/>
                      </a:ext>
                    </a:extLst>
                  </p14:cNvPr>
                  <p14:cNvContentPartPr/>
                  <p14:nvPr/>
                </p14:nvContentPartPr>
                <p14:xfrm>
                  <a:off x="7825777" y="5012010"/>
                  <a:ext cx="47520" cy="232920"/>
                </p14:xfrm>
              </p:contentPart>
            </mc:Choice>
            <mc:Fallback xmlns="">
              <p:pic>
                <p:nvPicPr>
                  <p:cNvPr id="61" name="Ink 60">
                    <a:extLst>
                      <a:ext uri="{FF2B5EF4-FFF2-40B4-BE49-F238E27FC236}">
                        <a16:creationId xmlns:a16="http://schemas.microsoft.com/office/drawing/2014/main" id="{8351C1FF-F628-49FB-A285-A9E9AF90968F}"/>
                      </a:ext>
                    </a:extLst>
                  </p:cNvPr>
                  <p:cNvPicPr/>
                  <p:nvPr/>
                </p:nvPicPr>
                <p:blipFill>
                  <a:blip r:embed="rId84"/>
                  <a:stretch>
                    <a:fillRect/>
                  </a:stretch>
                </p:blipFill>
                <p:spPr>
                  <a:xfrm>
                    <a:off x="7816777" y="5003010"/>
                    <a:ext cx="651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22E477C9-E9E6-45E7-8767-B71770744F6D}"/>
                      </a:ext>
                    </a:extLst>
                  </p14:cNvPr>
                  <p14:cNvContentPartPr/>
                  <p14:nvPr/>
                </p14:nvContentPartPr>
                <p14:xfrm>
                  <a:off x="7952497" y="5104530"/>
                  <a:ext cx="11160" cy="110880"/>
                </p14:xfrm>
              </p:contentPart>
            </mc:Choice>
            <mc:Fallback xmlns="">
              <p:pic>
                <p:nvPicPr>
                  <p:cNvPr id="62" name="Ink 61">
                    <a:extLst>
                      <a:ext uri="{FF2B5EF4-FFF2-40B4-BE49-F238E27FC236}">
                        <a16:creationId xmlns:a16="http://schemas.microsoft.com/office/drawing/2014/main" id="{22E477C9-E9E6-45E7-8767-B71770744F6D}"/>
                      </a:ext>
                    </a:extLst>
                  </p:cNvPr>
                  <p:cNvPicPr/>
                  <p:nvPr/>
                </p:nvPicPr>
                <p:blipFill>
                  <a:blip r:embed="rId86"/>
                  <a:stretch>
                    <a:fillRect/>
                  </a:stretch>
                </p:blipFill>
                <p:spPr>
                  <a:xfrm>
                    <a:off x="7943197" y="5095530"/>
                    <a:ext cx="29388"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4EE30F22-C169-4EBD-8652-8775F9A91BB6}"/>
                      </a:ext>
                    </a:extLst>
                  </p14:cNvPr>
                  <p14:cNvContentPartPr/>
                  <p14:nvPr/>
                </p14:nvContentPartPr>
                <p14:xfrm>
                  <a:off x="7986337" y="4994370"/>
                  <a:ext cx="2880" cy="7200"/>
                </p14:xfrm>
              </p:contentPart>
            </mc:Choice>
            <mc:Fallback xmlns="">
              <p:pic>
                <p:nvPicPr>
                  <p:cNvPr id="63" name="Ink 62">
                    <a:extLst>
                      <a:ext uri="{FF2B5EF4-FFF2-40B4-BE49-F238E27FC236}">
                        <a16:creationId xmlns:a16="http://schemas.microsoft.com/office/drawing/2014/main" id="{4EE30F22-C169-4EBD-8652-8775F9A91BB6}"/>
                      </a:ext>
                    </a:extLst>
                  </p:cNvPr>
                  <p:cNvPicPr/>
                  <p:nvPr/>
                </p:nvPicPr>
                <p:blipFill>
                  <a:blip r:embed="rId88"/>
                  <a:stretch>
                    <a:fillRect/>
                  </a:stretch>
                </p:blipFill>
                <p:spPr>
                  <a:xfrm>
                    <a:off x="7977337" y="4985370"/>
                    <a:ext cx="20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Ink 63">
                    <a:extLst>
                      <a:ext uri="{FF2B5EF4-FFF2-40B4-BE49-F238E27FC236}">
                        <a16:creationId xmlns:a16="http://schemas.microsoft.com/office/drawing/2014/main" id="{5DBFA1A1-D345-4AF8-8676-CD07C2904EE6}"/>
                      </a:ext>
                    </a:extLst>
                  </p14:cNvPr>
                  <p14:cNvContentPartPr/>
                  <p14:nvPr/>
                </p14:nvContentPartPr>
                <p14:xfrm>
                  <a:off x="8085697" y="5038650"/>
                  <a:ext cx="100800" cy="169920"/>
                </p14:xfrm>
              </p:contentPart>
            </mc:Choice>
            <mc:Fallback xmlns="">
              <p:pic>
                <p:nvPicPr>
                  <p:cNvPr id="64" name="Ink 63">
                    <a:extLst>
                      <a:ext uri="{FF2B5EF4-FFF2-40B4-BE49-F238E27FC236}">
                        <a16:creationId xmlns:a16="http://schemas.microsoft.com/office/drawing/2014/main" id="{5DBFA1A1-D345-4AF8-8676-CD07C2904EE6}"/>
                      </a:ext>
                    </a:extLst>
                  </p:cNvPr>
                  <p:cNvPicPr/>
                  <p:nvPr/>
                </p:nvPicPr>
                <p:blipFill>
                  <a:blip r:embed="rId90"/>
                  <a:stretch>
                    <a:fillRect/>
                  </a:stretch>
                </p:blipFill>
                <p:spPr>
                  <a:xfrm>
                    <a:off x="8076697" y="5029631"/>
                    <a:ext cx="118440" cy="187597"/>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5" name="Ink 64">
                    <a:extLst>
                      <a:ext uri="{FF2B5EF4-FFF2-40B4-BE49-F238E27FC236}">
                        <a16:creationId xmlns:a16="http://schemas.microsoft.com/office/drawing/2014/main" id="{889B0997-4513-41A0-8CFF-080A62ED5DB2}"/>
                      </a:ext>
                    </a:extLst>
                  </p14:cNvPr>
                  <p14:cNvContentPartPr/>
                  <p14:nvPr/>
                </p14:nvContentPartPr>
                <p14:xfrm>
                  <a:off x="8188657" y="5062410"/>
                  <a:ext cx="163800" cy="315720"/>
                </p14:xfrm>
              </p:contentPart>
            </mc:Choice>
            <mc:Fallback xmlns="">
              <p:pic>
                <p:nvPicPr>
                  <p:cNvPr id="65" name="Ink 64">
                    <a:extLst>
                      <a:ext uri="{FF2B5EF4-FFF2-40B4-BE49-F238E27FC236}">
                        <a16:creationId xmlns:a16="http://schemas.microsoft.com/office/drawing/2014/main" id="{889B0997-4513-41A0-8CFF-080A62ED5DB2}"/>
                      </a:ext>
                    </a:extLst>
                  </p:cNvPr>
                  <p:cNvPicPr/>
                  <p:nvPr/>
                </p:nvPicPr>
                <p:blipFill>
                  <a:blip r:embed="rId92"/>
                  <a:stretch>
                    <a:fillRect/>
                  </a:stretch>
                </p:blipFill>
                <p:spPr>
                  <a:xfrm>
                    <a:off x="8179637" y="5053410"/>
                    <a:ext cx="181479" cy="333360"/>
                  </a:xfrm>
                  <a:prstGeom prst="rect">
                    <a:avLst/>
                  </a:prstGeom>
                </p:spPr>
              </p:pic>
            </mc:Fallback>
          </mc:AlternateContent>
        </p:grpSp>
      </p:grpSp>
      <p:grpSp>
        <p:nvGrpSpPr>
          <p:cNvPr id="11" name="Group 10">
            <a:extLst>
              <a:ext uri="{FF2B5EF4-FFF2-40B4-BE49-F238E27FC236}">
                <a16:creationId xmlns:a16="http://schemas.microsoft.com/office/drawing/2014/main" id="{83BAEDA5-20E7-4A1E-A2BD-3E17999D0C50}"/>
              </a:ext>
            </a:extLst>
          </p:cNvPr>
          <p:cNvGrpSpPr/>
          <p:nvPr/>
        </p:nvGrpSpPr>
        <p:grpSpPr>
          <a:xfrm>
            <a:off x="762561" y="3382895"/>
            <a:ext cx="6179913" cy="499075"/>
            <a:chOff x="762561" y="3382895"/>
            <a:chExt cx="6179913" cy="499075"/>
          </a:xfrm>
        </p:grpSpPr>
        <p:sp>
          <p:nvSpPr>
            <p:cNvPr id="9" name="Rectangle 8">
              <a:extLst>
                <a:ext uri="{FF2B5EF4-FFF2-40B4-BE49-F238E27FC236}">
                  <a16:creationId xmlns:a16="http://schemas.microsoft.com/office/drawing/2014/main" id="{2B0FDA2D-3259-408A-839D-44549E540C43}"/>
                </a:ext>
              </a:extLst>
            </p:cNvPr>
            <p:cNvSpPr/>
            <p:nvPr/>
          </p:nvSpPr>
          <p:spPr>
            <a:xfrm>
              <a:off x="762561" y="3641954"/>
              <a:ext cx="2090178" cy="223810"/>
            </a:xfrm>
            <a:prstGeom prst="rect">
              <a:avLst/>
            </a:prstGeom>
            <a:noFill/>
            <a:ln>
              <a:solidFill>
                <a:srgbClr val="D717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grpSp>
          <p:nvGrpSpPr>
            <p:cNvPr id="87" name="Group 86">
              <a:extLst>
                <a:ext uri="{FF2B5EF4-FFF2-40B4-BE49-F238E27FC236}">
                  <a16:creationId xmlns:a16="http://schemas.microsoft.com/office/drawing/2014/main" id="{96D4F6B7-EA5E-407D-8531-66D061DF93C6}"/>
                </a:ext>
              </a:extLst>
            </p:cNvPr>
            <p:cNvGrpSpPr/>
            <p:nvPr/>
          </p:nvGrpSpPr>
          <p:grpSpPr>
            <a:xfrm>
              <a:off x="2967577" y="3529890"/>
              <a:ext cx="2416320" cy="352080"/>
              <a:chOff x="2967577" y="3529890"/>
              <a:chExt cx="2416320" cy="352080"/>
            </a:xfrm>
          </p:grpSpPr>
          <mc:AlternateContent xmlns:mc="http://schemas.openxmlformats.org/markup-compatibility/2006" xmlns:p14="http://schemas.microsoft.com/office/powerpoint/2010/main">
            <mc:Choice Requires="p14">
              <p:contentPart p14:bwMode="auto" r:id="rId93">
                <p14:nvContentPartPr>
                  <p14:cNvPr id="67" name="Ink 66">
                    <a:extLst>
                      <a:ext uri="{FF2B5EF4-FFF2-40B4-BE49-F238E27FC236}">
                        <a16:creationId xmlns:a16="http://schemas.microsoft.com/office/drawing/2014/main" id="{33D93092-0595-47AB-9232-34F850495F32}"/>
                      </a:ext>
                    </a:extLst>
                  </p14:cNvPr>
                  <p14:cNvContentPartPr/>
                  <p14:nvPr/>
                </p14:nvContentPartPr>
                <p14:xfrm>
                  <a:off x="3042097" y="3656970"/>
                  <a:ext cx="616320" cy="90720"/>
                </p14:xfrm>
              </p:contentPart>
            </mc:Choice>
            <mc:Fallback xmlns="">
              <p:pic>
                <p:nvPicPr>
                  <p:cNvPr id="67" name="Ink 66">
                    <a:extLst>
                      <a:ext uri="{FF2B5EF4-FFF2-40B4-BE49-F238E27FC236}">
                        <a16:creationId xmlns:a16="http://schemas.microsoft.com/office/drawing/2014/main" id="{33D93092-0595-47AB-9232-34F850495F32}"/>
                      </a:ext>
                    </a:extLst>
                  </p:cNvPr>
                  <p:cNvPicPr/>
                  <p:nvPr/>
                </p:nvPicPr>
                <p:blipFill>
                  <a:blip r:embed="rId94"/>
                  <a:stretch>
                    <a:fillRect/>
                  </a:stretch>
                </p:blipFill>
                <p:spPr>
                  <a:xfrm>
                    <a:off x="3033097" y="3647934"/>
                    <a:ext cx="633960" cy="10843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Ink 67">
                    <a:extLst>
                      <a:ext uri="{FF2B5EF4-FFF2-40B4-BE49-F238E27FC236}">
                        <a16:creationId xmlns:a16="http://schemas.microsoft.com/office/drawing/2014/main" id="{B87FCA6F-923E-4C8B-8424-323A04CF8F7C}"/>
                      </a:ext>
                    </a:extLst>
                  </p14:cNvPr>
                  <p14:cNvContentPartPr/>
                  <p14:nvPr/>
                </p14:nvContentPartPr>
                <p14:xfrm>
                  <a:off x="2967577" y="3669570"/>
                  <a:ext cx="118080" cy="121680"/>
                </p14:xfrm>
              </p:contentPart>
            </mc:Choice>
            <mc:Fallback xmlns="">
              <p:pic>
                <p:nvPicPr>
                  <p:cNvPr id="68" name="Ink 67">
                    <a:extLst>
                      <a:ext uri="{FF2B5EF4-FFF2-40B4-BE49-F238E27FC236}">
                        <a16:creationId xmlns:a16="http://schemas.microsoft.com/office/drawing/2014/main" id="{B87FCA6F-923E-4C8B-8424-323A04CF8F7C}"/>
                      </a:ext>
                    </a:extLst>
                  </p:cNvPr>
                  <p:cNvPicPr/>
                  <p:nvPr/>
                </p:nvPicPr>
                <p:blipFill>
                  <a:blip r:embed="rId96"/>
                  <a:stretch>
                    <a:fillRect/>
                  </a:stretch>
                </p:blipFill>
                <p:spPr>
                  <a:xfrm>
                    <a:off x="2958577" y="3660570"/>
                    <a:ext cx="135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Ink 69">
                    <a:extLst>
                      <a:ext uri="{FF2B5EF4-FFF2-40B4-BE49-F238E27FC236}">
                        <a16:creationId xmlns:a16="http://schemas.microsoft.com/office/drawing/2014/main" id="{CE621D13-96E6-49F2-8340-F5450C22DAD6}"/>
                      </a:ext>
                    </a:extLst>
                  </p14:cNvPr>
                  <p14:cNvContentPartPr/>
                  <p14:nvPr/>
                </p14:nvContentPartPr>
                <p14:xfrm>
                  <a:off x="3778297" y="3609810"/>
                  <a:ext cx="149760" cy="208080"/>
                </p14:xfrm>
              </p:contentPart>
            </mc:Choice>
            <mc:Fallback xmlns="">
              <p:pic>
                <p:nvPicPr>
                  <p:cNvPr id="70" name="Ink 69">
                    <a:extLst>
                      <a:ext uri="{FF2B5EF4-FFF2-40B4-BE49-F238E27FC236}">
                        <a16:creationId xmlns:a16="http://schemas.microsoft.com/office/drawing/2014/main" id="{CE621D13-96E6-49F2-8340-F5450C22DAD6}"/>
                      </a:ext>
                    </a:extLst>
                  </p:cNvPr>
                  <p:cNvPicPr/>
                  <p:nvPr/>
                </p:nvPicPr>
                <p:blipFill>
                  <a:blip r:embed="rId98"/>
                  <a:stretch>
                    <a:fillRect/>
                  </a:stretch>
                </p:blipFill>
                <p:spPr>
                  <a:xfrm>
                    <a:off x="3769297" y="3600810"/>
                    <a:ext cx="1674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Ink 70">
                    <a:extLst>
                      <a:ext uri="{FF2B5EF4-FFF2-40B4-BE49-F238E27FC236}">
                        <a16:creationId xmlns:a16="http://schemas.microsoft.com/office/drawing/2014/main" id="{C838D1B3-EBBE-4094-9B2E-9B4D3BF5D7BA}"/>
                      </a:ext>
                    </a:extLst>
                  </p14:cNvPr>
                  <p14:cNvContentPartPr/>
                  <p14:nvPr/>
                </p14:nvContentPartPr>
                <p14:xfrm>
                  <a:off x="3957937" y="3677850"/>
                  <a:ext cx="134280" cy="175680"/>
                </p14:xfrm>
              </p:contentPart>
            </mc:Choice>
            <mc:Fallback xmlns="">
              <p:pic>
                <p:nvPicPr>
                  <p:cNvPr id="71" name="Ink 70">
                    <a:extLst>
                      <a:ext uri="{FF2B5EF4-FFF2-40B4-BE49-F238E27FC236}">
                        <a16:creationId xmlns:a16="http://schemas.microsoft.com/office/drawing/2014/main" id="{C838D1B3-EBBE-4094-9B2E-9B4D3BF5D7BA}"/>
                      </a:ext>
                    </a:extLst>
                  </p:cNvPr>
                  <p:cNvPicPr/>
                  <p:nvPr/>
                </p:nvPicPr>
                <p:blipFill>
                  <a:blip r:embed="rId100"/>
                  <a:stretch>
                    <a:fillRect/>
                  </a:stretch>
                </p:blipFill>
                <p:spPr>
                  <a:xfrm>
                    <a:off x="3948937" y="3668850"/>
                    <a:ext cx="1519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Ink 71">
                    <a:extLst>
                      <a:ext uri="{FF2B5EF4-FFF2-40B4-BE49-F238E27FC236}">
                        <a16:creationId xmlns:a16="http://schemas.microsoft.com/office/drawing/2014/main" id="{9912A734-4F9C-4D79-BF2A-4CB4DAAD335E}"/>
                      </a:ext>
                    </a:extLst>
                  </p14:cNvPr>
                  <p14:cNvContentPartPr/>
                  <p14:nvPr/>
                </p14:nvContentPartPr>
                <p14:xfrm>
                  <a:off x="4199857" y="3561930"/>
                  <a:ext cx="110880" cy="320040"/>
                </p14:xfrm>
              </p:contentPart>
            </mc:Choice>
            <mc:Fallback xmlns="">
              <p:pic>
                <p:nvPicPr>
                  <p:cNvPr id="72" name="Ink 71">
                    <a:extLst>
                      <a:ext uri="{FF2B5EF4-FFF2-40B4-BE49-F238E27FC236}">
                        <a16:creationId xmlns:a16="http://schemas.microsoft.com/office/drawing/2014/main" id="{9912A734-4F9C-4D79-BF2A-4CB4DAAD335E}"/>
                      </a:ext>
                    </a:extLst>
                  </p:cNvPr>
                  <p:cNvPicPr/>
                  <p:nvPr/>
                </p:nvPicPr>
                <p:blipFill>
                  <a:blip r:embed="rId102"/>
                  <a:stretch>
                    <a:fillRect/>
                  </a:stretch>
                </p:blipFill>
                <p:spPr>
                  <a:xfrm>
                    <a:off x="4190828" y="3552940"/>
                    <a:ext cx="128577" cy="3376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Ink 72">
                    <a:extLst>
                      <a:ext uri="{FF2B5EF4-FFF2-40B4-BE49-F238E27FC236}">
                        <a16:creationId xmlns:a16="http://schemas.microsoft.com/office/drawing/2014/main" id="{5373D839-761E-49A8-BF01-6928ACFDCC6C}"/>
                      </a:ext>
                    </a:extLst>
                  </p14:cNvPr>
                  <p14:cNvContentPartPr/>
                  <p14:nvPr/>
                </p14:nvContentPartPr>
                <p14:xfrm>
                  <a:off x="4380937" y="3664170"/>
                  <a:ext cx="94680" cy="147240"/>
                </p14:xfrm>
              </p:contentPart>
            </mc:Choice>
            <mc:Fallback xmlns="">
              <p:pic>
                <p:nvPicPr>
                  <p:cNvPr id="73" name="Ink 72">
                    <a:extLst>
                      <a:ext uri="{FF2B5EF4-FFF2-40B4-BE49-F238E27FC236}">
                        <a16:creationId xmlns:a16="http://schemas.microsoft.com/office/drawing/2014/main" id="{5373D839-761E-49A8-BF01-6928ACFDCC6C}"/>
                      </a:ext>
                    </a:extLst>
                  </p:cNvPr>
                  <p:cNvPicPr/>
                  <p:nvPr/>
                </p:nvPicPr>
                <p:blipFill>
                  <a:blip r:embed="rId104"/>
                  <a:stretch>
                    <a:fillRect/>
                  </a:stretch>
                </p:blipFill>
                <p:spPr>
                  <a:xfrm>
                    <a:off x="4371971" y="3655170"/>
                    <a:ext cx="112253"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Ink 73">
                    <a:extLst>
                      <a:ext uri="{FF2B5EF4-FFF2-40B4-BE49-F238E27FC236}">
                        <a16:creationId xmlns:a16="http://schemas.microsoft.com/office/drawing/2014/main" id="{76B837D7-A0CD-476F-88A8-C21AC6DED78B}"/>
                      </a:ext>
                    </a:extLst>
                  </p14:cNvPr>
                  <p14:cNvContentPartPr/>
                  <p14:nvPr/>
                </p14:nvContentPartPr>
                <p14:xfrm>
                  <a:off x="4564897" y="3668130"/>
                  <a:ext cx="81360" cy="140400"/>
                </p14:xfrm>
              </p:contentPart>
            </mc:Choice>
            <mc:Fallback xmlns="">
              <p:pic>
                <p:nvPicPr>
                  <p:cNvPr id="74" name="Ink 73">
                    <a:extLst>
                      <a:ext uri="{FF2B5EF4-FFF2-40B4-BE49-F238E27FC236}">
                        <a16:creationId xmlns:a16="http://schemas.microsoft.com/office/drawing/2014/main" id="{76B837D7-A0CD-476F-88A8-C21AC6DED78B}"/>
                      </a:ext>
                    </a:extLst>
                  </p:cNvPr>
                  <p:cNvPicPr/>
                  <p:nvPr/>
                </p:nvPicPr>
                <p:blipFill>
                  <a:blip r:embed="rId106"/>
                  <a:stretch>
                    <a:fillRect/>
                  </a:stretch>
                </p:blipFill>
                <p:spPr>
                  <a:xfrm>
                    <a:off x="4555897" y="3659130"/>
                    <a:ext cx="99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Ink 74">
                    <a:extLst>
                      <a:ext uri="{FF2B5EF4-FFF2-40B4-BE49-F238E27FC236}">
                        <a16:creationId xmlns:a16="http://schemas.microsoft.com/office/drawing/2014/main" id="{5A423103-3553-49D8-8FBD-DD524DDC538B}"/>
                      </a:ext>
                    </a:extLst>
                  </p14:cNvPr>
                  <p14:cNvContentPartPr/>
                  <p14:nvPr/>
                </p14:nvContentPartPr>
                <p14:xfrm>
                  <a:off x="4737337" y="3629250"/>
                  <a:ext cx="102600" cy="183240"/>
                </p14:xfrm>
              </p:contentPart>
            </mc:Choice>
            <mc:Fallback xmlns="">
              <p:pic>
                <p:nvPicPr>
                  <p:cNvPr id="75" name="Ink 74">
                    <a:extLst>
                      <a:ext uri="{FF2B5EF4-FFF2-40B4-BE49-F238E27FC236}">
                        <a16:creationId xmlns:a16="http://schemas.microsoft.com/office/drawing/2014/main" id="{5A423103-3553-49D8-8FBD-DD524DDC538B}"/>
                      </a:ext>
                    </a:extLst>
                  </p:cNvPr>
                  <p:cNvPicPr/>
                  <p:nvPr/>
                </p:nvPicPr>
                <p:blipFill>
                  <a:blip r:embed="rId108"/>
                  <a:stretch>
                    <a:fillRect/>
                  </a:stretch>
                </p:blipFill>
                <p:spPr>
                  <a:xfrm>
                    <a:off x="4728337" y="3620250"/>
                    <a:ext cx="120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7" name="Ink 76">
                    <a:extLst>
                      <a:ext uri="{FF2B5EF4-FFF2-40B4-BE49-F238E27FC236}">
                        <a16:creationId xmlns:a16="http://schemas.microsoft.com/office/drawing/2014/main" id="{1140B302-B43D-42BB-87ED-AC773468352B}"/>
                      </a:ext>
                    </a:extLst>
                  </p14:cNvPr>
                  <p14:cNvContentPartPr/>
                  <p14:nvPr/>
                </p14:nvContentPartPr>
                <p14:xfrm>
                  <a:off x="4929937" y="3688290"/>
                  <a:ext cx="6120" cy="115200"/>
                </p14:xfrm>
              </p:contentPart>
            </mc:Choice>
            <mc:Fallback xmlns="">
              <p:pic>
                <p:nvPicPr>
                  <p:cNvPr id="77" name="Ink 76">
                    <a:extLst>
                      <a:ext uri="{FF2B5EF4-FFF2-40B4-BE49-F238E27FC236}">
                        <a16:creationId xmlns:a16="http://schemas.microsoft.com/office/drawing/2014/main" id="{1140B302-B43D-42BB-87ED-AC773468352B}"/>
                      </a:ext>
                    </a:extLst>
                  </p:cNvPr>
                  <p:cNvPicPr/>
                  <p:nvPr/>
                </p:nvPicPr>
                <p:blipFill>
                  <a:blip r:embed="rId110"/>
                  <a:stretch>
                    <a:fillRect/>
                  </a:stretch>
                </p:blipFill>
                <p:spPr>
                  <a:xfrm>
                    <a:off x="4920937" y="3679290"/>
                    <a:ext cx="237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8" name="Ink 77">
                    <a:extLst>
                      <a:ext uri="{FF2B5EF4-FFF2-40B4-BE49-F238E27FC236}">
                        <a16:creationId xmlns:a16="http://schemas.microsoft.com/office/drawing/2014/main" id="{5D84E352-14AE-4A7F-882D-6C23AC7D56F0}"/>
                      </a:ext>
                    </a:extLst>
                  </p14:cNvPr>
                  <p14:cNvContentPartPr/>
                  <p14:nvPr/>
                </p14:nvContentPartPr>
                <p14:xfrm>
                  <a:off x="4936057" y="3606570"/>
                  <a:ext cx="7200" cy="19440"/>
                </p14:xfrm>
              </p:contentPart>
            </mc:Choice>
            <mc:Fallback xmlns="">
              <p:pic>
                <p:nvPicPr>
                  <p:cNvPr id="78" name="Ink 77">
                    <a:extLst>
                      <a:ext uri="{FF2B5EF4-FFF2-40B4-BE49-F238E27FC236}">
                        <a16:creationId xmlns:a16="http://schemas.microsoft.com/office/drawing/2014/main" id="{5D84E352-14AE-4A7F-882D-6C23AC7D56F0}"/>
                      </a:ext>
                    </a:extLst>
                  </p:cNvPr>
                  <p:cNvPicPr/>
                  <p:nvPr/>
                </p:nvPicPr>
                <p:blipFill>
                  <a:blip r:embed="rId112"/>
                  <a:stretch>
                    <a:fillRect/>
                  </a:stretch>
                </p:blipFill>
                <p:spPr>
                  <a:xfrm>
                    <a:off x="4927057" y="3597570"/>
                    <a:ext cx="24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9" name="Ink 78">
                    <a:extLst>
                      <a:ext uri="{FF2B5EF4-FFF2-40B4-BE49-F238E27FC236}">
                        <a16:creationId xmlns:a16="http://schemas.microsoft.com/office/drawing/2014/main" id="{43BA8EA9-F659-4402-A66D-F996950856A3}"/>
                      </a:ext>
                    </a:extLst>
                  </p14:cNvPr>
                  <p14:cNvContentPartPr/>
                  <p14:nvPr/>
                </p14:nvContentPartPr>
                <p14:xfrm>
                  <a:off x="5057737" y="3529890"/>
                  <a:ext cx="9000" cy="268560"/>
                </p14:xfrm>
              </p:contentPart>
            </mc:Choice>
            <mc:Fallback xmlns="">
              <p:pic>
                <p:nvPicPr>
                  <p:cNvPr id="79" name="Ink 78">
                    <a:extLst>
                      <a:ext uri="{FF2B5EF4-FFF2-40B4-BE49-F238E27FC236}">
                        <a16:creationId xmlns:a16="http://schemas.microsoft.com/office/drawing/2014/main" id="{43BA8EA9-F659-4402-A66D-F996950856A3}"/>
                      </a:ext>
                    </a:extLst>
                  </p:cNvPr>
                  <p:cNvPicPr/>
                  <p:nvPr/>
                </p:nvPicPr>
                <p:blipFill>
                  <a:blip r:embed="rId114"/>
                  <a:stretch>
                    <a:fillRect/>
                  </a:stretch>
                </p:blipFill>
                <p:spPr>
                  <a:xfrm>
                    <a:off x="5048362" y="3520890"/>
                    <a:ext cx="27375"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0" name="Ink 79">
                    <a:extLst>
                      <a:ext uri="{FF2B5EF4-FFF2-40B4-BE49-F238E27FC236}">
                        <a16:creationId xmlns:a16="http://schemas.microsoft.com/office/drawing/2014/main" id="{705BA46A-317D-41E0-839B-C89FEFF4D714}"/>
                      </a:ext>
                    </a:extLst>
                  </p14:cNvPr>
                  <p14:cNvContentPartPr/>
                  <p14:nvPr/>
                </p14:nvContentPartPr>
                <p14:xfrm>
                  <a:off x="5070337" y="3637530"/>
                  <a:ext cx="151200" cy="195480"/>
                </p14:xfrm>
              </p:contentPart>
            </mc:Choice>
            <mc:Fallback xmlns="">
              <p:pic>
                <p:nvPicPr>
                  <p:cNvPr id="80" name="Ink 79">
                    <a:extLst>
                      <a:ext uri="{FF2B5EF4-FFF2-40B4-BE49-F238E27FC236}">
                        <a16:creationId xmlns:a16="http://schemas.microsoft.com/office/drawing/2014/main" id="{705BA46A-317D-41E0-839B-C89FEFF4D714}"/>
                      </a:ext>
                    </a:extLst>
                  </p:cNvPr>
                  <p:cNvPicPr/>
                  <p:nvPr/>
                </p:nvPicPr>
                <p:blipFill>
                  <a:blip r:embed="rId116"/>
                  <a:stretch>
                    <a:fillRect/>
                  </a:stretch>
                </p:blipFill>
                <p:spPr>
                  <a:xfrm>
                    <a:off x="5061337" y="3628530"/>
                    <a:ext cx="168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1" name="Ink 80">
                    <a:extLst>
                      <a:ext uri="{FF2B5EF4-FFF2-40B4-BE49-F238E27FC236}">
                        <a16:creationId xmlns:a16="http://schemas.microsoft.com/office/drawing/2014/main" id="{D8048BDE-AE7B-4804-8B1A-96F9F1AF96E6}"/>
                      </a:ext>
                    </a:extLst>
                  </p14:cNvPr>
                  <p14:cNvContentPartPr/>
                  <p14:nvPr/>
                </p14:nvContentPartPr>
                <p14:xfrm>
                  <a:off x="5274097" y="3672810"/>
                  <a:ext cx="109800" cy="129960"/>
                </p14:xfrm>
              </p:contentPart>
            </mc:Choice>
            <mc:Fallback xmlns="">
              <p:pic>
                <p:nvPicPr>
                  <p:cNvPr id="81" name="Ink 80">
                    <a:extLst>
                      <a:ext uri="{FF2B5EF4-FFF2-40B4-BE49-F238E27FC236}">
                        <a16:creationId xmlns:a16="http://schemas.microsoft.com/office/drawing/2014/main" id="{D8048BDE-AE7B-4804-8B1A-96F9F1AF96E6}"/>
                      </a:ext>
                    </a:extLst>
                  </p:cNvPr>
                  <p:cNvPicPr/>
                  <p:nvPr/>
                </p:nvPicPr>
                <p:blipFill>
                  <a:blip r:embed="rId118"/>
                  <a:stretch>
                    <a:fillRect/>
                  </a:stretch>
                </p:blipFill>
                <p:spPr>
                  <a:xfrm>
                    <a:off x="5265097" y="3663810"/>
                    <a:ext cx="127440" cy="147600"/>
                  </a:xfrm>
                  <a:prstGeom prst="rect">
                    <a:avLst/>
                  </a:prstGeom>
                </p:spPr>
              </p:pic>
            </mc:Fallback>
          </mc:AlternateContent>
        </p:grpSp>
        <p:grpSp>
          <p:nvGrpSpPr>
            <p:cNvPr id="86" name="Group 85">
              <a:extLst>
                <a:ext uri="{FF2B5EF4-FFF2-40B4-BE49-F238E27FC236}">
                  <a16:creationId xmlns:a16="http://schemas.microsoft.com/office/drawing/2014/main" id="{D2736C81-CF44-426E-BB11-C5030F74714F}"/>
                </a:ext>
              </a:extLst>
            </p:cNvPr>
            <p:cNvGrpSpPr/>
            <p:nvPr/>
          </p:nvGrpSpPr>
          <p:grpSpPr>
            <a:xfrm>
              <a:off x="5620777" y="3476250"/>
              <a:ext cx="342000" cy="285840"/>
              <a:chOff x="5620777" y="3476250"/>
              <a:chExt cx="342000" cy="285840"/>
            </a:xfrm>
          </p:grpSpPr>
          <mc:AlternateContent xmlns:mc="http://schemas.openxmlformats.org/markup-compatibility/2006" xmlns:p14="http://schemas.microsoft.com/office/powerpoint/2010/main">
            <mc:Choice Requires="p14">
              <p:contentPart p14:bwMode="auto" r:id="rId119">
                <p14:nvContentPartPr>
                  <p14:cNvPr id="82" name="Ink 81">
                    <a:extLst>
                      <a:ext uri="{FF2B5EF4-FFF2-40B4-BE49-F238E27FC236}">
                        <a16:creationId xmlns:a16="http://schemas.microsoft.com/office/drawing/2014/main" id="{B16CDDFE-C45F-468C-8702-035C44186688}"/>
                      </a:ext>
                    </a:extLst>
                  </p14:cNvPr>
                  <p14:cNvContentPartPr/>
                  <p14:nvPr/>
                </p14:nvContentPartPr>
                <p14:xfrm>
                  <a:off x="5702857" y="3476250"/>
                  <a:ext cx="20880" cy="285840"/>
                </p14:xfrm>
              </p:contentPart>
            </mc:Choice>
            <mc:Fallback xmlns="">
              <p:pic>
                <p:nvPicPr>
                  <p:cNvPr id="82" name="Ink 81">
                    <a:extLst>
                      <a:ext uri="{FF2B5EF4-FFF2-40B4-BE49-F238E27FC236}">
                        <a16:creationId xmlns:a16="http://schemas.microsoft.com/office/drawing/2014/main" id="{B16CDDFE-C45F-468C-8702-035C44186688}"/>
                      </a:ext>
                    </a:extLst>
                  </p:cNvPr>
                  <p:cNvPicPr/>
                  <p:nvPr/>
                </p:nvPicPr>
                <p:blipFill>
                  <a:blip r:embed="rId120"/>
                  <a:stretch>
                    <a:fillRect/>
                  </a:stretch>
                </p:blipFill>
                <p:spPr>
                  <a:xfrm>
                    <a:off x="5693857" y="3467250"/>
                    <a:ext cx="385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Ink 82">
                    <a:extLst>
                      <a:ext uri="{FF2B5EF4-FFF2-40B4-BE49-F238E27FC236}">
                        <a16:creationId xmlns:a16="http://schemas.microsoft.com/office/drawing/2014/main" id="{9E79C900-95A1-40AF-A428-2B7CF9378B86}"/>
                      </a:ext>
                    </a:extLst>
                  </p14:cNvPr>
                  <p14:cNvContentPartPr/>
                  <p14:nvPr/>
                </p14:nvContentPartPr>
                <p14:xfrm>
                  <a:off x="5620777" y="3600810"/>
                  <a:ext cx="184320" cy="39600"/>
                </p14:xfrm>
              </p:contentPart>
            </mc:Choice>
            <mc:Fallback xmlns="">
              <p:pic>
                <p:nvPicPr>
                  <p:cNvPr id="83" name="Ink 82">
                    <a:extLst>
                      <a:ext uri="{FF2B5EF4-FFF2-40B4-BE49-F238E27FC236}">
                        <a16:creationId xmlns:a16="http://schemas.microsoft.com/office/drawing/2014/main" id="{9E79C900-95A1-40AF-A428-2B7CF9378B86}"/>
                      </a:ext>
                    </a:extLst>
                  </p:cNvPr>
                  <p:cNvPicPr/>
                  <p:nvPr/>
                </p:nvPicPr>
                <p:blipFill>
                  <a:blip r:embed="rId122"/>
                  <a:stretch>
                    <a:fillRect/>
                  </a:stretch>
                </p:blipFill>
                <p:spPr>
                  <a:xfrm>
                    <a:off x="5611759" y="3591810"/>
                    <a:ext cx="201995"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Ink 83">
                    <a:extLst>
                      <a:ext uri="{FF2B5EF4-FFF2-40B4-BE49-F238E27FC236}">
                        <a16:creationId xmlns:a16="http://schemas.microsoft.com/office/drawing/2014/main" id="{5C49930A-322D-40CB-AA79-6E2A5A88DBAF}"/>
                      </a:ext>
                    </a:extLst>
                  </p14:cNvPr>
                  <p14:cNvContentPartPr/>
                  <p14:nvPr/>
                </p14:nvContentPartPr>
                <p14:xfrm>
                  <a:off x="5808697" y="3637170"/>
                  <a:ext cx="154080" cy="109800"/>
                </p14:xfrm>
              </p:contentPart>
            </mc:Choice>
            <mc:Fallback xmlns="">
              <p:pic>
                <p:nvPicPr>
                  <p:cNvPr id="84" name="Ink 83">
                    <a:extLst>
                      <a:ext uri="{FF2B5EF4-FFF2-40B4-BE49-F238E27FC236}">
                        <a16:creationId xmlns:a16="http://schemas.microsoft.com/office/drawing/2014/main" id="{5C49930A-322D-40CB-AA79-6E2A5A88DBAF}"/>
                      </a:ext>
                    </a:extLst>
                  </p:cNvPr>
                  <p:cNvPicPr/>
                  <p:nvPr/>
                </p:nvPicPr>
                <p:blipFill>
                  <a:blip r:embed="rId124"/>
                  <a:stretch>
                    <a:fillRect/>
                  </a:stretch>
                </p:blipFill>
                <p:spPr>
                  <a:xfrm>
                    <a:off x="5799697" y="3628170"/>
                    <a:ext cx="171720" cy="127440"/>
                  </a:xfrm>
                  <a:prstGeom prst="rect">
                    <a:avLst/>
                  </a:prstGeom>
                </p:spPr>
              </p:pic>
            </mc:Fallback>
          </mc:AlternateContent>
        </p:grpSp>
        <p:grpSp>
          <p:nvGrpSpPr>
            <p:cNvPr id="96" name="Group 95">
              <a:extLst>
                <a:ext uri="{FF2B5EF4-FFF2-40B4-BE49-F238E27FC236}">
                  <a16:creationId xmlns:a16="http://schemas.microsoft.com/office/drawing/2014/main" id="{F7633475-8658-4A79-BE80-4EE543E46F86}"/>
                </a:ext>
              </a:extLst>
            </p:cNvPr>
            <p:cNvGrpSpPr/>
            <p:nvPr/>
          </p:nvGrpSpPr>
          <p:grpSpPr>
            <a:xfrm>
              <a:off x="6198354" y="3382895"/>
              <a:ext cx="744120" cy="480960"/>
              <a:chOff x="6668017" y="3367170"/>
              <a:chExt cx="744120" cy="480960"/>
            </a:xfrm>
          </p:grpSpPr>
          <mc:AlternateContent xmlns:mc="http://schemas.openxmlformats.org/markup-compatibility/2006" xmlns:p14="http://schemas.microsoft.com/office/powerpoint/2010/main">
            <mc:Choice Requires="p14">
              <p:contentPart p14:bwMode="auto" r:id="rId125">
                <p14:nvContentPartPr>
                  <p14:cNvPr id="88" name="Ink 87">
                    <a:extLst>
                      <a:ext uri="{FF2B5EF4-FFF2-40B4-BE49-F238E27FC236}">
                        <a16:creationId xmlns:a16="http://schemas.microsoft.com/office/drawing/2014/main" id="{AE243066-87AA-4A81-A686-111F9E231A90}"/>
                      </a:ext>
                    </a:extLst>
                  </p14:cNvPr>
                  <p14:cNvContentPartPr/>
                  <p14:nvPr/>
                </p14:nvContentPartPr>
                <p14:xfrm>
                  <a:off x="6689977" y="3367170"/>
                  <a:ext cx="49680" cy="358560"/>
                </p14:xfrm>
              </p:contentPart>
            </mc:Choice>
            <mc:Fallback xmlns="">
              <p:pic>
                <p:nvPicPr>
                  <p:cNvPr id="88" name="Ink 87">
                    <a:extLst>
                      <a:ext uri="{FF2B5EF4-FFF2-40B4-BE49-F238E27FC236}">
                        <a16:creationId xmlns:a16="http://schemas.microsoft.com/office/drawing/2014/main" id="{AE243066-87AA-4A81-A686-111F9E231A90}"/>
                      </a:ext>
                    </a:extLst>
                  </p:cNvPr>
                  <p:cNvPicPr/>
                  <p:nvPr/>
                </p:nvPicPr>
                <p:blipFill>
                  <a:blip r:embed="rId126"/>
                  <a:stretch>
                    <a:fillRect/>
                  </a:stretch>
                </p:blipFill>
                <p:spPr>
                  <a:xfrm>
                    <a:off x="6680977" y="3358170"/>
                    <a:ext cx="673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9" name="Ink 88">
                    <a:extLst>
                      <a:ext uri="{FF2B5EF4-FFF2-40B4-BE49-F238E27FC236}">
                        <a16:creationId xmlns:a16="http://schemas.microsoft.com/office/drawing/2014/main" id="{2BDA811F-7D1C-41FD-B5D2-62100FA995E4}"/>
                      </a:ext>
                    </a:extLst>
                  </p14:cNvPr>
                  <p14:cNvContentPartPr/>
                  <p14:nvPr/>
                </p14:nvContentPartPr>
                <p14:xfrm>
                  <a:off x="6668017" y="3600450"/>
                  <a:ext cx="107280" cy="41760"/>
                </p14:xfrm>
              </p:contentPart>
            </mc:Choice>
            <mc:Fallback xmlns="">
              <p:pic>
                <p:nvPicPr>
                  <p:cNvPr id="89" name="Ink 88">
                    <a:extLst>
                      <a:ext uri="{FF2B5EF4-FFF2-40B4-BE49-F238E27FC236}">
                        <a16:creationId xmlns:a16="http://schemas.microsoft.com/office/drawing/2014/main" id="{2BDA811F-7D1C-41FD-B5D2-62100FA995E4}"/>
                      </a:ext>
                    </a:extLst>
                  </p:cNvPr>
                  <p:cNvPicPr/>
                  <p:nvPr/>
                </p:nvPicPr>
                <p:blipFill>
                  <a:blip r:embed="rId128"/>
                  <a:stretch>
                    <a:fillRect/>
                  </a:stretch>
                </p:blipFill>
                <p:spPr>
                  <a:xfrm>
                    <a:off x="6659017" y="3591450"/>
                    <a:ext cx="1249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1" name="Ink 90">
                    <a:extLst>
                      <a:ext uri="{FF2B5EF4-FFF2-40B4-BE49-F238E27FC236}">
                        <a16:creationId xmlns:a16="http://schemas.microsoft.com/office/drawing/2014/main" id="{B60D293C-DAD5-4580-BBE7-188ECBF9DEDC}"/>
                      </a:ext>
                    </a:extLst>
                  </p14:cNvPr>
                  <p14:cNvContentPartPr/>
                  <p14:nvPr/>
                </p14:nvContentPartPr>
                <p14:xfrm>
                  <a:off x="6858817" y="3561930"/>
                  <a:ext cx="102960" cy="119880"/>
                </p14:xfrm>
              </p:contentPart>
            </mc:Choice>
            <mc:Fallback xmlns="">
              <p:pic>
                <p:nvPicPr>
                  <p:cNvPr id="91" name="Ink 90">
                    <a:extLst>
                      <a:ext uri="{FF2B5EF4-FFF2-40B4-BE49-F238E27FC236}">
                        <a16:creationId xmlns:a16="http://schemas.microsoft.com/office/drawing/2014/main" id="{B60D293C-DAD5-4580-BBE7-188ECBF9DEDC}"/>
                      </a:ext>
                    </a:extLst>
                  </p:cNvPr>
                  <p:cNvPicPr/>
                  <p:nvPr/>
                </p:nvPicPr>
                <p:blipFill>
                  <a:blip r:embed="rId130"/>
                  <a:stretch>
                    <a:fillRect/>
                  </a:stretch>
                </p:blipFill>
                <p:spPr>
                  <a:xfrm>
                    <a:off x="6849848" y="3552930"/>
                    <a:ext cx="120539"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2" name="Ink 91">
                    <a:extLst>
                      <a:ext uri="{FF2B5EF4-FFF2-40B4-BE49-F238E27FC236}">
                        <a16:creationId xmlns:a16="http://schemas.microsoft.com/office/drawing/2014/main" id="{FDD3E8BC-4575-4137-825F-3112D9B95299}"/>
                      </a:ext>
                    </a:extLst>
                  </p14:cNvPr>
                  <p14:cNvContentPartPr/>
                  <p14:nvPr/>
                </p14:nvContentPartPr>
                <p14:xfrm>
                  <a:off x="6957457" y="3506850"/>
                  <a:ext cx="143640" cy="341280"/>
                </p14:xfrm>
              </p:contentPart>
            </mc:Choice>
            <mc:Fallback xmlns="">
              <p:pic>
                <p:nvPicPr>
                  <p:cNvPr id="92" name="Ink 91">
                    <a:extLst>
                      <a:ext uri="{FF2B5EF4-FFF2-40B4-BE49-F238E27FC236}">
                        <a16:creationId xmlns:a16="http://schemas.microsoft.com/office/drawing/2014/main" id="{FDD3E8BC-4575-4137-825F-3112D9B95299}"/>
                      </a:ext>
                    </a:extLst>
                  </p:cNvPr>
                  <p:cNvPicPr/>
                  <p:nvPr/>
                </p:nvPicPr>
                <p:blipFill>
                  <a:blip r:embed="rId132"/>
                  <a:stretch>
                    <a:fillRect/>
                  </a:stretch>
                </p:blipFill>
                <p:spPr>
                  <a:xfrm>
                    <a:off x="6948479" y="3497850"/>
                    <a:ext cx="161236"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3" name="Ink 92">
                    <a:extLst>
                      <a:ext uri="{FF2B5EF4-FFF2-40B4-BE49-F238E27FC236}">
                        <a16:creationId xmlns:a16="http://schemas.microsoft.com/office/drawing/2014/main" id="{10DD133D-2AB5-4676-8754-34034BC52E0D}"/>
                      </a:ext>
                    </a:extLst>
                  </p14:cNvPr>
                  <p14:cNvContentPartPr/>
                  <p14:nvPr/>
                </p14:nvContentPartPr>
                <p14:xfrm>
                  <a:off x="7166617" y="3472290"/>
                  <a:ext cx="43200" cy="196920"/>
                </p14:xfrm>
              </p:contentPart>
            </mc:Choice>
            <mc:Fallback xmlns="">
              <p:pic>
                <p:nvPicPr>
                  <p:cNvPr id="93" name="Ink 92">
                    <a:extLst>
                      <a:ext uri="{FF2B5EF4-FFF2-40B4-BE49-F238E27FC236}">
                        <a16:creationId xmlns:a16="http://schemas.microsoft.com/office/drawing/2014/main" id="{10DD133D-2AB5-4676-8754-34034BC52E0D}"/>
                      </a:ext>
                    </a:extLst>
                  </p:cNvPr>
                  <p:cNvPicPr/>
                  <p:nvPr/>
                </p:nvPicPr>
                <p:blipFill>
                  <a:blip r:embed="rId134"/>
                  <a:stretch>
                    <a:fillRect/>
                  </a:stretch>
                </p:blipFill>
                <p:spPr>
                  <a:xfrm>
                    <a:off x="7157617" y="3463290"/>
                    <a:ext cx="608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5" name="Ink 94">
                    <a:extLst>
                      <a:ext uri="{FF2B5EF4-FFF2-40B4-BE49-F238E27FC236}">
                        <a16:creationId xmlns:a16="http://schemas.microsoft.com/office/drawing/2014/main" id="{19F42C9A-3D45-4A8A-A360-383886E88C59}"/>
                      </a:ext>
                    </a:extLst>
                  </p14:cNvPr>
                  <p14:cNvContentPartPr/>
                  <p14:nvPr/>
                </p14:nvContentPartPr>
                <p14:xfrm>
                  <a:off x="7283257" y="3532410"/>
                  <a:ext cx="128880" cy="115200"/>
                </p14:xfrm>
              </p:contentPart>
            </mc:Choice>
            <mc:Fallback xmlns="">
              <p:pic>
                <p:nvPicPr>
                  <p:cNvPr id="95" name="Ink 94">
                    <a:extLst>
                      <a:ext uri="{FF2B5EF4-FFF2-40B4-BE49-F238E27FC236}">
                        <a16:creationId xmlns:a16="http://schemas.microsoft.com/office/drawing/2014/main" id="{19F42C9A-3D45-4A8A-A360-383886E88C59}"/>
                      </a:ext>
                    </a:extLst>
                  </p:cNvPr>
                  <p:cNvPicPr/>
                  <p:nvPr/>
                </p:nvPicPr>
                <p:blipFill>
                  <a:blip r:embed="rId136"/>
                  <a:stretch>
                    <a:fillRect/>
                  </a:stretch>
                </p:blipFill>
                <p:spPr>
                  <a:xfrm>
                    <a:off x="7274257" y="3523410"/>
                    <a:ext cx="146520" cy="132840"/>
                  </a:xfrm>
                  <a:prstGeom prst="rect">
                    <a:avLst/>
                  </a:prstGeom>
                </p:spPr>
              </p:pic>
            </mc:Fallback>
          </mc:AlternateContent>
        </p:grpSp>
      </p:grpSp>
    </p:spTree>
    <p:extLst>
      <p:ext uri="{BB962C8B-B14F-4D97-AF65-F5344CB8AC3E}">
        <p14:creationId xmlns:p14="http://schemas.microsoft.com/office/powerpoint/2010/main" val="443430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1614-0996-42EA-BAB8-E3E3B85D5AA4}"/>
              </a:ext>
            </a:extLst>
          </p:cNvPr>
          <p:cNvSpPr>
            <a:spLocks noGrp="1"/>
          </p:cNvSpPr>
          <p:nvPr>
            <p:ph type="title"/>
          </p:nvPr>
        </p:nvSpPr>
        <p:spPr/>
        <p:txBody>
          <a:bodyPr/>
          <a:lstStyle/>
          <a:p>
            <a:r>
              <a:rPr lang="en-GB"/>
              <a:t>Producer C# 10</a:t>
            </a:r>
            <a:endParaRPr lang="en-AT"/>
          </a:p>
        </p:txBody>
      </p:sp>
      <p:sp>
        <p:nvSpPr>
          <p:cNvPr id="3" name="Content Placeholder 2">
            <a:extLst>
              <a:ext uri="{FF2B5EF4-FFF2-40B4-BE49-F238E27FC236}">
                <a16:creationId xmlns:a16="http://schemas.microsoft.com/office/drawing/2014/main" id="{338EA306-178C-4314-9DB8-2740FD8672FF}"/>
              </a:ext>
            </a:extLst>
          </p:cNvPr>
          <p:cNvSpPr>
            <a:spLocks noGrp="1"/>
          </p:cNvSpPr>
          <p:nvPr>
            <p:ph idx="1"/>
          </p:nvPr>
        </p:nvSpPr>
        <p:spPr>
          <a:xfrm>
            <a:off x="457200" y="1166018"/>
            <a:ext cx="8229600" cy="5339014"/>
          </a:xfrm>
        </p:spPr>
        <p:txBody>
          <a:bodyPr>
            <a:noAutofit/>
          </a:bodyPr>
          <a:lstStyle/>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Confluent.Kafka</a:t>
            </a:r>
            <a:r>
              <a:rPr lang="en-GB" sz="900">
                <a:solidFill>
                  <a:srgbClr val="000000"/>
                </a:solidFill>
                <a:latin typeface="Cascadia Mono" panose="020B0609020000020004" pitchFamily="49" charset="0"/>
              </a:rPr>
              <a:t>;</a:t>
            </a:r>
          </a:p>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System.Net</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"Starting Producer"</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FF"/>
                </a:solidFill>
                <a:latin typeface="Cascadia Mono" panose="020B0609020000020004" pitchFamily="49" charset="0"/>
              </a:rPr>
              <a:t>string</a:t>
            </a:r>
            <a:r>
              <a:rPr lang="en-GB" sz="900">
                <a:solidFill>
                  <a:srgbClr val="000000"/>
                </a:solidFill>
                <a:latin typeface="Cascadia Mono" panose="020B0609020000020004" pitchFamily="49" charset="0"/>
              </a:rPr>
              <a:t> topic = </a:t>
            </a:r>
            <a:r>
              <a:rPr lang="en-GB" sz="900">
                <a:solidFill>
                  <a:srgbClr val="A31515"/>
                </a:solidFill>
                <a:latin typeface="Cascadia Mono" panose="020B0609020000020004" pitchFamily="49" charset="0"/>
              </a:rPr>
              <a:t>"</a:t>
            </a:r>
            <a:r>
              <a:rPr lang="en-GB" sz="900" err="1">
                <a:solidFill>
                  <a:srgbClr val="A31515"/>
                </a:solidFill>
                <a:latin typeface="Cascadia Mono" panose="020B0609020000020004" pitchFamily="49" charset="0"/>
              </a:rPr>
              <a:t>conteco</a:t>
            </a:r>
            <a:r>
              <a:rPr lang="en-GB" sz="900">
                <a:solidFill>
                  <a:srgbClr val="A31515"/>
                </a:solidFill>
                <a:latin typeface="Cascadia Mono" panose="020B0609020000020004" pitchFamily="49" charset="0"/>
              </a:rPr>
              <a:t>"</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FF"/>
                </a:solidFill>
                <a:latin typeface="Cascadia Mono" panose="020B0609020000020004" pitchFamily="49" charset="0"/>
              </a:rPr>
              <a:t>var</a:t>
            </a:r>
            <a:r>
              <a:rPr lang="en-GB" sz="900">
                <a:solidFill>
                  <a:srgbClr val="000000"/>
                </a:solidFill>
                <a:latin typeface="Cascadia Mono" panose="020B0609020000020004" pitchFamily="49" charset="0"/>
              </a:rPr>
              <a:t> config = </a:t>
            </a:r>
            <a:r>
              <a:rPr lang="en-GB" sz="900">
                <a:solidFill>
                  <a:srgbClr val="0000FF"/>
                </a:solidFill>
                <a:latin typeface="Cascadia Mono" panose="020B0609020000020004" pitchFamily="49" charset="0"/>
              </a:rPr>
              <a:t>new</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ProducerConfig</a:t>
            </a:r>
            <a:endParaRPr lang="en-GB" sz="900">
              <a:solidFill>
                <a:srgbClr val="000000"/>
              </a:solidFill>
              <a:latin typeface="Cascadia Mono" panose="020B0609020000020004" pitchFamily="49" charset="0"/>
            </a:endParaRPr>
          </a:p>
          <a:p>
            <a:pPr marL="0" indent="0">
              <a:buNone/>
            </a:pPr>
            <a:r>
              <a:rPr lang="en-AT"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BootstrapServers</a:t>
            </a:r>
            <a:r>
              <a:rPr lang="en-GB" sz="900">
                <a:solidFill>
                  <a:srgbClr val="000000"/>
                </a:solidFill>
                <a:latin typeface="Cascadia Mono" panose="020B0609020000020004" pitchFamily="49" charset="0"/>
              </a:rPr>
              <a:t> = </a:t>
            </a:r>
            <a:r>
              <a:rPr lang="en-GB" sz="900">
                <a:solidFill>
                  <a:srgbClr val="A31515"/>
                </a:solidFill>
                <a:latin typeface="Cascadia Mono" panose="020B0609020000020004" pitchFamily="49" charset="0"/>
              </a:rPr>
              <a:t>"localhost:9092"</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ClientId</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Dns.GetHostName</a:t>
            </a:r>
            <a:r>
              <a:rPr lang="en-GB" sz="900">
                <a:solidFill>
                  <a:srgbClr val="000000"/>
                </a:solidFill>
                <a:latin typeface="Cascadia Mono" panose="020B0609020000020004" pitchFamily="49" charset="0"/>
              </a:rPr>
              <a:t>()</a:t>
            </a:r>
          </a:p>
          <a:p>
            <a:pPr marL="0" indent="0">
              <a:buNone/>
            </a:pPr>
            <a:r>
              <a:rPr lang="en-AT"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var</a:t>
            </a:r>
            <a:r>
              <a:rPr lang="en-GB" sz="900">
                <a:solidFill>
                  <a:srgbClr val="000000"/>
                </a:solidFill>
                <a:latin typeface="Cascadia Mono" panose="020B0609020000020004" pitchFamily="49" charset="0"/>
              </a:rPr>
              <a:t> producer = </a:t>
            </a:r>
            <a:r>
              <a:rPr lang="en-GB" sz="900">
                <a:solidFill>
                  <a:srgbClr val="0000FF"/>
                </a:solidFill>
                <a:latin typeface="Cascadia Mono" panose="020B0609020000020004" pitchFamily="49" charset="0"/>
              </a:rPr>
              <a:t>new</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ProducerBuilder</a:t>
            </a:r>
            <a:r>
              <a:rPr lang="en-GB" sz="900">
                <a:solidFill>
                  <a:srgbClr val="000000"/>
                </a:solidFill>
                <a:latin typeface="Cascadia Mono" panose="020B0609020000020004" pitchFamily="49" charset="0"/>
              </a:rPr>
              <a:t>&lt;</a:t>
            </a:r>
            <a:r>
              <a:rPr lang="en-GB" sz="900">
                <a:solidFill>
                  <a:srgbClr val="0000FF"/>
                </a:solidFill>
                <a:latin typeface="Cascadia Mono" panose="020B0609020000020004" pitchFamily="49" charset="0"/>
              </a:rPr>
              <a:t>string</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string</a:t>
            </a:r>
            <a:r>
              <a:rPr lang="en-GB" sz="900">
                <a:solidFill>
                  <a:srgbClr val="000000"/>
                </a:solidFill>
                <a:latin typeface="Cascadia Mono" panose="020B0609020000020004" pitchFamily="49" charset="0"/>
              </a:rPr>
              <a:t>&gt;(config).Build())</a:t>
            </a:r>
          </a:p>
          <a:p>
            <a:pPr marL="0" indent="0">
              <a:buNone/>
            </a:pPr>
            <a:r>
              <a:rPr lang="en-AT" sz="900">
                <a:solidFill>
                  <a:srgbClr val="000000"/>
                </a:solidFill>
                <a:latin typeface="Cascadia Mono" panose="020B0609020000020004" pitchFamily="49" charset="0"/>
              </a:rPr>
              <a:t>{</a:t>
            </a:r>
          </a:p>
          <a:p>
            <a:pPr marL="0" indent="0">
              <a:buNone/>
            </a:pPr>
            <a:r>
              <a:rPr lang="nn-NO" sz="900">
                <a:solidFill>
                  <a:srgbClr val="000000"/>
                </a:solidFill>
                <a:latin typeface="Cascadia Mono" panose="020B0609020000020004" pitchFamily="49" charset="0"/>
              </a:rPr>
              <a:t>    </a:t>
            </a:r>
            <a:r>
              <a:rPr lang="nn-NO" sz="900">
                <a:solidFill>
                  <a:srgbClr val="0000FF"/>
                </a:solidFill>
                <a:latin typeface="Cascadia Mono" panose="020B0609020000020004" pitchFamily="49" charset="0"/>
              </a:rPr>
              <a:t>for</a:t>
            </a:r>
            <a:r>
              <a:rPr lang="nn-NO" sz="900">
                <a:solidFill>
                  <a:srgbClr val="000000"/>
                </a:solidFill>
                <a:latin typeface="Cascadia Mono" panose="020B0609020000020004" pitchFamily="49" charset="0"/>
              </a:rPr>
              <a:t> (</a:t>
            </a:r>
            <a:r>
              <a:rPr lang="nn-NO" sz="900">
                <a:solidFill>
                  <a:srgbClr val="0000FF"/>
                </a:solidFill>
                <a:latin typeface="Cascadia Mono" panose="020B0609020000020004" pitchFamily="49" charset="0"/>
              </a:rPr>
              <a:t>int</a:t>
            </a:r>
            <a:r>
              <a:rPr lang="nn-NO" sz="900">
                <a:solidFill>
                  <a:srgbClr val="000000"/>
                </a:solidFill>
                <a:latin typeface="Cascadia Mono" panose="020B0609020000020004" pitchFamily="49" charset="0"/>
              </a:rPr>
              <a:t> i = 1; i &lt;= 5; i++)</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producer.Produce</a:t>
            </a:r>
            <a:r>
              <a:rPr lang="en-GB" sz="900">
                <a:solidFill>
                  <a:srgbClr val="000000"/>
                </a:solidFill>
                <a:latin typeface="Cascadia Mono" panose="020B0609020000020004" pitchFamily="49" charset="0"/>
              </a:rPr>
              <a:t>(topic, </a:t>
            </a:r>
            <a:r>
              <a:rPr lang="en-GB" sz="900">
                <a:solidFill>
                  <a:srgbClr val="0000FF"/>
                </a:solidFill>
                <a:latin typeface="Cascadia Mono" panose="020B0609020000020004" pitchFamily="49" charset="0"/>
              </a:rPr>
              <a:t>new</a:t>
            </a:r>
            <a:r>
              <a:rPr lang="en-GB" sz="900">
                <a:solidFill>
                  <a:srgbClr val="000000"/>
                </a:solidFill>
                <a:latin typeface="Cascadia Mono" panose="020B0609020000020004" pitchFamily="49" charset="0"/>
              </a:rPr>
              <a:t> Message&lt;</a:t>
            </a:r>
            <a:r>
              <a:rPr lang="en-GB" sz="900">
                <a:solidFill>
                  <a:srgbClr val="0000FF"/>
                </a:solidFill>
                <a:latin typeface="Cascadia Mono" panose="020B0609020000020004" pitchFamily="49" charset="0"/>
              </a:rPr>
              <a:t>string</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string</a:t>
            </a:r>
            <a:r>
              <a:rPr lang="en-GB" sz="900">
                <a:solidFill>
                  <a:srgbClr val="000000"/>
                </a:solidFill>
                <a:latin typeface="Cascadia Mono" panose="020B0609020000020004" pitchFamily="49" charset="0"/>
              </a:rPr>
              <a:t>&gt;() { Key = </a:t>
            </a:r>
            <a:r>
              <a:rPr lang="en-GB" sz="900">
                <a:solidFill>
                  <a:srgbClr val="A31515"/>
                </a:solidFill>
                <a:latin typeface="Cascadia Mono" panose="020B0609020000020004" pitchFamily="49" charset="0"/>
              </a:rPr>
              <a:t>"key "</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i</a:t>
            </a:r>
            <a:r>
              <a:rPr lang="en-GB" sz="900">
                <a:solidFill>
                  <a:srgbClr val="000000"/>
                </a:solidFill>
                <a:latin typeface="Cascadia Mono" panose="020B0609020000020004" pitchFamily="49" charset="0"/>
              </a:rPr>
              <a:t>, Value = </a:t>
            </a:r>
            <a:r>
              <a:rPr lang="en-GB" sz="900">
                <a:solidFill>
                  <a:srgbClr val="A31515"/>
                </a:solidFill>
                <a:latin typeface="Cascadia Mono" panose="020B0609020000020004" pitchFamily="49" charset="0"/>
              </a:rPr>
              <a:t>"value "</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i</a:t>
            </a:r>
            <a:r>
              <a:rPr lang="en-GB"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deliveryReport</a:t>
            </a:r>
            <a:r>
              <a:rPr lang="en-GB" sz="900">
                <a:solidFill>
                  <a:srgbClr val="000000"/>
                </a:solidFill>
                <a:latin typeface="Cascadia Mono" panose="020B0609020000020004" pitchFamily="49" charset="0"/>
              </a:rPr>
              <a:t>) =&gt;</a:t>
            </a: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if</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deliveryReport.Error.Code</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ErrorCode.NoError</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$"Failed to deliver message: </a:t>
            </a:r>
            <a:r>
              <a:rPr lang="en-GB" sz="900">
                <a:solidFill>
                  <a:srgbClr val="000000"/>
                </a:solidFill>
                <a:latin typeface="Cascadia Mono" panose="020B0609020000020004" pitchFamily="49" charset="0"/>
              </a:rPr>
              <a:t>{</a:t>
            </a:r>
            <a:r>
              <a:rPr lang="en-GB" sz="900" err="1">
                <a:solidFill>
                  <a:srgbClr val="000000"/>
                </a:solidFill>
                <a:latin typeface="Cascadia Mono" panose="020B0609020000020004" pitchFamily="49" charset="0"/>
              </a:rPr>
              <a:t>deliveryReport.Error.Reason</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else</a:t>
            </a:r>
            <a:endParaRPr lang="en-GB" sz="900">
              <a:solidFill>
                <a:srgbClr val="000000"/>
              </a:solidFill>
              <a:latin typeface="Cascadia Mono" panose="020B0609020000020004" pitchFamily="49" charset="0"/>
            </a:endParaRP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$"Produced message to: </a:t>
            </a:r>
            <a:r>
              <a:rPr lang="en-GB" sz="900">
                <a:solidFill>
                  <a:srgbClr val="000000"/>
                </a:solidFill>
                <a:latin typeface="Cascadia Mono" panose="020B0609020000020004" pitchFamily="49" charset="0"/>
              </a:rPr>
              <a:t>{</a:t>
            </a:r>
            <a:r>
              <a:rPr lang="en-GB" sz="900" err="1">
                <a:solidFill>
                  <a:srgbClr val="000000"/>
                </a:solidFill>
                <a:latin typeface="Cascadia Mono" panose="020B0609020000020004" pitchFamily="49" charset="0"/>
              </a:rPr>
              <a:t>deliveryReport.TopicPartitionOffset</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a:t>
            </a:r>
            <a:r>
              <a:rPr lang="en-GB" sz="900">
                <a:solidFill>
                  <a:srgbClr val="000000"/>
                </a:solidFill>
                <a:latin typeface="Cascadia Mono" panose="020B0609020000020004" pitchFamily="49" charset="0"/>
              </a:rPr>
              <a:t>);</a:t>
            </a:r>
          </a:p>
          <a:p>
            <a:pPr marL="0" indent="0">
              <a:buNone/>
            </a:pPr>
            <a:r>
              <a:rPr lang="en-AT" sz="900">
                <a:solidFill>
                  <a:srgbClr val="000000"/>
                </a:solidFill>
                <a:latin typeface="Cascadia Mono" panose="020B0609020000020004" pitchFamily="49" charset="0"/>
              </a:rPr>
              <a:t>                        });</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producer.Flush</a:t>
            </a:r>
            <a:r>
              <a:rPr lang="en-GB" sz="900">
                <a:solidFill>
                  <a:srgbClr val="000000"/>
                </a:solidFill>
                <a:latin typeface="Cascadia Mono" panose="020B0609020000020004" pitchFamily="49" charset="0"/>
              </a:rPr>
              <a:t>(</a:t>
            </a:r>
            <a:r>
              <a:rPr lang="en-GB" sz="900" err="1">
                <a:solidFill>
                  <a:srgbClr val="000000"/>
                </a:solidFill>
                <a:latin typeface="Cascadia Mono" panose="020B0609020000020004" pitchFamily="49" charset="0"/>
              </a:rPr>
              <a:t>TimeSpan.FromSeconds</a:t>
            </a:r>
            <a:r>
              <a:rPr lang="en-GB" sz="900">
                <a:solidFill>
                  <a:srgbClr val="000000"/>
                </a:solidFill>
                <a:latin typeface="Cascadia Mono" panose="020B0609020000020004" pitchFamily="49" charset="0"/>
              </a:rPr>
              <a:t>(5));</a:t>
            </a:r>
          </a:p>
          <a:p>
            <a:pPr marL="0" indent="0">
              <a:buNone/>
            </a:pPr>
            <a:r>
              <a:rPr lang="en-AT"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"Stopping Producer"</a:t>
            </a:r>
            <a:r>
              <a:rPr lang="en-GB" sz="900">
                <a:solidFill>
                  <a:srgbClr val="000000"/>
                </a:solidFill>
                <a:latin typeface="Cascadia Mono" panose="020B0609020000020004" pitchFamily="49" charset="0"/>
              </a:rPr>
              <a:t>);</a:t>
            </a:r>
            <a:endParaRPr lang="en-AT" sz="900"/>
          </a:p>
        </p:txBody>
      </p:sp>
      <p:grpSp>
        <p:nvGrpSpPr>
          <p:cNvPr id="9" name="Group 8">
            <a:extLst>
              <a:ext uri="{FF2B5EF4-FFF2-40B4-BE49-F238E27FC236}">
                <a16:creationId xmlns:a16="http://schemas.microsoft.com/office/drawing/2014/main" id="{1BD8ADC7-DCC7-4EE7-AE31-78AD4F92DAFA}"/>
              </a:ext>
            </a:extLst>
          </p:cNvPr>
          <p:cNvGrpSpPr/>
          <p:nvPr/>
        </p:nvGrpSpPr>
        <p:grpSpPr>
          <a:xfrm>
            <a:off x="7192001" y="359895"/>
            <a:ext cx="1894704" cy="2115485"/>
            <a:chOff x="7140485" y="359895"/>
            <a:chExt cx="1894704" cy="2115485"/>
          </a:xfrm>
        </p:grpSpPr>
        <p:pic>
          <p:nvPicPr>
            <p:cNvPr id="10" name="Picture 9">
              <a:extLst>
                <a:ext uri="{FF2B5EF4-FFF2-40B4-BE49-F238E27FC236}">
                  <a16:creationId xmlns:a16="http://schemas.microsoft.com/office/drawing/2014/main" id="{C90E1112-045E-4C56-9F71-EFC11D9773A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036" b="91841" l="5403" r="93962">
                          <a14:foregroundMark x1="28814" y1="18501" x2="18856" y2="36622"/>
                          <a14:foregroundMark x1="18856" y1="36622" x2="21398" y2="80930"/>
                          <a14:foregroundMark x1="21398" y1="80930" x2="50212" y2="82068"/>
                          <a14:foregroundMark x1="50212" y1="82068" x2="96186" y2="78558"/>
                          <a14:foregroundMark x1="96186" y1="78558" x2="90996" y2="11385"/>
                          <a14:foregroundMark x1="90996" y1="11385" x2="47034" y2="10816"/>
                          <a14:foregroundMark x1="47034" y1="10816" x2="3496" y2="18406"/>
                          <a14:foregroundMark x1="3496" y1="18406" x2="5932" y2="81784"/>
                          <a14:foregroundMark x1="5932" y1="81784" x2="23517" y2="87951"/>
                          <a14:foregroundMark x1="8369" y1="15275" x2="19068" y2="56831"/>
                          <a14:foregroundMark x1="19068" y1="56831" x2="37182" y2="72011"/>
                          <a14:foregroundMark x1="37182" y1="72011" x2="67691" y2="72770"/>
                          <a14:foregroundMark x1="13347" y1="92220" x2="63242" y2="86812"/>
                          <a14:foregroundMark x1="85699" y1="88046" x2="90678" y2="32638"/>
                          <a14:foregroundMark x1="92267" y1="13472" x2="93962" y2="84535"/>
                          <a14:foregroundMark x1="28284" y1="10057" x2="47987" y2="8824"/>
                          <a14:foregroundMark x1="54661" y1="7116" x2="59534" y2="3036"/>
                        </a14:backgroundRemoval>
                      </a14:imgEffect>
                      <a14:imgEffect>
                        <a14:saturation sat="200000"/>
                      </a14:imgEffect>
                    </a14:imgLayer>
                  </a14:imgProps>
                </a:ext>
              </a:extLst>
            </a:blip>
            <a:stretch>
              <a:fillRect/>
            </a:stretch>
          </p:blipFill>
          <p:spPr>
            <a:xfrm>
              <a:off x="7140485" y="359895"/>
              <a:ext cx="1894704" cy="2115485"/>
            </a:xfrm>
            <a:prstGeom prst="rect">
              <a:avLst/>
            </a:prstGeom>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315FD50A-618B-4F8B-B573-880BFB1D209C}"/>
                </a:ext>
              </a:extLst>
            </p:cNvPr>
            <p:cNvPicPr>
              <a:picLocks noChangeAspect="1"/>
            </p:cNvPicPr>
            <p:nvPr/>
          </p:nvPicPr>
          <p:blipFill>
            <a:blip r:embed="rId4">
              <a:clrChange>
                <a:clrFrom>
                  <a:srgbClr val="F7F9FE"/>
                </a:clrFrom>
                <a:clrTo>
                  <a:srgbClr val="F7F9FE">
                    <a:alpha val="0"/>
                  </a:srgbClr>
                </a:clrTo>
              </a:clrChange>
            </a:blip>
            <a:stretch>
              <a:fillRect/>
            </a:stretch>
          </p:blipFill>
          <p:spPr>
            <a:xfrm rot="21423742">
              <a:off x="7247940" y="1162054"/>
              <a:ext cx="1746100" cy="749977"/>
            </a:xfrm>
            <a:prstGeom prst="rect">
              <a:avLst/>
            </a:prstGeom>
          </p:spPr>
        </p:pic>
      </p:grpSp>
    </p:spTree>
    <p:extLst>
      <p:ext uri="{BB962C8B-B14F-4D97-AF65-F5344CB8AC3E}">
        <p14:creationId xmlns:p14="http://schemas.microsoft.com/office/powerpoint/2010/main" val="25834455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1614-0996-42EA-BAB8-E3E3B85D5AA4}"/>
              </a:ext>
            </a:extLst>
          </p:cNvPr>
          <p:cNvSpPr>
            <a:spLocks noGrp="1"/>
          </p:cNvSpPr>
          <p:nvPr>
            <p:ph type="title"/>
          </p:nvPr>
        </p:nvSpPr>
        <p:spPr/>
        <p:txBody>
          <a:bodyPr/>
          <a:lstStyle/>
          <a:p>
            <a:r>
              <a:rPr lang="en-GB"/>
              <a:t>Producer Python 3.10</a:t>
            </a:r>
            <a:endParaRPr lang="en-AT"/>
          </a:p>
        </p:txBody>
      </p:sp>
      <p:sp>
        <p:nvSpPr>
          <p:cNvPr id="13" name="Rectangle 5">
            <a:extLst>
              <a:ext uri="{FF2B5EF4-FFF2-40B4-BE49-F238E27FC236}">
                <a16:creationId xmlns:a16="http://schemas.microsoft.com/office/drawing/2014/main" id="{6E2B272A-4203-48D0-BBF0-A55D9B802E85}"/>
              </a:ext>
            </a:extLst>
          </p:cNvPr>
          <p:cNvSpPr>
            <a:spLocks noChangeArrowheads="1"/>
          </p:cNvSpPr>
          <p:nvPr/>
        </p:nvSpPr>
        <p:spPr bwMode="auto">
          <a:xfrm>
            <a:off x="283005" y="1189925"/>
            <a:ext cx="8577989" cy="4478149"/>
          </a:xfrm>
          <a:prstGeom prst="rect">
            <a:avLst/>
          </a:prstGeom>
          <a:solidFill>
            <a:schemeClr val="tx1"/>
          </a:solidFill>
          <a:ln>
            <a:noFill/>
          </a:ln>
          <a:effec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1000" b="0" i="0" u="none" strike="noStrike" cap="none" normalizeH="0" baseline="0" dirty="0">
                <a:ln>
                  <a:noFill/>
                </a:ln>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import </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argparse</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from </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kafka </a:t>
            </a:r>
            <a:r>
              <a:rPr kumimoji="0" lang="en-AT" altLang="en-AT" sz="1000" b="0" i="0" u="none" strike="noStrike" cap="none" normalizeH="0" baseline="0" dirty="0">
                <a:ln>
                  <a:noFill/>
                </a:ln>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import </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KafkaProducer</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def </a:t>
            </a:r>
            <a:r>
              <a:rPr kumimoji="0" lang="en-AT" altLang="en-AT" sz="1000" b="0" i="0" u="none" strike="noStrike" cap="none" normalizeH="0" baseline="0" dirty="0">
                <a:ln>
                  <a:noFill/>
                </a:ln>
                <a:solidFill>
                  <a:srgbClr val="DCDCAA"/>
                </a:solidFill>
                <a:effectLst/>
                <a:latin typeface="Consolas" panose="020B0609020204030204" pitchFamily="49" charset="0"/>
                <a:ea typeface="Times New Roman" panose="02020603050405020304" pitchFamily="18" charset="0"/>
                <a:cs typeface="Courier New" panose="02070309020205020404" pitchFamily="49" charset="0"/>
              </a:rPr>
              <a:t>start_consumer</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DCDCAA"/>
                </a:solidFill>
                <a:effectLst/>
                <a:latin typeface="Consolas" panose="020B0609020204030204" pitchFamily="49" charset="0"/>
                <a:ea typeface="Times New Roman" panose="02020603050405020304" pitchFamily="18" charset="0"/>
                <a:cs typeface="Courier New" panose="02070309020205020404" pitchFamily="49" charset="0"/>
              </a:rPr>
              <a:t>server</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DCDCAA"/>
                </a:solidFill>
                <a:effectLst/>
                <a:latin typeface="Consolas" panose="020B0609020204030204" pitchFamily="49" charset="0"/>
                <a:ea typeface="Times New Roman" panose="02020603050405020304" pitchFamily="18" charset="0"/>
                <a:cs typeface="Courier New" panose="02070309020205020404" pitchFamily="49" charset="0"/>
              </a:rPr>
              <a:t>topic</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create consumer for topic</a:t>
            </a:r>
            <a:br>
              <a:rPr kumimoji="0" lang="en-AT" altLang="en-AT" sz="1000" b="0" i="0" u="none" strike="noStrike" cap="none" normalizeH="0" baseline="0" dirty="0">
                <a:ln>
                  <a:noFill/>
                </a:ln>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producer = </a:t>
            </a:r>
            <a:r>
              <a:rPr kumimoji="0" lang="en-AT" altLang="en-AT" sz="1000" b="0" i="0" u="none" strike="noStrike" cap="none" normalizeH="0" baseline="0" dirty="0">
                <a:ln>
                  <a:noFill/>
                </a:ln>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KafkaProducer</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bootstrap_servers</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DCDCAA"/>
                </a:solidFill>
                <a:effectLst/>
                <a:latin typeface="Consolas" panose="020B0609020204030204" pitchFamily="49" charset="0"/>
                <a:ea typeface="Times New Roman" panose="02020603050405020304" pitchFamily="18" charset="0"/>
                <a:cs typeface="Courier New" panose="02070309020205020404" pitchFamily="49" charset="0"/>
              </a:rPr>
              <a:t>server</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consume events</a:t>
            </a:r>
            <a:br>
              <a:rPr kumimoji="0" lang="en-AT" altLang="en-AT" sz="1000" b="0" i="0" u="none" strike="noStrike" cap="none" normalizeH="0" baseline="0" dirty="0">
                <a:ln>
                  <a:noFill/>
                </a:ln>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while True</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message = </a:t>
            </a:r>
            <a:r>
              <a:rPr kumimoji="0" lang="en-AT" altLang="en-AT" sz="1000" b="0" i="0" u="none" strike="noStrike" cap="none" normalizeH="0" baseline="0" dirty="0">
                <a:ln>
                  <a:noFill/>
                </a:ln>
                <a:solidFill>
                  <a:srgbClr val="39C8B0"/>
                </a:solidFill>
                <a:effectLst/>
                <a:latin typeface="Consolas" panose="020B0609020204030204" pitchFamily="49" charset="0"/>
                <a:ea typeface="Times New Roman" panose="02020603050405020304" pitchFamily="18" charset="0"/>
                <a:cs typeface="Courier New" panose="02070309020205020404" pitchFamily="49" charset="0"/>
              </a:rPr>
              <a:t>input</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'Enter your message: '</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producer.</a:t>
            </a:r>
            <a:r>
              <a:rPr kumimoji="0" lang="en-AT" altLang="en-AT" sz="1000" b="0" i="0" u="none" strike="noStrike" cap="none" normalizeH="0" baseline="0" dirty="0">
                <a:ln>
                  <a:noFill/>
                </a:ln>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send</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DCDCAA"/>
                </a:solidFill>
                <a:effectLst/>
                <a:latin typeface="Consolas" panose="020B0609020204030204" pitchFamily="49" charset="0"/>
                <a:ea typeface="Times New Roman" panose="02020603050405020304" pitchFamily="18" charset="0"/>
                <a:cs typeface="Courier New" panose="02070309020205020404" pitchFamily="49" charset="0"/>
              </a:rPr>
              <a:t>topic</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39C8B0"/>
                </a:solidFill>
                <a:effectLst/>
                <a:latin typeface="Consolas" panose="020B0609020204030204" pitchFamily="49" charset="0"/>
                <a:ea typeface="Times New Roman" panose="02020603050405020304" pitchFamily="18" charset="0"/>
                <a:cs typeface="Courier New" panose="02070309020205020404" pitchFamily="49" charset="0"/>
              </a:rPr>
              <a:t>bytes</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(message, </a:t>
            </a: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'UTF-8'</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if </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__name__ == </a:t>
            </a: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'__main__'</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parse command line argument for the topic</a:t>
            </a:r>
            <a:br>
              <a:rPr kumimoji="0" lang="en-AT" altLang="en-AT" sz="1000" b="0" i="0" u="none" strike="noStrike" cap="none" normalizeH="0" baseline="0" dirty="0">
                <a:ln>
                  <a:noFill/>
                </a:ln>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parser = argparse.</a:t>
            </a:r>
            <a:r>
              <a:rPr kumimoji="0" lang="en-AT" altLang="en-AT" sz="1000" b="0" i="0" u="none" strike="noStrike" cap="none" normalizeH="0" baseline="0" dirty="0">
                <a:ln>
                  <a:noFill/>
                </a:ln>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ArgumentParser</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parser.</a:t>
            </a:r>
            <a:r>
              <a:rPr kumimoji="0" lang="en-AT" altLang="en-AT" sz="1000" b="0" i="0" u="none" strike="noStrike" cap="none" normalizeH="0" baseline="0" dirty="0">
                <a:ln>
                  <a:noFill/>
                </a:ln>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add_argument</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'--topic'</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type</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39C8B0"/>
                </a:solidFill>
                <a:effectLst/>
                <a:latin typeface="Consolas" panose="020B0609020204030204" pitchFamily="49" charset="0"/>
                <a:ea typeface="Times New Roman" panose="02020603050405020304" pitchFamily="18" charset="0"/>
                <a:cs typeface="Courier New" panose="02070309020205020404" pitchFamily="49" charset="0"/>
              </a:rPr>
              <a:t>str</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default</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'conteco'</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help</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'The name of the topic which is more or less a '</a:t>
            </a:r>
            <a:b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'category/feed name to which records are stored '</a:t>
            </a:r>
            <a:b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'and published.'</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parser.</a:t>
            </a:r>
            <a:r>
              <a:rPr kumimoji="0" lang="en-AT" altLang="en-AT" sz="1000" b="0" i="0" u="none" strike="noStrike" cap="none" normalizeH="0" baseline="0" dirty="0">
                <a:ln>
                  <a:noFill/>
                </a:ln>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add_argument</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'--server'</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type</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39C8B0"/>
                </a:solidFill>
                <a:effectLst/>
                <a:latin typeface="Consolas" panose="020B0609020204030204" pitchFamily="49" charset="0"/>
                <a:ea typeface="Times New Roman" panose="02020603050405020304" pitchFamily="18" charset="0"/>
                <a:cs typeface="Courier New" panose="02070309020205020404" pitchFamily="49" charset="0"/>
              </a:rPr>
              <a:t>str</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default</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'localhost:9092'</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help</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'A comma-separated list of host and port '</a:t>
            </a:r>
            <a:b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'pairs that are the addresses of the '</a:t>
            </a:r>
            <a:b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'Kafka brokers in a "bootstrap" Kafka '</a:t>
            </a:r>
            <a:b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'cluster that a Kafka client connects to '</a:t>
            </a:r>
            <a:b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'initially to bootstrap itself.'</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args = parser.</a:t>
            </a:r>
            <a:r>
              <a:rPr kumimoji="0" lang="en-AT" altLang="en-AT" sz="1000" b="0" i="0" u="none" strike="noStrike" cap="none" normalizeH="0" baseline="0" dirty="0">
                <a:ln>
                  <a:noFill/>
                </a:ln>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pars_args</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AT" altLang="en-AT" sz="1000" b="0" i="0" u="none" strike="noStrike" cap="none" normalizeH="0" baseline="0" dirty="0">
                <a:ln>
                  <a:noFill/>
                </a:ln>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start_consumer</a:t>
            </a:r>
            <a:r>
              <a:rPr kumimoji="0" lang="en-AT" altLang="en-AT" sz="1000" b="0" i="0" u="none" strike="noStrike" cap="none" normalizeH="0" baseline="0" dirty="0">
                <a:ln>
                  <a:noFill/>
                </a:ln>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(args.server, args.topic)</a:t>
            </a:r>
            <a:r>
              <a:rPr kumimoji="0" lang="en-AT" altLang="en-AT" sz="300" b="0" i="0" u="none" strike="noStrike" cap="none" normalizeH="0" baseline="0" dirty="0">
                <a:ln>
                  <a:noFill/>
                </a:ln>
                <a:solidFill>
                  <a:schemeClr val="tx1"/>
                </a:solidFill>
                <a:effectLst/>
              </a:rPr>
              <a:t> </a:t>
            </a:r>
            <a:endParaRPr kumimoji="0" lang="en-AT" altLang="en-A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T" altLang="en-AT" sz="1800" b="0" i="0" u="none" strike="noStrike" cap="none" normalizeH="0" baseline="0" dirty="0">
              <a:ln>
                <a:noFill/>
              </a:ln>
              <a:solidFill>
                <a:schemeClr val="tx1"/>
              </a:solidFill>
              <a:effectLst/>
              <a:latin typeface="Arial" panose="020B0604020202020204" pitchFamily="34" charset="0"/>
            </a:endParaRPr>
          </a:p>
        </p:txBody>
      </p:sp>
      <p:grpSp>
        <p:nvGrpSpPr>
          <p:cNvPr id="29" name="Group 28">
            <a:extLst>
              <a:ext uri="{FF2B5EF4-FFF2-40B4-BE49-F238E27FC236}">
                <a16:creationId xmlns:a16="http://schemas.microsoft.com/office/drawing/2014/main" id="{AFB7CC56-A782-4CFA-9D07-112B558A9AD7}"/>
              </a:ext>
            </a:extLst>
          </p:cNvPr>
          <p:cNvGrpSpPr/>
          <p:nvPr/>
        </p:nvGrpSpPr>
        <p:grpSpPr>
          <a:xfrm>
            <a:off x="7192001" y="359895"/>
            <a:ext cx="1894704" cy="2115485"/>
            <a:chOff x="7192001" y="359895"/>
            <a:chExt cx="1894704" cy="2115485"/>
          </a:xfrm>
        </p:grpSpPr>
        <p:pic>
          <p:nvPicPr>
            <p:cNvPr id="30" name="Picture 29">
              <a:extLst>
                <a:ext uri="{FF2B5EF4-FFF2-40B4-BE49-F238E27FC236}">
                  <a16:creationId xmlns:a16="http://schemas.microsoft.com/office/drawing/2014/main" id="{EBCC62DC-7398-497D-89BE-D24EC9FC59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036" b="91841" l="5403" r="93962">
                          <a14:foregroundMark x1="28814" y1="18501" x2="18856" y2="36622"/>
                          <a14:foregroundMark x1="18856" y1="36622" x2="21398" y2="80930"/>
                          <a14:foregroundMark x1="21398" y1="80930" x2="50212" y2="82068"/>
                          <a14:foregroundMark x1="50212" y1="82068" x2="96186" y2="78558"/>
                          <a14:foregroundMark x1="96186" y1="78558" x2="90996" y2="11385"/>
                          <a14:foregroundMark x1="90996" y1="11385" x2="47034" y2="10816"/>
                          <a14:foregroundMark x1="47034" y1="10816" x2="3496" y2="18406"/>
                          <a14:foregroundMark x1="3496" y1="18406" x2="5932" y2="81784"/>
                          <a14:foregroundMark x1="5932" y1="81784" x2="23517" y2="87951"/>
                          <a14:foregroundMark x1="8369" y1="15275" x2="19068" y2="56831"/>
                          <a14:foregroundMark x1="19068" y1="56831" x2="37182" y2="72011"/>
                          <a14:foregroundMark x1="37182" y1="72011" x2="67691" y2="72770"/>
                          <a14:foregroundMark x1="13347" y1="92220" x2="63242" y2="86812"/>
                          <a14:foregroundMark x1="85699" y1="88046" x2="90678" y2="32638"/>
                          <a14:foregroundMark x1="92267" y1="13472" x2="93962" y2="84535"/>
                          <a14:foregroundMark x1="28284" y1="10057" x2="47987" y2="8824"/>
                          <a14:foregroundMark x1="54661" y1="7116" x2="59534" y2="3036"/>
                        </a14:backgroundRemoval>
                      </a14:imgEffect>
                      <a14:imgEffect>
                        <a14:saturation sat="200000"/>
                      </a14:imgEffect>
                    </a14:imgLayer>
                  </a14:imgProps>
                </a:ext>
              </a:extLst>
            </a:blip>
            <a:stretch>
              <a:fillRect/>
            </a:stretch>
          </p:blipFill>
          <p:spPr>
            <a:xfrm>
              <a:off x="7192001" y="359895"/>
              <a:ext cx="1894704" cy="2115485"/>
            </a:xfrm>
            <a:prstGeom prst="rect">
              <a:avLst/>
            </a:prstGeom>
            <a:effectLst>
              <a:outerShdw blurRad="50800" dist="38100" dir="5400000" algn="t" rotWithShape="0">
                <a:prstClr val="black">
                  <a:alpha val="40000"/>
                </a:prstClr>
              </a:outerShdw>
            </a:effectLst>
          </p:spPr>
        </p:pic>
        <p:sp>
          <p:nvSpPr>
            <p:cNvPr id="31" name="TextBox 30">
              <a:extLst>
                <a:ext uri="{FF2B5EF4-FFF2-40B4-BE49-F238E27FC236}">
                  <a16:creationId xmlns:a16="http://schemas.microsoft.com/office/drawing/2014/main" id="{E091BE37-C6A7-4479-8939-5C7F0E7D8A58}"/>
                </a:ext>
              </a:extLst>
            </p:cNvPr>
            <p:cNvSpPr txBox="1"/>
            <p:nvPr/>
          </p:nvSpPr>
          <p:spPr>
            <a:xfrm rot="21439334">
              <a:off x="7377757" y="1119430"/>
              <a:ext cx="1485398" cy="1015663"/>
            </a:xfrm>
            <a:prstGeom prst="rect">
              <a:avLst/>
            </a:prstGeom>
            <a:gradFill>
              <a:gsLst>
                <a:gs pos="0">
                  <a:srgbClr val="FFFFCC"/>
                </a:gs>
                <a:gs pos="74000">
                  <a:srgbClr val="FFFF99"/>
                </a:gs>
                <a:gs pos="100000">
                  <a:srgbClr val="FBFABC"/>
                </a:gs>
              </a:gsLst>
              <a:lin ang="5400000" scaled="1"/>
            </a:gradFill>
          </p:spPr>
          <p:txBody>
            <a:bodyPr wrap="square" rtlCol="0">
              <a:spAutoFit/>
            </a:bodyPr>
            <a:lstStyle/>
            <a:p>
              <a:pPr algn="ctr"/>
              <a:r>
                <a:rPr lang="en-GB" sz="1000" err="1"/>
                <a:t>kafka</a:t>
              </a:r>
              <a:r>
                <a:rPr lang="en-GB" sz="1000"/>
                <a:t>-python</a:t>
              </a:r>
            </a:p>
            <a:p>
              <a:pPr algn="ctr"/>
              <a:endParaRPr lang="en-GB" sz="1000"/>
            </a:p>
            <a:p>
              <a:pPr algn="ctr"/>
              <a:endParaRPr lang="en-GB" sz="1000"/>
            </a:p>
            <a:p>
              <a:pPr algn="ctr"/>
              <a:endParaRPr lang="en-GB" sz="1000"/>
            </a:p>
            <a:p>
              <a:pPr algn="ctr"/>
              <a:endParaRPr lang="en-GB" sz="1000"/>
            </a:p>
            <a:p>
              <a:pPr algn="ctr"/>
              <a:endParaRPr lang="en-GB" sz="1000"/>
            </a:p>
          </p:txBody>
        </p:sp>
        <p:sp>
          <p:nvSpPr>
            <p:cNvPr id="32" name="TextBox 31">
              <a:extLst>
                <a:ext uri="{FF2B5EF4-FFF2-40B4-BE49-F238E27FC236}">
                  <a16:creationId xmlns:a16="http://schemas.microsoft.com/office/drawing/2014/main" id="{EF363EBC-800B-4E8E-8BF6-CCBB83A86D20}"/>
                </a:ext>
              </a:extLst>
            </p:cNvPr>
            <p:cNvSpPr txBox="1"/>
            <p:nvPr/>
          </p:nvSpPr>
          <p:spPr>
            <a:xfrm rot="21439334">
              <a:off x="7536807" y="808525"/>
              <a:ext cx="1262461" cy="276999"/>
            </a:xfrm>
            <a:prstGeom prst="rect">
              <a:avLst/>
            </a:prstGeom>
            <a:noFill/>
          </p:spPr>
          <p:txBody>
            <a:bodyPr wrap="none" rtlCol="0">
              <a:spAutoFit/>
            </a:bodyPr>
            <a:lstStyle/>
            <a:p>
              <a:r>
                <a:rPr lang="en-GB" sz="1200" u="sng"/>
                <a:t>Requirements.txt</a:t>
              </a:r>
            </a:p>
          </p:txBody>
        </p:sp>
      </p:grpSp>
    </p:spTree>
    <p:extLst>
      <p:ext uri="{BB962C8B-B14F-4D97-AF65-F5344CB8AC3E}">
        <p14:creationId xmlns:p14="http://schemas.microsoft.com/office/powerpoint/2010/main" val="41857809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1614-0996-42EA-BAB8-E3E3B85D5AA4}"/>
              </a:ext>
            </a:extLst>
          </p:cNvPr>
          <p:cNvSpPr>
            <a:spLocks noGrp="1"/>
          </p:cNvSpPr>
          <p:nvPr>
            <p:ph type="title"/>
          </p:nvPr>
        </p:nvSpPr>
        <p:spPr/>
        <p:txBody>
          <a:bodyPr/>
          <a:lstStyle/>
          <a:p>
            <a:r>
              <a:rPr lang="en-GB"/>
              <a:t>Consumer Python 3.10</a:t>
            </a:r>
            <a:endParaRPr lang="en-AT"/>
          </a:p>
        </p:txBody>
      </p:sp>
      <p:sp>
        <p:nvSpPr>
          <p:cNvPr id="9" name="TextBox 8">
            <a:extLst>
              <a:ext uri="{FF2B5EF4-FFF2-40B4-BE49-F238E27FC236}">
                <a16:creationId xmlns:a16="http://schemas.microsoft.com/office/drawing/2014/main" id="{358507FA-859B-49E1-8002-BC51ACF4EBF1}"/>
              </a:ext>
            </a:extLst>
          </p:cNvPr>
          <p:cNvSpPr txBox="1"/>
          <p:nvPr/>
        </p:nvSpPr>
        <p:spPr>
          <a:xfrm>
            <a:off x="621188" y="1334356"/>
            <a:ext cx="7901623" cy="4189288"/>
          </a:xfrm>
          <a:prstGeom prst="rect">
            <a:avLst/>
          </a:prstGeom>
          <a:solidFill>
            <a:schemeClr val="tx1"/>
          </a:solidFill>
        </p:spPr>
        <p:txBody>
          <a:bodyPr wrap="square">
            <a:spAutoFit/>
          </a:bodyPr>
          <a:lstStyle/>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T" sz="900" dirty="0">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import </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argparse</a:t>
            </a: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from </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kafka </a:t>
            </a:r>
            <a:r>
              <a:rPr lang="en-AT" sz="900" dirty="0">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import </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KafkaConsumer</a:t>
            </a: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def </a:t>
            </a:r>
            <a:r>
              <a:rPr lang="en-AT" sz="900" dirty="0">
                <a:solidFill>
                  <a:srgbClr val="DCDCAA"/>
                </a:solidFill>
                <a:effectLst/>
                <a:latin typeface="Consolas" panose="020B0609020204030204" pitchFamily="49" charset="0"/>
                <a:ea typeface="Times New Roman" panose="02020603050405020304" pitchFamily="18" charset="0"/>
                <a:cs typeface="Courier New" panose="02070309020205020404" pitchFamily="49" charset="0"/>
              </a:rPr>
              <a:t>start_consumer</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DCDCAA"/>
                </a:solidFill>
                <a:effectLst/>
                <a:latin typeface="Consolas" panose="020B0609020204030204" pitchFamily="49" charset="0"/>
                <a:ea typeface="Times New Roman" panose="02020603050405020304" pitchFamily="18" charset="0"/>
                <a:cs typeface="Courier New" panose="02070309020205020404" pitchFamily="49" charset="0"/>
              </a:rPr>
              <a:t>server</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DCDCAA"/>
                </a:solidFill>
                <a:effectLst/>
                <a:latin typeface="Consolas" panose="020B0609020204030204" pitchFamily="49" charset="0"/>
                <a:ea typeface="Times New Roman" panose="02020603050405020304" pitchFamily="18" charset="0"/>
                <a:cs typeface="Courier New" panose="02070309020205020404" pitchFamily="49" charset="0"/>
              </a:rPr>
              <a:t>topic</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create consumer for topic</a:t>
            </a:r>
            <a:br>
              <a:rPr lang="en-AT" sz="900" dirty="0">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consumer = </a:t>
            </a:r>
            <a:r>
              <a:rPr lang="en-AT" sz="900" dirty="0">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KafkaConsumer</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DCDCAA"/>
                </a:solidFill>
                <a:effectLst/>
                <a:latin typeface="Consolas" panose="020B0609020204030204" pitchFamily="49" charset="0"/>
                <a:ea typeface="Times New Roman" panose="02020603050405020304" pitchFamily="18" charset="0"/>
                <a:cs typeface="Courier New" panose="02070309020205020404" pitchFamily="49" charset="0"/>
              </a:rPr>
              <a:t>topic</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bootstrap_servers</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DCDCAA"/>
                </a:solidFill>
                <a:effectLst/>
                <a:latin typeface="Consolas" panose="020B0609020204030204" pitchFamily="49" charset="0"/>
                <a:ea typeface="Times New Roman" panose="02020603050405020304" pitchFamily="18" charset="0"/>
                <a:cs typeface="Courier New" panose="02070309020205020404" pitchFamily="49" charset="0"/>
              </a:rPr>
              <a:t>server</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consume events</a:t>
            </a:r>
            <a:br>
              <a:rPr lang="en-AT" sz="900" dirty="0">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for </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event </a:t>
            </a:r>
            <a:r>
              <a:rPr lang="en-AT" sz="900" dirty="0">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in </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consumer:</a:t>
            </a: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39C8B0"/>
                </a:solidFill>
                <a:effectLst/>
                <a:latin typeface="Consolas" panose="020B0609020204030204" pitchFamily="49" charset="0"/>
                <a:ea typeface="Times New Roman" panose="02020603050405020304" pitchFamily="18" charset="0"/>
                <a:cs typeface="Courier New" panose="02070309020205020404" pitchFamily="49" charset="0"/>
              </a:rPr>
              <a:t>print</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(event.value.</a:t>
            </a:r>
            <a:r>
              <a:rPr lang="en-AT" sz="900" dirty="0">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decode</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'utf-8'</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499CD5"/>
                </a:solidFill>
                <a:effectLst/>
                <a:latin typeface="Consolas" panose="020B0609020204030204" pitchFamily="49" charset="0"/>
                <a:ea typeface="Times New Roman" panose="02020603050405020304" pitchFamily="18" charset="0"/>
                <a:cs typeface="Courier New" panose="02070309020205020404" pitchFamily="49" charset="0"/>
              </a:rPr>
              <a:t>if </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__name__ == </a:t>
            </a: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'__main__'</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parse command line argument for the topic</a:t>
            </a:r>
            <a:br>
              <a:rPr lang="en-AT" sz="900" dirty="0">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699856"/>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parser = argparse.</a:t>
            </a:r>
            <a:r>
              <a:rPr lang="en-AT" sz="900" dirty="0">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ArgumentParser</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parser.</a:t>
            </a:r>
            <a:r>
              <a:rPr lang="en-AT" sz="900" dirty="0">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add_argument</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'--topic'</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39C8B0"/>
                </a:solidFill>
                <a:effectLst/>
                <a:latin typeface="Consolas" panose="020B0609020204030204" pitchFamily="49" charset="0"/>
                <a:ea typeface="Times New Roman" panose="02020603050405020304" pitchFamily="18" charset="0"/>
                <a:cs typeface="Courier New" panose="02070309020205020404" pitchFamily="49" charset="0"/>
              </a:rPr>
              <a:t>str</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default</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'conteco'</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help</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'The name of the topic which is more or less a '</a:t>
            </a:r>
            <a:b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'category/feed name to which records are stored '</a:t>
            </a:r>
            <a:b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'and published.'</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parser.</a:t>
            </a:r>
            <a:r>
              <a:rPr lang="en-AT" sz="900" dirty="0">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add_argument</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'--server'</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39C8B0"/>
                </a:solidFill>
                <a:effectLst/>
                <a:latin typeface="Consolas" panose="020B0609020204030204" pitchFamily="49" charset="0"/>
                <a:ea typeface="Times New Roman" panose="02020603050405020304" pitchFamily="18" charset="0"/>
                <a:cs typeface="Courier New" panose="02070309020205020404" pitchFamily="49" charset="0"/>
              </a:rPr>
              <a:t>str</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default</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'localhost:9092'</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94DBFD"/>
                </a:solidFill>
                <a:effectLst/>
                <a:latin typeface="Consolas" panose="020B0609020204030204" pitchFamily="49" charset="0"/>
                <a:ea typeface="Times New Roman" panose="02020603050405020304" pitchFamily="18" charset="0"/>
                <a:cs typeface="Courier New" panose="02070309020205020404" pitchFamily="49" charset="0"/>
              </a:rPr>
              <a:t>help</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'A comma-separated list of host and port '</a:t>
            </a:r>
            <a:b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'pairs that are the addresses of the '</a:t>
            </a:r>
            <a:b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'Kafka brokers in a "bootstrap" Kafka '</a:t>
            </a:r>
            <a:b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'cluster that a Kafka client connects to '</a:t>
            </a:r>
            <a:b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CD9069"/>
                </a:solidFill>
                <a:effectLst/>
                <a:latin typeface="Consolas" panose="020B0609020204030204" pitchFamily="49" charset="0"/>
                <a:ea typeface="Times New Roman" panose="02020603050405020304" pitchFamily="18" charset="0"/>
                <a:cs typeface="Courier New" panose="02070309020205020404" pitchFamily="49" charset="0"/>
              </a:rPr>
              <a:t>                                                                             'initially to bootstrap itself.'</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args = parser.</a:t>
            </a:r>
            <a:r>
              <a:rPr lang="en-AT" sz="900" dirty="0">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parse_args</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t>
            </a:r>
            <a:b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b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    </a:t>
            </a:r>
            <a:r>
              <a:rPr lang="en-AT" sz="900" dirty="0">
                <a:solidFill>
                  <a:srgbClr val="DBDBAA"/>
                </a:solidFill>
                <a:effectLst/>
                <a:latin typeface="Consolas" panose="020B0609020204030204" pitchFamily="49" charset="0"/>
                <a:ea typeface="Times New Roman" panose="02020603050405020304" pitchFamily="18" charset="0"/>
                <a:cs typeface="Courier New" panose="02070309020205020404" pitchFamily="49" charset="0"/>
              </a:rPr>
              <a:t>start_consumer</a:t>
            </a:r>
            <a:r>
              <a:rPr lang="en-AT" sz="900" dirty="0">
                <a:solidFill>
                  <a:srgbClr val="D4D4D4"/>
                </a:solidFill>
                <a:effectLst/>
                <a:latin typeface="Consolas" panose="020B0609020204030204" pitchFamily="49" charset="0"/>
                <a:ea typeface="Times New Roman" panose="02020603050405020304" pitchFamily="18" charset="0"/>
                <a:cs typeface="Courier New" panose="02070309020205020404" pitchFamily="49" charset="0"/>
              </a:rPr>
              <a:t>(args.server, args.topic)</a:t>
            </a:r>
            <a:endParaRPr lang="en-AT"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T" sz="900" dirty="0">
                <a:effectLst/>
                <a:latin typeface="Calibri" panose="020F0502020204030204" pitchFamily="34" charset="0"/>
                <a:ea typeface="Calibri" panose="020F0502020204030204" pitchFamily="34" charset="0"/>
                <a:cs typeface="Times New Roman" panose="02020603050405020304" pitchFamily="18" charset="0"/>
              </a:rPr>
              <a:t> </a:t>
            </a:r>
          </a:p>
        </p:txBody>
      </p:sp>
      <p:grpSp>
        <p:nvGrpSpPr>
          <p:cNvPr id="15" name="Group 14">
            <a:extLst>
              <a:ext uri="{FF2B5EF4-FFF2-40B4-BE49-F238E27FC236}">
                <a16:creationId xmlns:a16="http://schemas.microsoft.com/office/drawing/2014/main" id="{FA3CE182-5BC1-4669-9968-8EEDB280A6D3}"/>
              </a:ext>
            </a:extLst>
          </p:cNvPr>
          <p:cNvGrpSpPr/>
          <p:nvPr/>
        </p:nvGrpSpPr>
        <p:grpSpPr>
          <a:xfrm>
            <a:off x="7192001" y="359895"/>
            <a:ext cx="1894704" cy="2115485"/>
            <a:chOff x="7192001" y="359895"/>
            <a:chExt cx="1894704" cy="2115485"/>
          </a:xfrm>
        </p:grpSpPr>
        <p:pic>
          <p:nvPicPr>
            <p:cNvPr id="16" name="Picture 15">
              <a:extLst>
                <a:ext uri="{FF2B5EF4-FFF2-40B4-BE49-F238E27FC236}">
                  <a16:creationId xmlns:a16="http://schemas.microsoft.com/office/drawing/2014/main" id="{6008B446-A54F-4410-9200-3EFBF1C9F51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036" b="91841" l="5403" r="93962">
                          <a14:foregroundMark x1="28814" y1="18501" x2="18856" y2="36622"/>
                          <a14:foregroundMark x1="18856" y1="36622" x2="21398" y2="80930"/>
                          <a14:foregroundMark x1="21398" y1="80930" x2="50212" y2="82068"/>
                          <a14:foregroundMark x1="50212" y1="82068" x2="96186" y2="78558"/>
                          <a14:foregroundMark x1="96186" y1="78558" x2="90996" y2="11385"/>
                          <a14:foregroundMark x1="90996" y1="11385" x2="47034" y2="10816"/>
                          <a14:foregroundMark x1="47034" y1="10816" x2="3496" y2="18406"/>
                          <a14:foregroundMark x1="3496" y1="18406" x2="5932" y2="81784"/>
                          <a14:foregroundMark x1="5932" y1="81784" x2="23517" y2="87951"/>
                          <a14:foregroundMark x1="8369" y1="15275" x2="19068" y2="56831"/>
                          <a14:foregroundMark x1="19068" y1="56831" x2="37182" y2="72011"/>
                          <a14:foregroundMark x1="37182" y1="72011" x2="67691" y2="72770"/>
                          <a14:foregroundMark x1="13347" y1="92220" x2="63242" y2="86812"/>
                          <a14:foregroundMark x1="85699" y1="88046" x2="90678" y2="32638"/>
                          <a14:foregroundMark x1="92267" y1="13472" x2="93962" y2="84535"/>
                          <a14:foregroundMark x1="28284" y1="10057" x2="47987" y2="8824"/>
                          <a14:foregroundMark x1="54661" y1="7116" x2="59534" y2="3036"/>
                        </a14:backgroundRemoval>
                      </a14:imgEffect>
                      <a14:imgEffect>
                        <a14:saturation sat="200000"/>
                      </a14:imgEffect>
                    </a14:imgLayer>
                  </a14:imgProps>
                </a:ext>
              </a:extLst>
            </a:blip>
            <a:stretch>
              <a:fillRect/>
            </a:stretch>
          </p:blipFill>
          <p:spPr>
            <a:xfrm>
              <a:off x="7192001" y="359895"/>
              <a:ext cx="1894704" cy="2115485"/>
            </a:xfrm>
            <a:prstGeom prst="rect">
              <a:avLst/>
            </a:prstGeom>
            <a:effectLst>
              <a:outerShdw blurRad="50800" dist="38100" dir="5400000" algn="t" rotWithShape="0">
                <a:prstClr val="black">
                  <a:alpha val="40000"/>
                </a:prstClr>
              </a:outerShdw>
            </a:effectLst>
          </p:spPr>
        </p:pic>
        <p:sp>
          <p:nvSpPr>
            <p:cNvPr id="17" name="TextBox 16">
              <a:extLst>
                <a:ext uri="{FF2B5EF4-FFF2-40B4-BE49-F238E27FC236}">
                  <a16:creationId xmlns:a16="http://schemas.microsoft.com/office/drawing/2014/main" id="{0A39101D-6039-4A1E-80A6-B7516E21DA6E}"/>
                </a:ext>
              </a:extLst>
            </p:cNvPr>
            <p:cNvSpPr txBox="1"/>
            <p:nvPr/>
          </p:nvSpPr>
          <p:spPr>
            <a:xfrm rot="21439334">
              <a:off x="7377757" y="1119430"/>
              <a:ext cx="1485398" cy="1015663"/>
            </a:xfrm>
            <a:prstGeom prst="rect">
              <a:avLst/>
            </a:prstGeom>
            <a:gradFill>
              <a:gsLst>
                <a:gs pos="0">
                  <a:srgbClr val="FFFFCC"/>
                </a:gs>
                <a:gs pos="74000">
                  <a:srgbClr val="FFFF99"/>
                </a:gs>
                <a:gs pos="100000">
                  <a:srgbClr val="FBFABC"/>
                </a:gs>
              </a:gsLst>
              <a:lin ang="5400000" scaled="1"/>
            </a:gradFill>
          </p:spPr>
          <p:txBody>
            <a:bodyPr wrap="square" rtlCol="0">
              <a:spAutoFit/>
            </a:bodyPr>
            <a:lstStyle/>
            <a:p>
              <a:pPr algn="ctr"/>
              <a:r>
                <a:rPr lang="en-GB" sz="1000" err="1"/>
                <a:t>kafka</a:t>
              </a:r>
              <a:r>
                <a:rPr lang="en-GB" sz="1000"/>
                <a:t>-python</a:t>
              </a:r>
            </a:p>
            <a:p>
              <a:pPr algn="ctr"/>
              <a:endParaRPr lang="en-GB" sz="1000"/>
            </a:p>
            <a:p>
              <a:pPr algn="ctr"/>
              <a:endParaRPr lang="en-GB" sz="1000"/>
            </a:p>
            <a:p>
              <a:pPr algn="ctr"/>
              <a:endParaRPr lang="en-GB" sz="1000"/>
            </a:p>
            <a:p>
              <a:pPr algn="ctr"/>
              <a:endParaRPr lang="en-GB" sz="1000"/>
            </a:p>
            <a:p>
              <a:pPr algn="ctr"/>
              <a:endParaRPr lang="en-GB" sz="1000"/>
            </a:p>
          </p:txBody>
        </p:sp>
        <p:sp>
          <p:nvSpPr>
            <p:cNvPr id="18" name="TextBox 17">
              <a:extLst>
                <a:ext uri="{FF2B5EF4-FFF2-40B4-BE49-F238E27FC236}">
                  <a16:creationId xmlns:a16="http://schemas.microsoft.com/office/drawing/2014/main" id="{7601422C-A737-4B51-B7F5-3B54661A5DB1}"/>
                </a:ext>
              </a:extLst>
            </p:cNvPr>
            <p:cNvSpPr txBox="1"/>
            <p:nvPr/>
          </p:nvSpPr>
          <p:spPr>
            <a:xfrm rot="21439334">
              <a:off x="7536807" y="808525"/>
              <a:ext cx="1262461" cy="276999"/>
            </a:xfrm>
            <a:prstGeom prst="rect">
              <a:avLst/>
            </a:prstGeom>
            <a:noFill/>
          </p:spPr>
          <p:txBody>
            <a:bodyPr wrap="none" rtlCol="0">
              <a:spAutoFit/>
            </a:bodyPr>
            <a:lstStyle/>
            <a:p>
              <a:r>
                <a:rPr lang="en-GB" sz="1200" u="sng"/>
                <a:t>Requirements.txt</a:t>
              </a:r>
            </a:p>
          </p:txBody>
        </p:sp>
      </p:grpSp>
    </p:spTree>
    <p:extLst>
      <p:ext uri="{BB962C8B-B14F-4D97-AF65-F5344CB8AC3E}">
        <p14:creationId xmlns:p14="http://schemas.microsoft.com/office/powerpoint/2010/main" val="17100117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3F946A-31DF-927E-9E30-E003142C96B2}"/>
              </a:ext>
            </a:extLst>
          </p:cNvPr>
          <p:cNvSpPr>
            <a:spLocks noGrp="1"/>
          </p:cNvSpPr>
          <p:nvPr>
            <p:ph type="title"/>
          </p:nvPr>
        </p:nvSpPr>
        <p:spPr/>
        <p:txBody>
          <a:bodyPr/>
          <a:lstStyle/>
          <a:p>
            <a:r>
              <a:rPr lang="de-DE"/>
              <a:t>send() - </a:t>
            </a:r>
            <a:r>
              <a:rPr lang="de-DE" err="1"/>
              <a:t>fire</a:t>
            </a:r>
            <a:r>
              <a:rPr lang="de-DE"/>
              <a:t> and </a:t>
            </a:r>
            <a:r>
              <a:rPr lang="de-DE" err="1"/>
              <a:t>forget</a:t>
            </a:r>
            <a:endParaRPr lang="de-DE"/>
          </a:p>
        </p:txBody>
      </p:sp>
      <p:sp>
        <p:nvSpPr>
          <p:cNvPr id="3" name="Inhaltsplatzhalter 2">
            <a:extLst>
              <a:ext uri="{FF2B5EF4-FFF2-40B4-BE49-F238E27FC236}">
                <a16:creationId xmlns:a16="http://schemas.microsoft.com/office/drawing/2014/main" id="{EBD51147-1993-1A28-B490-84E487FD5E25}"/>
              </a:ext>
            </a:extLst>
          </p:cNvPr>
          <p:cNvSpPr>
            <a:spLocks noGrp="1"/>
          </p:cNvSpPr>
          <p:nvPr>
            <p:ph idx="1"/>
          </p:nvPr>
        </p:nvSpPr>
        <p:spPr/>
        <p:txBody>
          <a:bodyPr/>
          <a:lstStyle/>
          <a:p>
            <a:r>
              <a:rPr lang="de-DE"/>
              <a:t>send(</a:t>
            </a:r>
            <a:r>
              <a:rPr lang="de-DE" err="1"/>
              <a:t>record</a:t>
            </a:r>
            <a:r>
              <a:rPr lang="de-DE"/>
              <a:t>) liefert ein Future-Objekt zurück. Da dieses aber nicht auffangen wird, wird einfach weiter gemacht.</a:t>
            </a:r>
          </a:p>
        </p:txBody>
      </p:sp>
      <p:pic>
        <p:nvPicPr>
          <p:cNvPr id="5" name="Grafik 4">
            <a:extLst>
              <a:ext uri="{FF2B5EF4-FFF2-40B4-BE49-F238E27FC236}">
                <a16:creationId xmlns:a16="http://schemas.microsoft.com/office/drawing/2014/main" id="{83F789D0-E8A9-832B-E46B-4F5DA930336B}"/>
              </a:ext>
            </a:extLst>
          </p:cNvPr>
          <p:cNvPicPr>
            <a:picLocks noChangeAspect="1"/>
          </p:cNvPicPr>
          <p:nvPr/>
        </p:nvPicPr>
        <p:blipFill>
          <a:blip r:embed="rId2"/>
          <a:stretch>
            <a:fillRect/>
          </a:stretch>
        </p:blipFill>
        <p:spPr>
          <a:xfrm>
            <a:off x="1895475" y="4012658"/>
            <a:ext cx="5353050" cy="1647825"/>
          </a:xfrm>
          <a:prstGeom prst="rect">
            <a:avLst/>
          </a:prstGeom>
        </p:spPr>
      </p:pic>
    </p:spTree>
    <p:extLst>
      <p:ext uri="{BB962C8B-B14F-4D97-AF65-F5344CB8AC3E}">
        <p14:creationId xmlns:p14="http://schemas.microsoft.com/office/powerpoint/2010/main" val="31947091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C1DD58-4500-464C-CA12-7EB448114113}"/>
              </a:ext>
            </a:extLst>
          </p:cNvPr>
          <p:cNvSpPr>
            <a:spLocks noGrp="1"/>
          </p:cNvSpPr>
          <p:nvPr>
            <p:ph type="title"/>
          </p:nvPr>
        </p:nvSpPr>
        <p:spPr/>
        <p:txBody>
          <a:bodyPr/>
          <a:lstStyle/>
          <a:p>
            <a:r>
              <a:rPr lang="de-DE"/>
              <a:t>send().</a:t>
            </a:r>
            <a:r>
              <a:rPr lang="de-DE" err="1"/>
              <a:t>get</a:t>
            </a:r>
            <a:r>
              <a:rPr lang="de-DE"/>
              <a:t>()</a:t>
            </a:r>
          </a:p>
        </p:txBody>
      </p:sp>
      <p:sp>
        <p:nvSpPr>
          <p:cNvPr id="3" name="Inhaltsplatzhalter 2">
            <a:extLst>
              <a:ext uri="{FF2B5EF4-FFF2-40B4-BE49-F238E27FC236}">
                <a16:creationId xmlns:a16="http://schemas.microsoft.com/office/drawing/2014/main" id="{498709D4-F670-F302-E6EE-7A72677F95DC}"/>
              </a:ext>
            </a:extLst>
          </p:cNvPr>
          <p:cNvSpPr>
            <a:spLocks noGrp="1"/>
          </p:cNvSpPr>
          <p:nvPr>
            <p:ph idx="1"/>
          </p:nvPr>
        </p:nvSpPr>
        <p:spPr/>
        <p:txBody>
          <a:bodyPr/>
          <a:lstStyle/>
          <a:p>
            <a:r>
              <a:rPr lang="de-DE" dirty="0"/>
              <a:t>Mit send().</a:t>
            </a:r>
            <a:r>
              <a:rPr lang="de-DE" dirty="0" err="1"/>
              <a:t>get</a:t>
            </a:r>
            <a:r>
              <a:rPr lang="de-DE" dirty="0"/>
              <a:t>() wartet das Programm, bis der </a:t>
            </a:r>
            <a:r>
              <a:rPr lang="de-DE" dirty="0" err="1"/>
              <a:t>Record</a:t>
            </a:r>
            <a:r>
              <a:rPr lang="de-DE" dirty="0"/>
              <a:t> erfolgreich auf Kafka gespeichert wurde.</a:t>
            </a:r>
          </a:p>
        </p:txBody>
      </p:sp>
      <p:pic>
        <p:nvPicPr>
          <p:cNvPr id="7" name="Grafik 6">
            <a:extLst>
              <a:ext uri="{FF2B5EF4-FFF2-40B4-BE49-F238E27FC236}">
                <a16:creationId xmlns:a16="http://schemas.microsoft.com/office/drawing/2014/main" id="{F520BAE0-9E5F-67AC-DD2A-3D952BA1E174}"/>
              </a:ext>
            </a:extLst>
          </p:cNvPr>
          <p:cNvPicPr>
            <a:picLocks noChangeAspect="1"/>
          </p:cNvPicPr>
          <p:nvPr/>
        </p:nvPicPr>
        <p:blipFill>
          <a:blip r:embed="rId2"/>
          <a:stretch>
            <a:fillRect/>
          </a:stretch>
        </p:blipFill>
        <p:spPr>
          <a:xfrm>
            <a:off x="1447800" y="3556372"/>
            <a:ext cx="6248400" cy="1457325"/>
          </a:xfrm>
          <a:prstGeom prst="rect">
            <a:avLst/>
          </a:prstGeom>
        </p:spPr>
      </p:pic>
    </p:spTree>
    <p:extLst>
      <p:ext uri="{BB962C8B-B14F-4D97-AF65-F5344CB8AC3E}">
        <p14:creationId xmlns:p14="http://schemas.microsoft.com/office/powerpoint/2010/main" val="37533000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65A86-1706-E436-F429-A0C50BECCFCD}"/>
              </a:ext>
            </a:extLst>
          </p:cNvPr>
          <p:cNvSpPr>
            <a:spLocks noGrp="1"/>
          </p:cNvSpPr>
          <p:nvPr>
            <p:ph type="title"/>
          </p:nvPr>
        </p:nvSpPr>
        <p:spPr/>
        <p:txBody>
          <a:bodyPr/>
          <a:lstStyle/>
          <a:p>
            <a:r>
              <a:rPr lang="de-DE"/>
              <a:t>send() mit Callback</a:t>
            </a:r>
          </a:p>
        </p:txBody>
      </p:sp>
      <p:sp>
        <p:nvSpPr>
          <p:cNvPr id="3" name="Inhaltsplatzhalter 2">
            <a:extLst>
              <a:ext uri="{FF2B5EF4-FFF2-40B4-BE49-F238E27FC236}">
                <a16:creationId xmlns:a16="http://schemas.microsoft.com/office/drawing/2014/main" id="{3FB08C29-4B19-1EF6-6F9A-0759059E8416}"/>
              </a:ext>
            </a:extLst>
          </p:cNvPr>
          <p:cNvSpPr>
            <a:spLocks noGrp="1"/>
          </p:cNvSpPr>
          <p:nvPr>
            <p:ph idx="1"/>
          </p:nvPr>
        </p:nvSpPr>
        <p:spPr/>
        <p:txBody>
          <a:bodyPr/>
          <a:lstStyle/>
          <a:p>
            <a:r>
              <a:rPr lang="de-DE"/>
              <a:t>Füge ein </a:t>
            </a:r>
            <a:r>
              <a:rPr lang="de-DE" err="1"/>
              <a:t>Callbackfunktion</a:t>
            </a:r>
            <a:r>
              <a:rPr lang="de-DE"/>
              <a:t> hinzu, die bei erfolgreicher Speicherung auf Kafka oder im Fehlerfall aufgerufen wird.</a:t>
            </a:r>
          </a:p>
          <a:p>
            <a:r>
              <a:rPr lang="de-DE"/>
              <a:t>Funktion nicht zu voll packen!</a:t>
            </a:r>
          </a:p>
        </p:txBody>
      </p:sp>
      <p:pic>
        <p:nvPicPr>
          <p:cNvPr id="5" name="Grafik 4">
            <a:extLst>
              <a:ext uri="{FF2B5EF4-FFF2-40B4-BE49-F238E27FC236}">
                <a16:creationId xmlns:a16="http://schemas.microsoft.com/office/drawing/2014/main" id="{441C9920-9708-5D7C-E2D4-4D5DAAEF8ACE}"/>
              </a:ext>
            </a:extLst>
          </p:cNvPr>
          <p:cNvPicPr>
            <a:picLocks noChangeAspect="1"/>
          </p:cNvPicPr>
          <p:nvPr/>
        </p:nvPicPr>
        <p:blipFill>
          <a:blip r:embed="rId2"/>
          <a:stretch>
            <a:fillRect/>
          </a:stretch>
        </p:blipFill>
        <p:spPr>
          <a:xfrm>
            <a:off x="1156273" y="4067175"/>
            <a:ext cx="6429375" cy="2381250"/>
          </a:xfrm>
          <a:prstGeom prst="rect">
            <a:avLst/>
          </a:prstGeom>
        </p:spPr>
      </p:pic>
    </p:spTree>
    <p:extLst>
      <p:ext uri="{BB962C8B-B14F-4D97-AF65-F5344CB8AC3E}">
        <p14:creationId xmlns:p14="http://schemas.microsoft.com/office/powerpoint/2010/main" val="15025044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71614-0996-42EA-BAB8-E3E3B85D5AA4}"/>
              </a:ext>
            </a:extLst>
          </p:cNvPr>
          <p:cNvSpPr>
            <a:spLocks noGrp="1"/>
          </p:cNvSpPr>
          <p:nvPr>
            <p:ph type="title"/>
          </p:nvPr>
        </p:nvSpPr>
        <p:spPr/>
        <p:txBody>
          <a:bodyPr/>
          <a:lstStyle/>
          <a:p>
            <a:r>
              <a:rPr lang="en-GB"/>
              <a:t>Consumer C# 10</a:t>
            </a:r>
            <a:endParaRPr lang="en-AT"/>
          </a:p>
        </p:txBody>
      </p:sp>
      <p:sp>
        <p:nvSpPr>
          <p:cNvPr id="3" name="Content Placeholder 2">
            <a:extLst>
              <a:ext uri="{FF2B5EF4-FFF2-40B4-BE49-F238E27FC236}">
                <a16:creationId xmlns:a16="http://schemas.microsoft.com/office/drawing/2014/main" id="{338EA306-178C-4314-9DB8-2740FD8672FF}"/>
              </a:ext>
            </a:extLst>
          </p:cNvPr>
          <p:cNvSpPr>
            <a:spLocks noGrp="1"/>
          </p:cNvSpPr>
          <p:nvPr>
            <p:ph idx="1"/>
          </p:nvPr>
        </p:nvSpPr>
        <p:spPr>
          <a:xfrm>
            <a:off x="457200" y="1166018"/>
            <a:ext cx="8229600" cy="5339014"/>
          </a:xfrm>
        </p:spPr>
        <p:txBody>
          <a:bodyPr>
            <a:noAutofit/>
          </a:bodyPr>
          <a:lstStyle/>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Confluent.Kafka</a:t>
            </a:r>
            <a:r>
              <a:rPr lang="en-GB" sz="900">
                <a:solidFill>
                  <a:srgbClr val="000000"/>
                </a:solidFill>
                <a:latin typeface="Cascadia Mono" panose="020B0609020000020004" pitchFamily="49" charset="0"/>
              </a:rPr>
              <a:t>;</a:t>
            </a:r>
          </a:p>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System.Net</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"Starting Consumer"</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FF"/>
                </a:solidFill>
                <a:latin typeface="Cascadia Mono" panose="020B0609020000020004" pitchFamily="49" charset="0"/>
              </a:rPr>
              <a:t>var</a:t>
            </a:r>
            <a:r>
              <a:rPr lang="en-GB" sz="900">
                <a:solidFill>
                  <a:srgbClr val="000000"/>
                </a:solidFill>
                <a:latin typeface="Cascadia Mono" panose="020B0609020000020004" pitchFamily="49" charset="0"/>
              </a:rPr>
              <a:t> config = </a:t>
            </a:r>
            <a:r>
              <a:rPr lang="en-GB" sz="900">
                <a:solidFill>
                  <a:srgbClr val="0000FF"/>
                </a:solidFill>
                <a:latin typeface="Cascadia Mono" panose="020B0609020000020004" pitchFamily="49" charset="0"/>
              </a:rPr>
              <a:t>new</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ConsumerConfig</a:t>
            </a:r>
            <a:endParaRPr lang="en-GB" sz="900">
              <a:solidFill>
                <a:srgbClr val="000000"/>
              </a:solidFill>
              <a:latin typeface="Cascadia Mono" panose="020B0609020000020004" pitchFamily="49" charset="0"/>
            </a:endParaRPr>
          </a:p>
          <a:p>
            <a:pPr marL="0" indent="0">
              <a:buNone/>
            </a:pPr>
            <a:r>
              <a:rPr lang="en-AT"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BootstrapServers</a:t>
            </a:r>
            <a:r>
              <a:rPr lang="en-GB" sz="900">
                <a:solidFill>
                  <a:srgbClr val="000000"/>
                </a:solidFill>
                <a:latin typeface="Cascadia Mono" panose="020B0609020000020004" pitchFamily="49" charset="0"/>
              </a:rPr>
              <a:t> = </a:t>
            </a:r>
            <a:r>
              <a:rPr lang="en-GB" sz="900">
                <a:solidFill>
                  <a:srgbClr val="A31515"/>
                </a:solidFill>
                <a:latin typeface="Cascadia Mono" panose="020B0609020000020004" pitchFamily="49" charset="0"/>
              </a:rPr>
              <a:t>"localhost:9092"</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ClientId</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Dns.GetHostName</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GroupId</a:t>
            </a:r>
            <a:r>
              <a:rPr lang="en-GB" sz="900">
                <a:solidFill>
                  <a:srgbClr val="000000"/>
                </a:solidFill>
                <a:latin typeface="Cascadia Mono" panose="020B0609020000020004" pitchFamily="49" charset="0"/>
              </a:rPr>
              <a:t> = </a:t>
            </a:r>
            <a:r>
              <a:rPr lang="en-GB" sz="900">
                <a:solidFill>
                  <a:srgbClr val="A31515"/>
                </a:solidFill>
                <a:latin typeface="Cascadia Mono" panose="020B0609020000020004" pitchFamily="49" charset="0"/>
              </a:rPr>
              <a:t>"</a:t>
            </a:r>
            <a:r>
              <a:rPr lang="en-GB" sz="900" err="1">
                <a:solidFill>
                  <a:srgbClr val="A31515"/>
                </a:solidFill>
                <a:latin typeface="Cascadia Mono" panose="020B0609020000020004" pitchFamily="49" charset="0"/>
              </a:rPr>
              <a:t>conteco</a:t>
            </a:r>
            <a:r>
              <a:rPr lang="en-GB" sz="900">
                <a:solidFill>
                  <a:srgbClr val="A31515"/>
                </a:solidFill>
                <a:latin typeface="Cascadia Mono" panose="020B0609020000020004" pitchFamily="49" charset="0"/>
              </a:rPr>
              <a:t>-consumer-group"</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AutoOffsetReset</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AutoOffsetReset.Earliest</a:t>
            </a:r>
            <a:endParaRPr lang="en-GB" sz="900">
              <a:solidFill>
                <a:srgbClr val="000000"/>
              </a:solidFill>
              <a:latin typeface="Cascadia Mono" panose="020B0609020000020004" pitchFamily="49" charset="0"/>
            </a:endParaRPr>
          </a:p>
          <a:p>
            <a:pPr marL="0" indent="0">
              <a:buNone/>
            </a:pPr>
            <a:r>
              <a:rPr lang="en-AT"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FF"/>
                </a:solidFill>
                <a:latin typeface="Cascadia Mono" panose="020B0609020000020004" pitchFamily="49" charset="0"/>
              </a:rPr>
              <a:t>using</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var</a:t>
            </a:r>
            <a:r>
              <a:rPr lang="en-GB" sz="900">
                <a:solidFill>
                  <a:srgbClr val="000000"/>
                </a:solidFill>
                <a:latin typeface="Cascadia Mono" panose="020B0609020000020004" pitchFamily="49" charset="0"/>
              </a:rPr>
              <a:t> consumer = </a:t>
            </a:r>
            <a:r>
              <a:rPr lang="en-GB" sz="900">
                <a:solidFill>
                  <a:srgbClr val="0000FF"/>
                </a:solidFill>
                <a:latin typeface="Cascadia Mono" panose="020B0609020000020004" pitchFamily="49" charset="0"/>
              </a:rPr>
              <a:t>new</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ConsumerBuilder</a:t>
            </a:r>
            <a:r>
              <a:rPr lang="en-GB" sz="900">
                <a:solidFill>
                  <a:srgbClr val="000000"/>
                </a:solidFill>
                <a:latin typeface="Cascadia Mono" panose="020B0609020000020004" pitchFamily="49" charset="0"/>
              </a:rPr>
              <a:t>&lt;</a:t>
            </a:r>
            <a:r>
              <a:rPr lang="en-GB" sz="900">
                <a:solidFill>
                  <a:srgbClr val="0000FF"/>
                </a:solidFill>
                <a:latin typeface="Cascadia Mono" panose="020B0609020000020004" pitchFamily="49" charset="0"/>
              </a:rPr>
              <a:t>string</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string</a:t>
            </a:r>
            <a:r>
              <a:rPr lang="en-GB" sz="900">
                <a:solidFill>
                  <a:srgbClr val="000000"/>
                </a:solidFill>
                <a:latin typeface="Cascadia Mono" panose="020B0609020000020004" pitchFamily="49" charset="0"/>
              </a:rPr>
              <a:t>&gt;(config).Build())</a:t>
            </a:r>
          </a:p>
          <a:p>
            <a:pPr marL="0" indent="0">
              <a:buNone/>
            </a:pPr>
            <a:r>
              <a:rPr lang="en-AT"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consumer.Subscribe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a:t>
            </a:r>
            <a:r>
              <a:rPr lang="en-GB" sz="900" err="1">
                <a:solidFill>
                  <a:srgbClr val="A31515"/>
                </a:solidFill>
                <a:latin typeface="Cascadia Mono" panose="020B0609020000020004" pitchFamily="49" charset="0"/>
              </a:rPr>
              <a:t>conteco</a:t>
            </a:r>
            <a:r>
              <a:rPr lang="en-GB" sz="900">
                <a:solidFill>
                  <a:srgbClr val="A31515"/>
                </a:solidFill>
                <a:latin typeface="Cascadia Mono" panose="020B0609020000020004" pitchFamily="49" charset="0"/>
              </a:rPr>
              <a:t>"</a:t>
            </a:r>
            <a:r>
              <a:rPr lang="en-GB" sz="900">
                <a:solidFill>
                  <a:srgbClr val="000000"/>
                </a:solidFill>
                <a:latin typeface="Cascadia Mono" panose="020B0609020000020004" pitchFamily="49" charset="0"/>
              </a:rPr>
              <a:t>);</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while</a:t>
            </a: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true</a:t>
            </a:r>
            <a:r>
              <a:rPr lang="en-GB" sz="900">
                <a:solidFill>
                  <a:srgbClr val="000000"/>
                </a:solidFill>
                <a:latin typeface="Cascadia Mono" panose="020B0609020000020004" pitchFamily="49" charset="0"/>
              </a:rPr>
              <a:t>)</a:t>
            </a: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try</a:t>
            </a:r>
            <a:endParaRPr lang="en-GB" sz="900">
              <a:solidFill>
                <a:srgbClr val="000000"/>
              </a:solidFill>
              <a:latin typeface="Cascadia Mono" panose="020B0609020000020004" pitchFamily="49" charset="0"/>
            </a:endParaRP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var</a:t>
            </a:r>
            <a:r>
              <a:rPr lang="en-GB" sz="900">
                <a:solidFill>
                  <a:srgbClr val="000000"/>
                </a:solidFill>
                <a:latin typeface="Cascadia Mono" panose="020B0609020000020004" pitchFamily="49" charset="0"/>
              </a:rPr>
              <a:t> data = </a:t>
            </a:r>
            <a:r>
              <a:rPr lang="en-GB" sz="900" err="1">
                <a:solidFill>
                  <a:srgbClr val="000000"/>
                </a:solidFill>
                <a:latin typeface="Cascadia Mono" panose="020B0609020000020004" pitchFamily="49" charset="0"/>
              </a:rPr>
              <a:t>consumer.Consume</a:t>
            </a:r>
            <a:r>
              <a:rPr lang="en-GB" sz="900">
                <a:solidFill>
                  <a:srgbClr val="000000"/>
                </a:solidFill>
                <a:latin typeface="Cascadia Mono" panose="020B0609020000020004" pitchFamily="49" charset="0"/>
              </a:rPr>
              <a:t>(</a:t>
            </a:r>
            <a:r>
              <a:rPr lang="en-GB" sz="900" err="1">
                <a:solidFill>
                  <a:srgbClr val="000000"/>
                </a:solidFill>
                <a:latin typeface="Cascadia Mono" panose="020B0609020000020004" pitchFamily="49" charset="0"/>
              </a:rPr>
              <a:t>TimeSpan.FromSeconds</a:t>
            </a:r>
            <a:r>
              <a:rPr lang="en-GB" sz="900">
                <a:solidFill>
                  <a:srgbClr val="000000"/>
                </a:solidFill>
                <a:latin typeface="Cascadia Mono" panose="020B0609020000020004" pitchFamily="49" charset="0"/>
              </a:rPr>
              <a:t>(10));</a:t>
            </a:r>
          </a:p>
          <a:p>
            <a:pPr marL="0" indent="0">
              <a:buNone/>
            </a:pPr>
            <a:endParaRPr lang="en-AT" sz="900">
              <a:solidFill>
                <a:srgbClr val="000000"/>
              </a:solidFill>
              <a:latin typeface="Cascadia Mono" panose="020B0609020000020004" pitchFamily="49" charset="0"/>
            </a:endParaRP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if</a:t>
            </a:r>
            <a:r>
              <a:rPr lang="en-GB" sz="900">
                <a:solidFill>
                  <a:srgbClr val="000000"/>
                </a:solidFill>
                <a:latin typeface="Cascadia Mono" panose="020B0609020000020004" pitchFamily="49" charset="0"/>
              </a:rPr>
              <a:t> (data != </a:t>
            </a:r>
            <a:r>
              <a:rPr lang="en-GB" sz="900">
                <a:solidFill>
                  <a:srgbClr val="0000FF"/>
                </a:solidFill>
                <a:latin typeface="Cascadia Mono" panose="020B0609020000020004" pitchFamily="49" charset="0"/>
              </a:rPr>
              <a:t>null</a:t>
            </a:r>
            <a:r>
              <a:rPr lang="en-GB" sz="900">
                <a:solidFill>
                  <a:srgbClr val="000000"/>
                </a:solidFill>
                <a:latin typeface="Cascadia Mono" panose="020B0609020000020004" pitchFamily="49" charset="0"/>
              </a:rPr>
              <a:t>)</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err="1">
                <a:solidFill>
                  <a:srgbClr val="000000"/>
                </a:solidFill>
                <a:latin typeface="Cascadia Mono" panose="020B0609020000020004" pitchFamily="49" charset="0"/>
              </a:rPr>
              <a:t>data.Message.Value</a:t>
            </a:r>
            <a:r>
              <a:rPr lang="en-GB" sz="900">
                <a:solidFill>
                  <a:srgbClr val="000000"/>
                </a:solidFill>
                <a:latin typeface="Cascadia Mono" panose="020B0609020000020004" pitchFamily="49" charset="0"/>
              </a:rPr>
              <a:t>);</a:t>
            </a: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a:solidFill>
                  <a:srgbClr val="0000FF"/>
                </a:solidFill>
                <a:latin typeface="Cascadia Mono" panose="020B0609020000020004" pitchFamily="49" charset="0"/>
              </a:rPr>
              <a:t>catch</a:t>
            </a: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ConsumeException</a:t>
            </a:r>
            <a:r>
              <a:rPr lang="en-GB" sz="900">
                <a:solidFill>
                  <a:srgbClr val="000000"/>
                </a:solidFill>
                <a:latin typeface="Cascadia Mono" panose="020B0609020000020004" pitchFamily="49" charset="0"/>
              </a:rPr>
              <a:t> ex)</a:t>
            </a:r>
          </a:p>
          <a:p>
            <a:pPr marL="0" indent="0">
              <a:buNone/>
            </a:pPr>
            <a:r>
              <a:rPr lang="en-AT" sz="900">
                <a:solidFill>
                  <a:srgbClr val="000000"/>
                </a:solidFill>
                <a:latin typeface="Cascadia Mono" panose="020B0609020000020004" pitchFamily="49" charset="0"/>
              </a:rPr>
              <a:t>        {</a:t>
            </a:r>
          </a:p>
          <a:p>
            <a:pPr marL="0" indent="0">
              <a:buNone/>
            </a:pPr>
            <a:r>
              <a:rPr lang="en-GB" sz="900">
                <a:solidFill>
                  <a:srgbClr val="000000"/>
                </a:solidFill>
                <a:latin typeface="Cascadia Mono" panose="020B0609020000020004" pitchFamily="49" charset="0"/>
              </a:rPr>
              <a:t>            </a:t>
            </a:r>
            <a:r>
              <a:rPr lang="en-GB" sz="900" err="1">
                <a:solidFill>
                  <a:srgbClr val="000000"/>
                </a:solidFill>
                <a:latin typeface="Cascadia Mono" panose="020B0609020000020004" pitchFamily="49" charset="0"/>
              </a:rPr>
              <a:t>Console.WriteLine</a:t>
            </a:r>
            <a:r>
              <a:rPr lang="en-GB" sz="900">
                <a:solidFill>
                  <a:srgbClr val="000000"/>
                </a:solidFill>
                <a:latin typeface="Cascadia Mono" panose="020B0609020000020004" pitchFamily="49" charset="0"/>
              </a:rPr>
              <a:t>(</a:t>
            </a:r>
            <a:r>
              <a:rPr lang="en-GB" sz="900">
                <a:solidFill>
                  <a:srgbClr val="A31515"/>
                </a:solidFill>
                <a:latin typeface="Cascadia Mono" panose="020B0609020000020004" pitchFamily="49" charset="0"/>
              </a:rPr>
              <a:t>"Error: "</a:t>
            </a:r>
            <a:r>
              <a:rPr lang="en-GB" sz="900">
                <a:solidFill>
                  <a:srgbClr val="000000"/>
                </a:solidFill>
                <a:latin typeface="Cascadia Mono" panose="020B0609020000020004" pitchFamily="49" charset="0"/>
              </a:rPr>
              <a:t> + </a:t>
            </a:r>
            <a:r>
              <a:rPr lang="en-GB" sz="900" err="1">
                <a:solidFill>
                  <a:srgbClr val="000000"/>
                </a:solidFill>
                <a:latin typeface="Cascadia Mono" panose="020B0609020000020004" pitchFamily="49" charset="0"/>
              </a:rPr>
              <a:t>ex.Message</a:t>
            </a:r>
            <a:r>
              <a:rPr lang="en-GB" sz="900">
                <a:solidFill>
                  <a:srgbClr val="000000"/>
                </a:solidFill>
                <a:latin typeface="Cascadia Mono" panose="020B0609020000020004" pitchFamily="49" charset="0"/>
              </a:rPr>
              <a:t>);</a:t>
            </a:r>
          </a:p>
          <a:p>
            <a:pPr marL="0" indent="0">
              <a:buNone/>
            </a:pPr>
            <a:r>
              <a:rPr lang="en-AT" sz="900">
                <a:solidFill>
                  <a:srgbClr val="000000"/>
                </a:solidFill>
                <a:latin typeface="Cascadia Mono" panose="020B0609020000020004" pitchFamily="49" charset="0"/>
              </a:rPr>
              <a:t>        }</a:t>
            </a:r>
          </a:p>
          <a:p>
            <a:pPr marL="0" indent="0">
              <a:buNone/>
            </a:pPr>
            <a:r>
              <a:rPr lang="en-AT" sz="900">
                <a:solidFill>
                  <a:srgbClr val="000000"/>
                </a:solidFill>
                <a:latin typeface="Cascadia Mono" panose="020B0609020000020004" pitchFamily="49" charset="0"/>
              </a:rPr>
              <a:t>    }</a:t>
            </a:r>
          </a:p>
          <a:p>
            <a:pPr marL="0" indent="0">
              <a:buNone/>
            </a:pPr>
            <a:r>
              <a:rPr lang="en-AT" sz="900">
                <a:solidFill>
                  <a:srgbClr val="000000"/>
                </a:solidFill>
                <a:latin typeface="Cascadia Mono" panose="020B0609020000020004" pitchFamily="49" charset="0"/>
              </a:rPr>
              <a:t>}</a:t>
            </a:r>
            <a:endParaRPr lang="en-AT" sz="900"/>
          </a:p>
        </p:txBody>
      </p:sp>
    </p:spTree>
    <p:extLst>
      <p:ext uri="{BB962C8B-B14F-4D97-AF65-F5344CB8AC3E}">
        <p14:creationId xmlns:p14="http://schemas.microsoft.com/office/powerpoint/2010/main" val="26851091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EACCCA-F9D9-E332-AD09-0DE5C55EE4E6}"/>
              </a:ext>
            </a:extLst>
          </p:cNvPr>
          <p:cNvSpPr>
            <a:spLocks noGrp="1"/>
          </p:cNvSpPr>
          <p:nvPr>
            <p:ph type="title"/>
          </p:nvPr>
        </p:nvSpPr>
        <p:spPr/>
        <p:txBody>
          <a:bodyPr/>
          <a:lstStyle/>
          <a:p>
            <a:r>
              <a:rPr lang="de-DE"/>
              <a:t>Commit Offsets</a:t>
            </a:r>
          </a:p>
        </p:txBody>
      </p:sp>
      <p:sp>
        <p:nvSpPr>
          <p:cNvPr id="3" name="Inhaltsplatzhalter 2">
            <a:extLst>
              <a:ext uri="{FF2B5EF4-FFF2-40B4-BE49-F238E27FC236}">
                <a16:creationId xmlns:a16="http://schemas.microsoft.com/office/drawing/2014/main" id="{79B71828-EB7F-B7A6-369C-9865C77B40D8}"/>
              </a:ext>
            </a:extLst>
          </p:cNvPr>
          <p:cNvSpPr>
            <a:spLocks noGrp="1"/>
          </p:cNvSpPr>
          <p:nvPr>
            <p:ph idx="1"/>
          </p:nvPr>
        </p:nvSpPr>
        <p:spPr/>
        <p:txBody>
          <a:bodyPr>
            <a:normAutofit lnSpcReduction="10000"/>
          </a:bodyPr>
          <a:lstStyle/>
          <a:p>
            <a:r>
              <a:rPr lang="de-DE" dirty="0"/>
              <a:t>Die Consumer </a:t>
            </a:r>
            <a:r>
              <a:rPr lang="de-DE" dirty="0" err="1"/>
              <a:t>commiten</a:t>
            </a:r>
            <a:r>
              <a:rPr lang="de-DE" dirty="0"/>
              <a:t> regelmäßig ihre Offsets, sodass bei einem Absturz und Wiederaufnahme der Arbeit keine/möglichst wenig Records erneut verarbeitet werden.</a:t>
            </a:r>
          </a:p>
          <a:p>
            <a:r>
              <a:rPr lang="de-DE" dirty="0"/>
              <a:t>Per Default wird bei jedem </a:t>
            </a:r>
            <a:r>
              <a:rPr lang="de-DE" dirty="0" err="1"/>
              <a:t>poll</a:t>
            </a:r>
            <a:r>
              <a:rPr lang="de-DE" dirty="0"/>
              <a:t>() der Letzte erhaltene Offset übermittelt.</a:t>
            </a:r>
          </a:p>
          <a:p>
            <a:r>
              <a:rPr lang="de-DE" dirty="0"/>
              <a:t>Mit </a:t>
            </a:r>
            <a:r>
              <a:rPr lang="de-DE" dirty="0" err="1"/>
              <a:t>commitSync</a:t>
            </a:r>
            <a:r>
              <a:rPr lang="de-DE" dirty="0"/>
              <a:t>() und </a:t>
            </a:r>
            <a:r>
              <a:rPr lang="de-DE" dirty="0" err="1"/>
              <a:t>commitAsync</a:t>
            </a:r>
            <a:r>
              <a:rPr lang="de-DE" dirty="0"/>
              <a:t>() kann ein dass </a:t>
            </a:r>
            <a:r>
              <a:rPr lang="de-DE" dirty="0" err="1"/>
              <a:t>commiten</a:t>
            </a:r>
            <a:r>
              <a:rPr lang="de-DE" dirty="0"/>
              <a:t> der Offsets manuell angestoßen werden.</a:t>
            </a:r>
          </a:p>
        </p:txBody>
      </p:sp>
    </p:spTree>
    <p:extLst>
      <p:ext uri="{BB962C8B-B14F-4D97-AF65-F5344CB8AC3E}">
        <p14:creationId xmlns:p14="http://schemas.microsoft.com/office/powerpoint/2010/main" val="8297932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30878-535F-E159-ED0F-721F4E011A07}"/>
              </a:ext>
            </a:extLst>
          </p:cNvPr>
          <p:cNvSpPr>
            <a:spLocks noGrp="1"/>
          </p:cNvSpPr>
          <p:nvPr>
            <p:ph type="title"/>
          </p:nvPr>
        </p:nvSpPr>
        <p:spPr/>
        <p:txBody>
          <a:bodyPr/>
          <a:lstStyle/>
          <a:p>
            <a:r>
              <a:rPr lang="de-DE"/>
              <a:t>Folgen von </a:t>
            </a:r>
            <a:r>
              <a:rPr lang="de-DE" err="1"/>
              <a:t>uncommiteten</a:t>
            </a:r>
            <a:r>
              <a:rPr lang="de-DE"/>
              <a:t> Offsets</a:t>
            </a:r>
          </a:p>
        </p:txBody>
      </p:sp>
      <p:pic>
        <p:nvPicPr>
          <p:cNvPr id="8" name="Inhaltsplatzhalter 7">
            <a:extLst>
              <a:ext uri="{FF2B5EF4-FFF2-40B4-BE49-F238E27FC236}">
                <a16:creationId xmlns:a16="http://schemas.microsoft.com/office/drawing/2014/main" id="{B275675C-00B3-91CD-500D-B59D39DEB2A2}"/>
              </a:ext>
            </a:extLst>
          </p:cNvPr>
          <p:cNvPicPr>
            <a:picLocks noGrp="1" noChangeAspect="1"/>
          </p:cNvPicPr>
          <p:nvPr>
            <p:ph idx="1"/>
          </p:nvPr>
        </p:nvPicPr>
        <p:blipFill>
          <a:blip r:embed="rId2"/>
          <a:stretch>
            <a:fillRect/>
          </a:stretch>
        </p:blipFill>
        <p:spPr>
          <a:xfrm>
            <a:off x="2286000" y="2877344"/>
            <a:ext cx="4572000" cy="1971675"/>
          </a:xfrm>
          <a:prstGeom prst="rect">
            <a:avLst/>
          </a:prstGeom>
        </p:spPr>
      </p:pic>
    </p:spTree>
    <p:extLst>
      <p:ext uri="{BB962C8B-B14F-4D97-AF65-F5344CB8AC3E}">
        <p14:creationId xmlns:p14="http://schemas.microsoft.com/office/powerpoint/2010/main" val="687782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83716" y="3394862"/>
            <a:ext cx="4595629" cy="2626075"/>
          </a:xfrm>
          <a:prstGeom prst="rect">
            <a:avLst/>
          </a:prstGeom>
        </p:spPr>
      </p:pic>
      <p:sp>
        <p:nvSpPr>
          <p:cNvPr id="2" name="Title 1"/>
          <p:cNvSpPr>
            <a:spLocks noGrp="1"/>
          </p:cNvSpPr>
          <p:nvPr>
            <p:ph type="title"/>
          </p:nvPr>
        </p:nvSpPr>
        <p:spPr/>
        <p:txBody>
          <a:bodyPr/>
          <a:lstStyle/>
          <a:p>
            <a:r>
              <a:rPr lang="en-US"/>
              <a:t>How fast is Kafka?</a:t>
            </a:r>
          </a:p>
        </p:txBody>
      </p:sp>
      <p:sp>
        <p:nvSpPr>
          <p:cNvPr id="3" name="Content Placeholder 2"/>
          <p:cNvSpPr>
            <a:spLocks noGrp="1"/>
          </p:cNvSpPr>
          <p:nvPr>
            <p:ph idx="1"/>
          </p:nvPr>
        </p:nvSpPr>
        <p:spPr>
          <a:xfrm>
            <a:off x="457200" y="1600200"/>
            <a:ext cx="8229600" cy="2150035"/>
          </a:xfrm>
        </p:spPr>
        <p:txBody>
          <a:bodyPr/>
          <a:lstStyle/>
          <a:p>
            <a:r>
              <a:rPr lang="en-US" sz="2000" b="1" dirty="0">
                <a:sym typeface="Wingdings"/>
              </a:rPr>
              <a:t>“Up to 2 million writes/sec on 3 cheap machines”</a:t>
            </a:r>
          </a:p>
          <a:p>
            <a:pPr lvl="1"/>
            <a:r>
              <a:rPr lang="en-US" sz="1800" dirty="0">
                <a:sym typeface="Wingdings"/>
              </a:rPr>
              <a:t>Using 3 producers on 3 different machines, 3x async replication</a:t>
            </a:r>
          </a:p>
          <a:p>
            <a:pPr lvl="2"/>
            <a:r>
              <a:rPr lang="en-US" sz="1600" dirty="0">
                <a:sym typeface="Wingdings"/>
              </a:rPr>
              <a:t>Only 1 producer/machine because NIC already saturated</a:t>
            </a:r>
          </a:p>
          <a:p>
            <a:r>
              <a:rPr lang="en-US" sz="2000" b="1" dirty="0">
                <a:sym typeface="Wingdings"/>
              </a:rPr>
              <a:t>Sustained throughput as stored data grows</a:t>
            </a:r>
          </a:p>
          <a:p>
            <a:pPr lvl="1"/>
            <a:r>
              <a:rPr lang="en-US" sz="1800" dirty="0">
                <a:sym typeface="Wingdings"/>
              </a:rPr>
              <a:t>Slightly different test config than 2M writes/sec above.</a:t>
            </a:r>
          </a:p>
          <a:p>
            <a:endParaRPr lang="en-US" sz="2000" dirty="0">
              <a:sym typeface="Wingdings"/>
            </a:endParaRPr>
          </a:p>
          <a:p>
            <a:endParaRPr lang="en-US" sz="2000" dirty="0">
              <a:sym typeface="Wingdings"/>
            </a:endParaRPr>
          </a:p>
          <a:p>
            <a:pPr marL="0" indent="0">
              <a:buNone/>
            </a:pPr>
            <a:endParaRPr lang="en-US" sz="2000" dirty="0">
              <a:sym typeface="Wingdings"/>
            </a:endParaRPr>
          </a:p>
        </p:txBody>
      </p:sp>
      <p:sp>
        <p:nvSpPr>
          <p:cNvPr id="5" name="Slide Number Placeholder 4"/>
          <p:cNvSpPr>
            <a:spLocks noGrp="1"/>
          </p:cNvSpPr>
          <p:nvPr>
            <p:ph type="sldNum" sz="quarter" idx="12"/>
          </p:nvPr>
        </p:nvSpPr>
        <p:spPr/>
        <p:txBody>
          <a:bodyPr/>
          <a:lstStyle/>
          <a:p>
            <a:fld id="{407C8B75-4858-41E6-BEC3-A0853FA4AC5B}" type="slidenum">
              <a:rPr lang="en-US" smtClean="0"/>
              <a:pPr/>
              <a:t>19</a:t>
            </a:fld>
            <a:endParaRPr lang="en-US"/>
          </a:p>
        </p:txBody>
      </p:sp>
    </p:spTree>
    <p:extLst>
      <p:ext uri="{BB962C8B-B14F-4D97-AF65-F5344CB8AC3E}">
        <p14:creationId xmlns:p14="http://schemas.microsoft.com/office/powerpoint/2010/main" val="2355152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578F5F-DC96-1765-AFCB-C3D88EF3F5F1}"/>
              </a:ext>
            </a:extLst>
          </p:cNvPr>
          <p:cNvSpPr>
            <a:spLocks noGrp="1"/>
          </p:cNvSpPr>
          <p:nvPr>
            <p:ph type="title"/>
          </p:nvPr>
        </p:nvSpPr>
        <p:spPr/>
        <p:txBody>
          <a:bodyPr/>
          <a:lstStyle/>
          <a:p>
            <a:r>
              <a:rPr lang="de-DE"/>
              <a:t>Folgen von zu frühem Commit</a:t>
            </a:r>
          </a:p>
        </p:txBody>
      </p:sp>
      <p:pic>
        <p:nvPicPr>
          <p:cNvPr id="5" name="Inhaltsplatzhalter 4">
            <a:extLst>
              <a:ext uri="{FF2B5EF4-FFF2-40B4-BE49-F238E27FC236}">
                <a16:creationId xmlns:a16="http://schemas.microsoft.com/office/drawing/2014/main" id="{EFFC17C7-D2E5-F8A3-6A6D-467293C95443}"/>
              </a:ext>
            </a:extLst>
          </p:cNvPr>
          <p:cNvPicPr>
            <a:picLocks noGrp="1" noChangeAspect="1"/>
          </p:cNvPicPr>
          <p:nvPr>
            <p:ph idx="1"/>
          </p:nvPr>
        </p:nvPicPr>
        <p:blipFill>
          <a:blip r:embed="rId2"/>
          <a:stretch>
            <a:fillRect/>
          </a:stretch>
        </p:blipFill>
        <p:spPr>
          <a:xfrm>
            <a:off x="2262187" y="2705894"/>
            <a:ext cx="4619625" cy="2314575"/>
          </a:xfrm>
          <a:prstGeom prst="rect">
            <a:avLst/>
          </a:prstGeom>
        </p:spPr>
      </p:pic>
    </p:spTree>
    <p:extLst>
      <p:ext uri="{BB962C8B-B14F-4D97-AF65-F5344CB8AC3E}">
        <p14:creationId xmlns:p14="http://schemas.microsoft.com/office/powerpoint/2010/main" val="24749263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5B2C1D-D550-B913-E50E-D9F4A25597D1}"/>
              </a:ext>
            </a:extLst>
          </p:cNvPr>
          <p:cNvSpPr>
            <a:spLocks noGrp="1"/>
          </p:cNvSpPr>
          <p:nvPr>
            <p:ph type="title"/>
          </p:nvPr>
        </p:nvSpPr>
        <p:spPr/>
        <p:txBody>
          <a:bodyPr/>
          <a:lstStyle/>
          <a:p>
            <a:r>
              <a:rPr lang="de-DE" err="1"/>
              <a:t>commitSync</a:t>
            </a:r>
            <a:r>
              <a:rPr lang="de-DE"/>
              <a:t>()</a:t>
            </a:r>
          </a:p>
        </p:txBody>
      </p:sp>
      <p:sp>
        <p:nvSpPr>
          <p:cNvPr id="3" name="Inhaltsplatzhalter 2">
            <a:extLst>
              <a:ext uri="{FF2B5EF4-FFF2-40B4-BE49-F238E27FC236}">
                <a16:creationId xmlns:a16="http://schemas.microsoft.com/office/drawing/2014/main" id="{7D29EAE3-0AC5-5CAD-06E5-227A6E028ADD}"/>
              </a:ext>
            </a:extLst>
          </p:cNvPr>
          <p:cNvSpPr>
            <a:spLocks noGrp="1"/>
          </p:cNvSpPr>
          <p:nvPr>
            <p:ph idx="1"/>
          </p:nvPr>
        </p:nvSpPr>
        <p:spPr/>
        <p:txBody>
          <a:bodyPr/>
          <a:lstStyle/>
          <a:p>
            <a:r>
              <a:rPr lang="de-DE"/>
              <a:t>Methode wartet auf Antwort und schickt immer wieder Anfragen ab.</a:t>
            </a:r>
          </a:p>
        </p:txBody>
      </p:sp>
      <p:pic>
        <p:nvPicPr>
          <p:cNvPr id="7" name="Grafik 6">
            <a:extLst>
              <a:ext uri="{FF2B5EF4-FFF2-40B4-BE49-F238E27FC236}">
                <a16:creationId xmlns:a16="http://schemas.microsoft.com/office/drawing/2014/main" id="{BF6A31F0-052C-0D34-55DA-825F8A1D9F8F}"/>
              </a:ext>
            </a:extLst>
          </p:cNvPr>
          <p:cNvPicPr>
            <a:picLocks noChangeAspect="1"/>
          </p:cNvPicPr>
          <p:nvPr/>
        </p:nvPicPr>
        <p:blipFill>
          <a:blip r:embed="rId2"/>
          <a:stretch>
            <a:fillRect/>
          </a:stretch>
        </p:blipFill>
        <p:spPr>
          <a:xfrm>
            <a:off x="1604962" y="3127375"/>
            <a:ext cx="5934075" cy="3181350"/>
          </a:xfrm>
          <a:prstGeom prst="rect">
            <a:avLst/>
          </a:prstGeom>
        </p:spPr>
      </p:pic>
      <p:sp>
        <p:nvSpPr>
          <p:cNvPr id="4" name="Rechteck 3">
            <a:extLst>
              <a:ext uri="{FF2B5EF4-FFF2-40B4-BE49-F238E27FC236}">
                <a16:creationId xmlns:a16="http://schemas.microsoft.com/office/drawing/2014/main" id="{B8ED2A03-6ED7-015F-1F57-E407D910BA54}"/>
              </a:ext>
            </a:extLst>
          </p:cNvPr>
          <p:cNvSpPr/>
          <p:nvPr/>
        </p:nvSpPr>
        <p:spPr>
          <a:xfrm>
            <a:off x="3125821" y="5252936"/>
            <a:ext cx="972766" cy="24643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208515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F170E8-046C-246A-F7EC-D1AC8C0C793C}"/>
              </a:ext>
            </a:extLst>
          </p:cNvPr>
          <p:cNvSpPr>
            <a:spLocks noGrp="1"/>
          </p:cNvSpPr>
          <p:nvPr>
            <p:ph type="title"/>
          </p:nvPr>
        </p:nvSpPr>
        <p:spPr/>
        <p:txBody>
          <a:bodyPr/>
          <a:lstStyle/>
          <a:p>
            <a:r>
              <a:rPr lang="de-DE" err="1"/>
              <a:t>commitAsync</a:t>
            </a:r>
            <a:r>
              <a:rPr lang="de-DE"/>
              <a:t>()</a:t>
            </a:r>
          </a:p>
        </p:txBody>
      </p:sp>
      <p:sp>
        <p:nvSpPr>
          <p:cNvPr id="3" name="Inhaltsplatzhalter 2">
            <a:extLst>
              <a:ext uri="{FF2B5EF4-FFF2-40B4-BE49-F238E27FC236}">
                <a16:creationId xmlns:a16="http://schemas.microsoft.com/office/drawing/2014/main" id="{BA713A3E-5DA8-55CF-640F-76DBE27F033B}"/>
              </a:ext>
            </a:extLst>
          </p:cNvPr>
          <p:cNvSpPr>
            <a:spLocks noGrp="1"/>
          </p:cNvSpPr>
          <p:nvPr>
            <p:ph idx="1"/>
          </p:nvPr>
        </p:nvSpPr>
        <p:spPr/>
        <p:txBody>
          <a:bodyPr/>
          <a:lstStyle/>
          <a:p>
            <a:r>
              <a:rPr lang="de-DE"/>
              <a:t>Methode wartet nicht auf Antwort und schickt nur ein Mal eine Nachricht an den Brocker.</a:t>
            </a:r>
          </a:p>
        </p:txBody>
      </p:sp>
      <p:grpSp>
        <p:nvGrpSpPr>
          <p:cNvPr id="9" name="Gruppieren 8">
            <a:extLst>
              <a:ext uri="{FF2B5EF4-FFF2-40B4-BE49-F238E27FC236}">
                <a16:creationId xmlns:a16="http://schemas.microsoft.com/office/drawing/2014/main" id="{8ADD8BD0-9B07-BA5A-72ED-99AA18FAC825}"/>
              </a:ext>
            </a:extLst>
          </p:cNvPr>
          <p:cNvGrpSpPr/>
          <p:nvPr/>
        </p:nvGrpSpPr>
        <p:grpSpPr>
          <a:xfrm>
            <a:off x="1695450" y="3193713"/>
            <a:ext cx="5753100" cy="2505075"/>
            <a:chOff x="1695450" y="3193713"/>
            <a:chExt cx="5753100" cy="2505075"/>
          </a:xfrm>
        </p:grpSpPr>
        <p:pic>
          <p:nvPicPr>
            <p:cNvPr id="5" name="Grafik 4">
              <a:extLst>
                <a:ext uri="{FF2B5EF4-FFF2-40B4-BE49-F238E27FC236}">
                  <a16:creationId xmlns:a16="http://schemas.microsoft.com/office/drawing/2014/main" id="{480CA6BE-9087-8E46-575B-FD4CA3B1F16F}"/>
                </a:ext>
              </a:extLst>
            </p:cNvPr>
            <p:cNvPicPr>
              <a:picLocks noChangeAspect="1"/>
            </p:cNvPicPr>
            <p:nvPr/>
          </p:nvPicPr>
          <p:blipFill>
            <a:blip r:embed="rId2"/>
            <a:stretch>
              <a:fillRect/>
            </a:stretch>
          </p:blipFill>
          <p:spPr>
            <a:xfrm>
              <a:off x="1695450" y="3193713"/>
              <a:ext cx="5753100" cy="1352550"/>
            </a:xfrm>
            <a:prstGeom prst="rect">
              <a:avLst/>
            </a:prstGeom>
          </p:spPr>
        </p:pic>
        <p:pic>
          <p:nvPicPr>
            <p:cNvPr id="7" name="Grafik 6">
              <a:extLst>
                <a:ext uri="{FF2B5EF4-FFF2-40B4-BE49-F238E27FC236}">
                  <a16:creationId xmlns:a16="http://schemas.microsoft.com/office/drawing/2014/main" id="{5A68D553-321B-B99B-49B0-B552B99F525B}"/>
                </a:ext>
              </a:extLst>
            </p:cNvPr>
            <p:cNvPicPr>
              <a:picLocks noChangeAspect="1"/>
            </p:cNvPicPr>
            <p:nvPr/>
          </p:nvPicPr>
          <p:blipFill>
            <a:blip r:embed="rId3"/>
            <a:stretch>
              <a:fillRect/>
            </a:stretch>
          </p:blipFill>
          <p:spPr>
            <a:xfrm>
              <a:off x="1695450" y="4403388"/>
              <a:ext cx="5372100" cy="1295400"/>
            </a:xfrm>
            <a:prstGeom prst="rect">
              <a:avLst/>
            </a:prstGeom>
          </p:spPr>
        </p:pic>
      </p:grpSp>
      <p:sp>
        <p:nvSpPr>
          <p:cNvPr id="4" name="Rechteck 3">
            <a:extLst>
              <a:ext uri="{FF2B5EF4-FFF2-40B4-BE49-F238E27FC236}">
                <a16:creationId xmlns:a16="http://schemas.microsoft.com/office/drawing/2014/main" id="{B0F3678C-4973-40C9-820E-E308B0BA936E}"/>
              </a:ext>
            </a:extLst>
          </p:cNvPr>
          <p:cNvSpPr/>
          <p:nvPr/>
        </p:nvSpPr>
        <p:spPr>
          <a:xfrm>
            <a:off x="2756170" y="5257800"/>
            <a:ext cx="1076528" cy="24643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8578440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CDFCB0-11F2-5546-B358-A8BE23F1160F}"/>
              </a:ext>
            </a:extLst>
          </p:cNvPr>
          <p:cNvSpPr>
            <a:spLocks noGrp="1"/>
          </p:cNvSpPr>
          <p:nvPr>
            <p:ph type="title"/>
          </p:nvPr>
        </p:nvSpPr>
        <p:spPr/>
        <p:txBody>
          <a:bodyPr/>
          <a:lstStyle/>
          <a:p>
            <a:r>
              <a:rPr lang="de-DE" err="1"/>
              <a:t>commitAsync</a:t>
            </a:r>
            <a:r>
              <a:rPr lang="de-DE"/>
              <a:t>() mit Callback</a:t>
            </a:r>
          </a:p>
        </p:txBody>
      </p:sp>
      <p:pic>
        <p:nvPicPr>
          <p:cNvPr id="6" name="Inhaltsplatzhalter 5">
            <a:extLst>
              <a:ext uri="{FF2B5EF4-FFF2-40B4-BE49-F238E27FC236}">
                <a16:creationId xmlns:a16="http://schemas.microsoft.com/office/drawing/2014/main" id="{5EE3F56F-0054-5874-102C-A2268FAE9A56}"/>
              </a:ext>
            </a:extLst>
          </p:cNvPr>
          <p:cNvPicPr>
            <a:picLocks noGrp="1" noChangeAspect="1"/>
          </p:cNvPicPr>
          <p:nvPr>
            <p:ph idx="1"/>
          </p:nvPr>
        </p:nvPicPr>
        <p:blipFill>
          <a:blip r:embed="rId2"/>
          <a:stretch>
            <a:fillRect/>
          </a:stretch>
        </p:blipFill>
        <p:spPr>
          <a:xfrm>
            <a:off x="1585912" y="2039144"/>
            <a:ext cx="5972175" cy="3648075"/>
          </a:xfrm>
          <a:prstGeom prst="rect">
            <a:avLst/>
          </a:prstGeom>
        </p:spPr>
      </p:pic>
    </p:spTree>
    <p:extLst>
      <p:ext uri="{BB962C8B-B14F-4D97-AF65-F5344CB8AC3E}">
        <p14:creationId xmlns:p14="http://schemas.microsoft.com/office/powerpoint/2010/main" val="22841368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F7F0B3-27D2-2786-5993-7D9BBD12A6F4}"/>
              </a:ext>
            </a:extLst>
          </p:cNvPr>
          <p:cNvSpPr>
            <a:spLocks noGrp="1"/>
          </p:cNvSpPr>
          <p:nvPr>
            <p:ph type="title"/>
          </p:nvPr>
        </p:nvSpPr>
        <p:spPr/>
        <p:txBody>
          <a:bodyPr/>
          <a:lstStyle/>
          <a:p>
            <a:r>
              <a:rPr lang="de-DE"/>
              <a:t>Committe speziellen Offset</a:t>
            </a:r>
          </a:p>
        </p:txBody>
      </p:sp>
      <p:pic>
        <p:nvPicPr>
          <p:cNvPr id="5" name="Inhaltsplatzhalter 4">
            <a:extLst>
              <a:ext uri="{FF2B5EF4-FFF2-40B4-BE49-F238E27FC236}">
                <a16:creationId xmlns:a16="http://schemas.microsoft.com/office/drawing/2014/main" id="{A8D1A6F0-3247-5047-1AE0-3286FDCB53DB}"/>
              </a:ext>
            </a:extLst>
          </p:cNvPr>
          <p:cNvPicPr>
            <a:picLocks noGrp="1" noChangeAspect="1"/>
          </p:cNvPicPr>
          <p:nvPr>
            <p:ph idx="1"/>
          </p:nvPr>
        </p:nvPicPr>
        <p:blipFill>
          <a:blip r:embed="rId2"/>
          <a:stretch>
            <a:fillRect/>
          </a:stretch>
        </p:blipFill>
        <p:spPr>
          <a:xfrm>
            <a:off x="1600200" y="1681956"/>
            <a:ext cx="5943600" cy="4362450"/>
          </a:xfrm>
        </p:spPr>
      </p:pic>
      <p:sp>
        <p:nvSpPr>
          <p:cNvPr id="6" name="Rechteck 5">
            <a:extLst>
              <a:ext uri="{FF2B5EF4-FFF2-40B4-BE49-F238E27FC236}">
                <a16:creationId xmlns:a16="http://schemas.microsoft.com/office/drawing/2014/main" id="{A2B4922D-757A-7D7F-4A96-59F4174EFBD7}"/>
              </a:ext>
            </a:extLst>
          </p:cNvPr>
          <p:cNvSpPr/>
          <p:nvPr/>
        </p:nvSpPr>
        <p:spPr>
          <a:xfrm>
            <a:off x="4345021" y="5214026"/>
            <a:ext cx="1134894" cy="20752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FB2DE543-477F-0B9B-5BAE-11B6C74DF513}"/>
              </a:ext>
            </a:extLst>
          </p:cNvPr>
          <p:cNvSpPr/>
          <p:nvPr/>
        </p:nvSpPr>
        <p:spPr>
          <a:xfrm>
            <a:off x="5479915" y="1728281"/>
            <a:ext cx="1134894" cy="20752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5ECFEE7-E005-0604-7B76-CACEE7DFB405}"/>
              </a:ext>
            </a:extLst>
          </p:cNvPr>
          <p:cNvSpPr/>
          <p:nvPr/>
        </p:nvSpPr>
        <p:spPr>
          <a:xfrm>
            <a:off x="2315181" y="4429328"/>
            <a:ext cx="1465635" cy="20752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436687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F7CB47-A6EF-6D76-03B6-DE52FEC8EF69}"/>
              </a:ext>
            </a:extLst>
          </p:cNvPr>
          <p:cNvSpPr>
            <a:spLocks noGrp="1"/>
          </p:cNvSpPr>
          <p:nvPr>
            <p:ph type="title"/>
          </p:nvPr>
        </p:nvSpPr>
        <p:spPr/>
        <p:txBody>
          <a:bodyPr>
            <a:normAutofit fontScale="90000"/>
          </a:bodyPr>
          <a:lstStyle/>
          <a:p>
            <a:r>
              <a:rPr lang="de-DE"/>
              <a:t>Partitionen vor Shutdown </a:t>
            </a:r>
            <a:r>
              <a:rPr lang="de-DE" err="1"/>
              <a:t>commiten</a:t>
            </a:r>
            <a:endParaRPr lang="de-DE"/>
          </a:p>
        </p:txBody>
      </p:sp>
      <p:sp>
        <p:nvSpPr>
          <p:cNvPr id="3" name="Inhaltsplatzhalter 2">
            <a:extLst>
              <a:ext uri="{FF2B5EF4-FFF2-40B4-BE49-F238E27FC236}">
                <a16:creationId xmlns:a16="http://schemas.microsoft.com/office/drawing/2014/main" id="{8234BC5C-6BF5-DF39-E30E-944536ED8D4C}"/>
              </a:ext>
            </a:extLst>
          </p:cNvPr>
          <p:cNvSpPr>
            <a:spLocks noGrp="1"/>
          </p:cNvSpPr>
          <p:nvPr>
            <p:ph idx="1"/>
          </p:nvPr>
        </p:nvSpPr>
        <p:spPr>
          <a:xfrm>
            <a:off x="457200" y="1600200"/>
            <a:ext cx="4031201" cy="4525963"/>
          </a:xfrm>
        </p:spPr>
        <p:txBody>
          <a:bodyPr/>
          <a:lstStyle/>
          <a:p>
            <a:r>
              <a:rPr lang="de-DE"/>
              <a:t>Implementiere das Interface </a:t>
            </a:r>
            <a:r>
              <a:rPr lang="de-DE" err="1"/>
              <a:t>ConsumerRebalanceListener</a:t>
            </a:r>
            <a:r>
              <a:rPr lang="de-DE"/>
              <a:t>.</a:t>
            </a:r>
          </a:p>
          <a:p>
            <a:r>
              <a:rPr lang="de-DE"/>
              <a:t>In dieser führe bei </a:t>
            </a:r>
            <a:r>
              <a:rPr lang="de-DE" err="1"/>
              <a:t>onPartitionRevoked</a:t>
            </a:r>
            <a:r>
              <a:rPr lang="de-DE"/>
              <a:t>() das </a:t>
            </a:r>
            <a:r>
              <a:rPr lang="de-DE" err="1"/>
              <a:t>commit</a:t>
            </a:r>
            <a:r>
              <a:rPr lang="de-DE"/>
              <a:t> aus.</a:t>
            </a:r>
          </a:p>
        </p:txBody>
      </p:sp>
      <p:grpSp>
        <p:nvGrpSpPr>
          <p:cNvPr id="13" name="Gruppieren 12">
            <a:extLst>
              <a:ext uri="{FF2B5EF4-FFF2-40B4-BE49-F238E27FC236}">
                <a16:creationId xmlns:a16="http://schemas.microsoft.com/office/drawing/2014/main" id="{5A231870-C6A1-2012-5EC6-BFE5A240898F}"/>
              </a:ext>
            </a:extLst>
          </p:cNvPr>
          <p:cNvGrpSpPr/>
          <p:nvPr/>
        </p:nvGrpSpPr>
        <p:grpSpPr>
          <a:xfrm>
            <a:off x="4488401" y="1149655"/>
            <a:ext cx="4198399" cy="5708345"/>
            <a:chOff x="1424190" y="2171700"/>
            <a:chExt cx="6233910" cy="8633940"/>
          </a:xfrm>
        </p:grpSpPr>
        <p:pic>
          <p:nvPicPr>
            <p:cNvPr id="10" name="Grafik 9">
              <a:extLst>
                <a:ext uri="{FF2B5EF4-FFF2-40B4-BE49-F238E27FC236}">
                  <a16:creationId xmlns:a16="http://schemas.microsoft.com/office/drawing/2014/main" id="{DEF00904-A30A-D92E-8BD3-B609267E5E52}"/>
                </a:ext>
              </a:extLst>
            </p:cNvPr>
            <p:cNvPicPr>
              <a:picLocks noChangeAspect="1"/>
            </p:cNvPicPr>
            <p:nvPr/>
          </p:nvPicPr>
          <p:blipFill>
            <a:blip r:embed="rId2"/>
            <a:stretch>
              <a:fillRect/>
            </a:stretch>
          </p:blipFill>
          <p:spPr>
            <a:xfrm>
              <a:off x="1485900" y="2171700"/>
              <a:ext cx="6172200" cy="2514600"/>
            </a:xfrm>
            <a:prstGeom prst="rect">
              <a:avLst/>
            </a:prstGeom>
          </p:spPr>
        </p:pic>
        <p:pic>
          <p:nvPicPr>
            <p:cNvPr id="12" name="Grafik 11">
              <a:extLst>
                <a:ext uri="{FF2B5EF4-FFF2-40B4-BE49-F238E27FC236}">
                  <a16:creationId xmlns:a16="http://schemas.microsoft.com/office/drawing/2014/main" id="{14C7C85D-7B75-61EA-9C25-0602548E6009}"/>
                </a:ext>
              </a:extLst>
            </p:cNvPr>
            <p:cNvPicPr>
              <a:picLocks noChangeAspect="1"/>
            </p:cNvPicPr>
            <p:nvPr/>
          </p:nvPicPr>
          <p:blipFill>
            <a:blip r:embed="rId3"/>
            <a:stretch>
              <a:fillRect/>
            </a:stretch>
          </p:blipFill>
          <p:spPr>
            <a:xfrm>
              <a:off x="1424190" y="4709640"/>
              <a:ext cx="6010275" cy="6096000"/>
            </a:xfrm>
            <a:prstGeom prst="rect">
              <a:avLst/>
            </a:prstGeom>
          </p:spPr>
        </p:pic>
      </p:grpSp>
    </p:spTree>
    <p:extLst>
      <p:ext uri="{BB962C8B-B14F-4D97-AF65-F5344CB8AC3E}">
        <p14:creationId xmlns:p14="http://schemas.microsoft.com/office/powerpoint/2010/main" val="16838793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8937-A0F9-4540-A4CB-A6CD2A6B0437}"/>
              </a:ext>
            </a:extLst>
          </p:cNvPr>
          <p:cNvSpPr>
            <a:spLocks noGrp="1"/>
          </p:cNvSpPr>
          <p:nvPr>
            <p:ph type="title"/>
          </p:nvPr>
        </p:nvSpPr>
        <p:spPr/>
        <p:txBody>
          <a:bodyPr>
            <a:normAutofit/>
          </a:bodyPr>
          <a:lstStyle/>
          <a:p>
            <a:r>
              <a:rPr lang="en-GB" err="1"/>
              <a:t>Programmierung</a:t>
            </a:r>
            <a:r>
              <a:rPr lang="en-GB"/>
              <a:t> von Clients</a:t>
            </a:r>
            <a:endParaRPr lang="en-AT"/>
          </a:p>
        </p:txBody>
      </p:sp>
      <p:sp>
        <p:nvSpPr>
          <p:cNvPr id="3" name="Content Placeholder 2">
            <a:extLst>
              <a:ext uri="{FF2B5EF4-FFF2-40B4-BE49-F238E27FC236}">
                <a16:creationId xmlns:a16="http://schemas.microsoft.com/office/drawing/2014/main" id="{92ADCD40-16A2-4E24-8158-DE2FAEC9D9DB}"/>
              </a:ext>
            </a:extLst>
          </p:cNvPr>
          <p:cNvSpPr>
            <a:spLocks noGrp="1"/>
          </p:cNvSpPr>
          <p:nvPr>
            <p:ph idx="1"/>
          </p:nvPr>
        </p:nvSpPr>
        <p:spPr/>
        <p:txBody>
          <a:bodyPr>
            <a:normAutofit/>
          </a:bodyPr>
          <a:lstStyle/>
          <a:p>
            <a:r>
              <a:rPr lang="en-GB" dirty="0">
                <a:hlinkClick r:id="rId2"/>
              </a:rPr>
              <a:t>https://docs.confluent.io/clients-confluent-kafka-dotnet/current/overview.html</a:t>
            </a:r>
            <a:endParaRPr lang="en-GB" dirty="0"/>
          </a:p>
          <a:p>
            <a:pPr marL="0" indent="0">
              <a:buNone/>
            </a:pPr>
            <a:endParaRPr lang="en-GB" dirty="0"/>
          </a:p>
          <a:p>
            <a:r>
              <a:rPr lang="en-GB" dirty="0">
                <a:hlinkClick r:id="rId3"/>
              </a:rPr>
              <a:t>https://github.com/confluentinc/examples</a:t>
            </a:r>
            <a:endParaRPr lang="en-GB" dirty="0">
              <a:hlinkClick r:id="rId4"/>
            </a:endParaRPr>
          </a:p>
          <a:p>
            <a:r>
              <a:rPr lang="en-GB" dirty="0">
                <a:hlinkClick r:id="rId4"/>
              </a:rPr>
              <a:t>https://github.com/confluentinc/examples/blob/7.0.1-post/clients/cloud/README.md</a:t>
            </a:r>
            <a:endParaRPr lang="en-GB" dirty="0"/>
          </a:p>
        </p:txBody>
      </p:sp>
    </p:spTree>
    <p:extLst>
      <p:ext uri="{BB962C8B-B14F-4D97-AF65-F5344CB8AC3E}">
        <p14:creationId xmlns:p14="http://schemas.microsoft.com/office/powerpoint/2010/main" val="32306410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8937-A0F9-4540-A4CB-A6CD2A6B0437}"/>
              </a:ext>
            </a:extLst>
          </p:cNvPr>
          <p:cNvSpPr>
            <a:spLocks noGrp="1"/>
          </p:cNvSpPr>
          <p:nvPr>
            <p:ph type="title"/>
          </p:nvPr>
        </p:nvSpPr>
        <p:spPr/>
        <p:txBody>
          <a:bodyPr>
            <a:normAutofit/>
          </a:bodyPr>
          <a:lstStyle/>
          <a:p>
            <a:r>
              <a:rPr lang="en-GB" err="1"/>
              <a:t>mit</a:t>
            </a:r>
            <a:r>
              <a:rPr lang="en-GB"/>
              <a:t> .NET-</a:t>
            </a:r>
            <a:r>
              <a:rPr lang="en-GB" err="1"/>
              <a:t>Sprache</a:t>
            </a:r>
            <a:r>
              <a:rPr lang="en-GB"/>
              <a:t> (e.g. in C#)</a:t>
            </a:r>
            <a:endParaRPr lang="en-AT"/>
          </a:p>
        </p:txBody>
      </p:sp>
      <p:sp>
        <p:nvSpPr>
          <p:cNvPr id="3" name="Content Placeholder 2">
            <a:extLst>
              <a:ext uri="{FF2B5EF4-FFF2-40B4-BE49-F238E27FC236}">
                <a16:creationId xmlns:a16="http://schemas.microsoft.com/office/drawing/2014/main" id="{92ADCD40-16A2-4E24-8158-DE2FAEC9D9DB}"/>
              </a:ext>
            </a:extLst>
          </p:cNvPr>
          <p:cNvSpPr>
            <a:spLocks noGrp="1"/>
          </p:cNvSpPr>
          <p:nvPr>
            <p:ph idx="1"/>
          </p:nvPr>
        </p:nvSpPr>
        <p:spPr/>
        <p:txBody>
          <a:bodyPr>
            <a:normAutofit fontScale="85000" lnSpcReduction="20000"/>
          </a:bodyPr>
          <a:lstStyle/>
          <a:p>
            <a:r>
              <a:rPr lang="en-GB">
                <a:hlinkClick r:id="rId2"/>
              </a:rPr>
              <a:t>https://docs.confluent.io/platform/current/tutorials/examples/clients/docs/csharp.html</a:t>
            </a:r>
            <a:endParaRPr lang="en-GB"/>
          </a:p>
          <a:p>
            <a:r>
              <a:rPr lang="en-GB">
                <a:hlinkClick r:id="rId3"/>
              </a:rPr>
              <a:t>https://docs.confluent.io/clients-confluent-kafka-dotnet/current/overview.html</a:t>
            </a:r>
            <a:endParaRPr lang="en-GB"/>
          </a:p>
          <a:p>
            <a:r>
              <a:rPr lang="en-GB">
                <a:hlinkClick r:id="rId2"/>
              </a:rPr>
              <a:t>https://docs.confluent.io/platform/current/tutorials/examples/clients/docs/csharp.html</a:t>
            </a:r>
            <a:endParaRPr lang="en-GB"/>
          </a:p>
          <a:p>
            <a:pPr marL="0" indent="0">
              <a:buNone/>
            </a:pPr>
            <a:endParaRPr lang="en-GB"/>
          </a:p>
          <a:p>
            <a:r>
              <a:rPr lang="en-GB">
                <a:hlinkClick r:id="rId4"/>
              </a:rPr>
              <a:t>https://github.com/confluentinc/confluent-kafka-dotnet</a:t>
            </a:r>
            <a:endParaRPr lang="en-GB"/>
          </a:p>
          <a:p>
            <a:r>
              <a:rPr lang="en-GB">
                <a:hlinkClick r:id="rId5"/>
              </a:rPr>
              <a:t>https://github.com/confluentinc/examples/tree/7.0.1-post/clients/cloud/csharp</a:t>
            </a:r>
            <a:endParaRPr lang="en-GB"/>
          </a:p>
          <a:p>
            <a:endParaRPr lang="en-GB"/>
          </a:p>
        </p:txBody>
      </p:sp>
    </p:spTree>
    <p:extLst>
      <p:ext uri="{BB962C8B-B14F-4D97-AF65-F5344CB8AC3E}">
        <p14:creationId xmlns:p14="http://schemas.microsoft.com/office/powerpoint/2010/main" val="35473477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8937-A0F9-4540-A4CB-A6CD2A6B0437}"/>
              </a:ext>
            </a:extLst>
          </p:cNvPr>
          <p:cNvSpPr>
            <a:spLocks noGrp="1"/>
          </p:cNvSpPr>
          <p:nvPr>
            <p:ph type="title"/>
          </p:nvPr>
        </p:nvSpPr>
        <p:spPr/>
        <p:txBody>
          <a:bodyPr>
            <a:normAutofit/>
          </a:bodyPr>
          <a:lstStyle/>
          <a:p>
            <a:r>
              <a:rPr lang="en-GB" err="1"/>
              <a:t>mit</a:t>
            </a:r>
            <a:r>
              <a:rPr lang="en-GB"/>
              <a:t> </a:t>
            </a:r>
            <a:r>
              <a:rPr lang="en-GB" err="1"/>
              <a:t>einer</a:t>
            </a:r>
            <a:r>
              <a:rPr lang="en-GB"/>
              <a:t> JVM-</a:t>
            </a:r>
            <a:r>
              <a:rPr lang="en-GB" err="1"/>
              <a:t>Sprache</a:t>
            </a:r>
            <a:r>
              <a:rPr lang="en-GB"/>
              <a:t> (i.e. Java)</a:t>
            </a:r>
            <a:endParaRPr lang="en-AT"/>
          </a:p>
        </p:txBody>
      </p:sp>
      <p:sp>
        <p:nvSpPr>
          <p:cNvPr id="3" name="Content Placeholder 2">
            <a:extLst>
              <a:ext uri="{FF2B5EF4-FFF2-40B4-BE49-F238E27FC236}">
                <a16:creationId xmlns:a16="http://schemas.microsoft.com/office/drawing/2014/main" id="{92ADCD40-16A2-4E24-8158-DE2FAEC9D9DB}"/>
              </a:ext>
            </a:extLst>
          </p:cNvPr>
          <p:cNvSpPr>
            <a:spLocks noGrp="1"/>
          </p:cNvSpPr>
          <p:nvPr>
            <p:ph idx="1"/>
          </p:nvPr>
        </p:nvSpPr>
        <p:spPr/>
        <p:txBody>
          <a:bodyPr>
            <a:normAutofit fontScale="70000" lnSpcReduction="20000"/>
          </a:bodyPr>
          <a:lstStyle/>
          <a:p>
            <a:r>
              <a:rPr lang="en-GB">
                <a:hlinkClick r:id="rId2"/>
              </a:rPr>
              <a:t>https://docs.confluent.io/platform/current/tutorials/examples/clients/docs/java.html</a:t>
            </a:r>
            <a:endParaRPr lang="en-GB"/>
          </a:p>
          <a:p>
            <a:r>
              <a:rPr lang="en-GB">
                <a:hlinkClick r:id="rId3"/>
              </a:rPr>
              <a:t>https://docs.confluent.io/clients-kafka-java/current/overview.html</a:t>
            </a:r>
            <a:endParaRPr lang="en-GB"/>
          </a:p>
          <a:p>
            <a:pPr marL="0" indent="0">
              <a:buNone/>
            </a:pPr>
            <a:endParaRPr lang="en-GB"/>
          </a:p>
          <a:p>
            <a:r>
              <a:rPr lang="en-GB">
                <a:hlinkClick r:id="rId4"/>
              </a:rPr>
              <a:t>https://kafka.apache.org/documentation/</a:t>
            </a:r>
            <a:endParaRPr lang="en-GB"/>
          </a:p>
          <a:p>
            <a:r>
              <a:rPr lang="en-GB">
                <a:hlinkClick r:id="rId5"/>
              </a:rPr>
              <a:t>https://kafka.apache.org/30/javadoc/org/apache/kafka/clients/consumer/package-summary.html</a:t>
            </a:r>
            <a:endParaRPr lang="en-GB"/>
          </a:p>
          <a:p>
            <a:r>
              <a:rPr lang="en-GB">
                <a:hlinkClick r:id="rId6"/>
              </a:rPr>
              <a:t>https://kafka.apache.org/30/javadoc/org/apache/kafka/clients/producer/package-summary.html</a:t>
            </a:r>
            <a:endParaRPr lang="en-GB"/>
          </a:p>
          <a:p>
            <a:r>
              <a:rPr lang="en-GB">
                <a:hlinkClick r:id="rId7"/>
              </a:rPr>
              <a:t>https://github.com/confluentinc/examples/tree/7.0.1-post/clients/cloud/java</a:t>
            </a:r>
            <a:endParaRPr lang="en-GB"/>
          </a:p>
          <a:p>
            <a:endParaRPr lang="en-GB"/>
          </a:p>
          <a:p>
            <a:r>
              <a:rPr lang="en-GB">
                <a:hlinkClick r:id="rId8"/>
              </a:rPr>
              <a:t>https://vertx.io/docs/vertx-kafka-client/java/</a:t>
            </a:r>
            <a:endParaRPr lang="en-GB"/>
          </a:p>
        </p:txBody>
      </p:sp>
    </p:spTree>
    <p:extLst>
      <p:ext uri="{BB962C8B-B14F-4D97-AF65-F5344CB8AC3E}">
        <p14:creationId xmlns:p14="http://schemas.microsoft.com/office/powerpoint/2010/main" val="7276500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8937-A0F9-4540-A4CB-A6CD2A6B0437}"/>
              </a:ext>
            </a:extLst>
          </p:cNvPr>
          <p:cNvSpPr>
            <a:spLocks noGrp="1"/>
          </p:cNvSpPr>
          <p:nvPr>
            <p:ph type="title"/>
          </p:nvPr>
        </p:nvSpPr>
        <p:spPr/>
        <p:txBody>
          <a:bodyPr>
            <a:normAutofit/>
          </a:bodyPr>
          <a:lstStyle/>
          <a:p>
            <a:r>
              <a:rPr lang="en-GB" err="1"/>
              <a:t>mit</a:t>
            </a:r>
            <a:r>
              <a:rPr lang="en-GB"/>
              <a:t> </a:t>
            </a:r>
            <a:r>
              <a:rPr lang="en-GB" err="1"/>
              <a:t>einer</a:t>
            </a:r>
            <a:r>
              <a:rPr lang="en-GB"/>
              <a:t> JVM-</a:t>
            </a:r>
            <a:r>
              <a:rPr lang="en-GB" err="1"/>
              <a:t>Sprache</a:t>
            </a:r>
            <a:r>
              <a:rPr lang="en-GB"/>
              <a:t> (i.e. Kotlin)</a:t>
            </a:r>
            <a:endParaRPr lang="en-AT"/>
          </a:p>
        </p:txBody>
      </p:sp>
      <p:sp>
        <p:nvSpPr>
          <p:cNvPr id="3" name="Content Placeholder 2">
            <a:extLst>
              <a:ext uri="{FF2B5EF4-FFF2-40B4-BE49-F238E27FC236}">
                <a16:creationId xmlns:a16="http://schemas.microsoft.com/office/drawing/2014/main" id="{92ADCD40-16A2-4E24-8158-DE2FAEC9D9DB}"/>
              </a:ext>
            </a:extLst>
          </p:cNvPr>
          <p:cNvSpPr>
            <a:spLocks noGrp="1"/>
          </p:cNvSpPr>
          <p:nvPr>
            <p:ph idx="1"/>
          </p:nvPr>
        </p:nvSpPr>
        <p:spPr/>
        <p:txBody>
          <a:bodyPr>
            <a:normAutofit/>
          </a:bodyPr>
          <a:lstStyle/>
          <a:p>
            <a:r>
              <a:rPr lang="en-GB" sz="2000" err="1"/>
              <a:t>siehe</a:t>
            </a:r>
            <a:r>
              <a:rPr lang="en-GB" sz="2000"/>
              <a:t> Links </a:t>
            </a:r>
            <a:r>
              <a:rPr lang="en-GB" sz="2000" err="1"/>
              <a:t>zu</a:t>
            </a:r>
            <a:r>
              <a:rPr lang="en-GB" sz="2000"/>
              <a:t> Java</a:t>
            </a:r>
          </a:p>
          <a:p>
            <a:endParaRPr lang="en-GB" sz="2000"/>
          </a:p>
          <a:p>
            <a:r>
              <a:rPr lang="en-GB" sz="2000">
                <a:hlinkClick r:id="rId2"/>
              </a:rPr>
              <a:t>https://docs.confluent.io/platform/current/tutorials/examples/clients/docs/kotlin.html</a:t>
            </a:r>
            <a:endParaRPr lang="en-GB" sz="2000">
              <a:hlinkClick r:id="rId3"/>
            </a:endParaRPr>
          </a:p>
          <a:p>
            <a:endParaRPr lang="en-GB" sz="2000">
              <a:hlinkClick r:id="rId4"/>
            </a:endParaRPr>
          </a:p>
          <a:p>
            <a:r>
              <a:rPr lang="en-GB" sz="2000">
                <a:hlinkClick r:id="rId4"/>
              </a:rPr>
              <a:t>https://medium.com/swlh/async-messaging-with-kotlin-and-kafka-488e399e4e17</a:t>
            </a:r>
            <a:endParaRPr lang="en-GB" sz="2000"/>
          </a:p>
          <a:p>
            <a:endParaRPr lang="en-GB" sz="2000"/>
          </a:p>
          <a:p>
            <a:r>
              <a:rPr lang="en-GB" sz="2000">
                <a:hlinkClick r:id="rId3"/>
              </a:rPr>
              <a:t>https://vertx.tk/docs/kdoc/vertx/io.vertx.kotlin.kafka.client.consumer/io.vertx.kafka.client.consumer.-kafka-consumer/index.html</a:t>
            </a:r>
            <a:endParaRPr lang="en-GB" sz="2000"/>
          </a:p>
        </p:txBody>
      </p:sp>
    </p:spTree>
    <p:extLst>
      <p:ext uri="{BB962C8B-B14F-4D97-AF65-F5344CB8AC3E}">
        <p14:creationId xmlns:p14="http://schemas.microsoft.com/office/powerpoint/2010/main" val="358440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Wie </a:t>
            </a:r>
            <a:r>
              <a:rPr lang="en-US" err="1"/>
              <a:t>alles</a:t>
            </a:r>
            <a:r>
              <a:rPr lang="en-US"/>
              <a:t> </a:t>
            </a:r>
            <a:r>
              <a:rPr lang="en-US" err="1"/>
              <a:t>anfängt</a:t>
            </a:r>
            <a:r>
              <a:rPr lang="en-US"/>
              <a:t>…</a:t>
            </a:r>
          </a:p>
        </p:txBody>
      </p:sp>
      <p:grpSp>
        <p:nvGrpSpPr>
          <p:cNvPr id="10" name="Group 9">
            <a:extLst>
              <a:ext uri="{FF2B5EF4-FFF2-40B4-BE49-F238E27FC236}">
                <a16:creationId xmlns:a16="http://schemas.microsoft.com/office/drawing/2014/main" id="{FC6B7FC1-2385-4C6A-92EE-BED273468B8A}"/>
              </a:ext>
            </a:extLst>
          </p:cNvPr>
          <p:cNvGrpSpPr/>
          <p:nvPr/>
        </p:nvGrpSpPr>
        <p:grpSpPr>
          <a:xfrm>
            <a:off x="3454157" y="1926875"/>
            <a:ext cx="2235686" cy="3004249"/>
            <a:chOff x="3959483" y="1777744"/>
            <a:chExt cx="2235686" cy="3004249"/>
          </a:xfrm>
        </p:grpSpPr>
        <p:sp>
          <p:nvSpPr>
            <p:cNvPr id="2" name="Rectangle 1">
              <a:extLst>
                <a:ext uri="{FF2B5EF4-FFF2-40B4-BE49-F238E27FC236}">
                  <a16:creationId xmlns:a16="http://schemas.microsoft.com/office/drawing/2014/main" id="{93A070D6-94A9-4EAF-925B-7B327883040E}"/>
                </a:ext>
              </a:extLst>
            </p:cNvPr>
            <p:cNvSpPr/>
            <p:nvPr/>
          </p:nvSpPr>
          <p:spPr>
            <a:xfrm>
              <a:off x="3959483" y="1777744"/>
              <a:ext cx="2235686" cy="997527"/>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6" name="Rectangle 5">
              <a:extLst>
                <a:ext uri="{FF2B5EF4-FFF2-40B4-BE49-F238E27FC236}">
                  <a16:creationId xmlns:a16="http://schemas.microsoft.com/office/drawing/2014/main" id="{46166C03-7DD7-462B-9251-2DBC9D159EC1}"/>
                </a:ext>
              </a:extLst>
            </p:cNvPr>
            <p:cNvSpPr/>
            <p:nvPr/>
          </p:nvSpPr>
          <p:spPr>
            <a:xfrm>
              <a:off x="3959483" y="3784466"/>
              <a:ext cx="2235686" cy="997527"/>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grpSp>
          <p:nvGrpSpPr>
            <p:cNvPr id="9" name="Group 8">
              <a:extLst>
                <a:ext uri="{FF2B5EF4-FFF2-40B4-BE49-F238E27FC236}">
                  <a16:creationId xmlns:a16="http://schemas.microsoft.com/office/drawing/2014/main" id="{114CDF07-2160-4960-BBA2-B5548281396D}"/>
                </a:ext>
              </a:extLst>
            </p:cNvPr>
            <p:cNvGrpSpPr/>
            <p:nvPr/>
          </p:nvGrpSpPr>
          <p:grpSpPr>
            <a:xfrm>
              <a:off x="4256992" y="2919650"/>
              <a:ext cx="861898" cy="685800"/>
              <a:chOff x="3631350" y="2743200"/>
              <a:chExt cx="861898" cy="685800"/>
            </a:xfrm>
          </p:grpSpPr>
          <p:cxnSp>
            <p:nvCxnSpPr>
              <p:cNvPr id="7" name="Straight Arrow Connector 6">
                <a:extLst>
                  <a:ext uri="{FF2B5EF4-FFF2-40B4-BE49-F238E27FC236}">
                    <a16:creationId xmlns:a16="http://schemas.microsoft.com/office/drawing/2014/main" id="{91F0EBAE-ABEA-4577-8071-6CC46F126DE3}"/>
                  </a:ext>
                </a:extLst>
              </p:cNvPr>
              <p:cNvCxnSpPr/>
              <p:nvPr/>
            </p:nvCxnSpPr>
            <p:spPr>
              <a:xfrm>
                <a:off x="4493248" y="2743200"/>
                <a:ext cx="0" cy="68580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9B4716B2-6A7E-4ADA-BA1F-ED7C4256F070}"/>
                  </a:ext>
                </a:extLst>
              </p:cNvPr>
              <p:cNvSpPr txBox="1"/>
              <p:nvPr/>
            </p:nvSpPr>
            <p:spPr>
              <a:xfrm>
                <a:off x="3631350" y="2775271"/>
                <a:ext cx="732893" cy="523220"/>
              </a:xfrm>
              <a:prstGeom prst="rect">
                <a:avLst/>
              </a:prstGeom>
              <a:noFill/>
            </p:spPr>
            <p:txBody>
              <a:bodyPr wrap="none" rtlCol="0">
                <a:spAutoFit/>
              </a:bodyPr>
              <a:lstStyle/>
              <a:p>
                <a:r>
                  <a:rPr lang="en-GB" sz="1400">
                    <a:solidFill>
                      <a:schemeClr val="tx1">
                        <a:lumMod val="50000"/>
                        <a:lumOff val="50000"/>
                      </a:schemeClr>
                    </a:solidFill>
                  </a:rPr>
                  <a:t>101010</a:t>
                </a:r>
              </a:p>
              <a:p>
                <a:r>
                  <a:rPr lang="en-GB" sz="1400">
                    <a:solidFill>
                      <a:schemeClr val="tx1">
                        <a:lumMod val="50000"/>
                        <a:lumOff val="50000"/>
                      </a:schemeClr>
                    </a:solidFill>
                  </a:rPr>
                  <a:t>010101</a:t>
                </a:r>
                <a:endParaRPr lang="en-AT" sz="1400">
                  <a:solidFill>
                    <a:schemeClr val="tx1">
                      <a:lumMod val="50000"/>
                      <a:lumOff val="50000"/>
                    </a:schemeClr>
                  </a:solidFill>
                </a:endParaRPr>
              </a:p>
            </p:txBody>
          </p:sp>
        </p:grpSp>
      </p:grpSp>
      <p:sp>
        <p:nvSpPr>
          <p:cNvPr id="11" name="TextBox 10">
            <a:extLst>
              <a:ext uri="{FF2B5EF4-FFF2-40B4-BE49-F238E27FC236}">
                <a16:creationId xmlns:a16="http://schemas.microsoft.com/office/drawing/2014/main" id="{B9B6D7EA-78BE-4B08-97EC-C5FB678CCC23}"/>
              </a:ext>
            </a:extLst>
          </p:cNvPr>
          <p:cNvSpPr txBox="1"/>
          <p:nvPr/>
        </p:nvSpPr>
        <p:spPr>
          <a:xfrm>
            <a:off x="4742570" y="3208573"/>
            <a:ext cx="509435" cy="307777"/>
          </a:xfrm>
          <a:prstGeom prst="rect">
            <a:avLst/>
          </a:prstGeom>
          <a:noFill/>
        </p:spPr>
        <p:txBody>
          <a:bodyPr wrap="none" rtlCol="0">
            <a:spAutoFit/>
          </a:bodyPr>
          <a:lstStyle/>
          <a:p>
            <a:r>
              <a:rPr lang="en-GB" sz="1400">
                <a:solidFill>
                  <a:schemeClr val="tx1">
                    <a:lumMod val="50000"/>
                    <a:lumOff val="50000"/>
                  </a:schemeClr>
                </a:solidFill>
              </a:rPr>
              <a:t>data</a:t>
            </a:r>
            <a:endParaRPr lang="en-AT" sz="1400">
              <a:solidFill>
                <a:schemeClr val="tx1">
                  <a:lumMod val="50000"/>
                  <a:lumOff val="50000"/>
                </a:schemeClr>
              </a:solidFill>
            </a:endParaRPr>
          </a:p>
        </p:txBody>
      </p:sp>
    </p:spTree>
    <p:extLst>
      <p:ext uri="{BB962C8B-B14F-4D97-AF65-F5344CB8AC3E}">
        <p14:creationId xmlns:p14="http://schemas.microsoft.com/office/powerpoint/2010/main" val="2008840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F47DC4-C8CC-6FCF-89AC-485AB453F8C2}"/>
              </a:ext>
            </a:extLst>
          </p:cNvPr>
          <p:cNvSpPr>
            <a:spLocks noGrp="1"/>
          </p:cNvSpPr>
          <p:nvPr>
            <p:ph type="title"/>
          </p:nvPr>
        </p:nvSpPr>
        <p:spPr/>
        <p:txBody>
          <a:bodyPr/>
          <a:lstStyle/>
          <a:p>
            <a:r>
              <a:rPr lang="de-DE"/>
              <a:t>Wieso ist Kafka so schnell?</a:t>
            </a:r>
          </a:p>
        </p:txBody>
      </p:sp>
      <p:sp>
        <p:nvSpPr>
          <p:cNvPr id="3" name="Inhaltsplatzhalter 2">
            <a:extLst>
              <a:ext uri="{FF2B5EF4-FFF2-40B4-BE49-F238E27FC236}">
                <a16:creationId xmlns:a16="http://schemas.microsoft.com/office/drawing/2014/main" id="{0DD586EF-A261-526B-A0AF-8212EA1D0032}"/>
              </a:ext>
            </a:extLst>
          </p:cNvPr>
          <p:cNvSpPr>
            <a:spLocks noGrp="1"/>
          </p:cNvSpPr>
          <p:nvPr>
            <p:ph idx="1"/>
          </p:nvPr>
        </p:nvSpPr>
        <p:spPr>
          <a:xfrm>
            <a:off x="457200" y="1600200"/>
            <a:ext cx="8229600" cy="3776691"/>
          </a:xfrm>
        </p:spPr>
        <p:txBody>
          <a:bodyPr>
            <a:normAutofit fontScale="77500" lnSpcReduction="20000"/>
          </a:bodyPr>
          <a:lstStyle/>
          <a:p>
            <a:r>
              <a:rPr lang="de-DE" dirty="0"/>
              <a:t>Kafka speichert alles in </a:t>
            </a:r>
            <a:r>
              <a:rPr lang="de-DE" b="1" dirty="0"/>
              <a:t>Logs</a:t>
            </a:r>
            <a:r>
              <a:rPr lang="de-DE" dirty="0"/>
              <a:t>.</a:t>
            </a:r>
          </a:p>
          <a:p>
            <a:r>
              <a:rPr lang="de-DE" dirty="0"/>
              <a:t>Logs lassen sich schnell und vorhersehbar lesen und einfach befüllen.</a:t>
            </a:r>
          </a:p>
          <a:p>
            <a:r>
              <a:rPr lang="de-DE" dirty="0"/>
              <a:t>Es entsteht automatisch eine Historie.</a:t>
            </a:r>
          </a:p>
          <a:p>
            <a:r>
              <a:rPr lang="de-DE" dirty="0"/>
              <a:t>Nicht mehr: Wie ist der aktuelle oder vergangene Zustand? (Wie in Datenbanken)</a:t>
            </a:r>
          </a:p>
          <a:p>
            <a:r>
              <a:rPr lang="de-DE" dirty="0"/>
              <a:t>Sondern: </a:t>
            </a:r>
            <a:r>
              <a:rPr lang="de-DE" b="1" dirty="0"/>
              <a:t>Was ist passiert (hinzugekommen)?</a:t>
            </a:r>
          </a:p>
          <a:p>
            <a:r>
              <a:rPr lang="de-DE" dirty="0"/>
              <a:t>Kafka schreibt zunächst nur in den Page Cache der Festplatte und überlässt dem Betriebssystem das persistieren auf der Festplatte.</a:t>
            </a:r>
          </a:p>
        </p:txBody>
      </p:sp>
      <p:grpSp>
        <p:nvGrpSpPr>
          <p:cNvPr id="13" name="Gruppieren 12">
            <a:extLst>
              <a:ext uri="{FF2B5EF4-FFF2-40B4-BE49-F238E27FC236}">
                <a16:creationId xmlns:a16="http://schemas.microsoft.com/office/drawing/2014/main" id="{50AAF54B-FF43-041A-8F42-3EB714C4D011}"/>
              </a:ext>
            </a:extLst>
          </p:cNvPr>
          <p:cNvGrpSpPr/>
          <p:nvPr/>
        </p:nvGrpSpPr>
        <p:grpSpPr>
          <a:xfrm>
            <a:off x="1761935" y="5323295"/>
            <a:ext cx="6134750" cy="1081977"/>
            <a:chOff x="1683661" y="5501385"/>
            <a:chExt cx="6134750" cy="1081977"/>
          </a:xfrm>
        </p:grpSpPr>
        <p:sp>
          <p:nvSpPr>
            <p:cNvPr id="4" name="Rechteck 3">
              <a:extLst>
                <a:ext uri="{FF2B5EF4-FFF2-40B4-BE49-F238E27FC236}">
                  <a16:creationId xmlns:a16="http://schemas.microsoft.com/office/drawing/2014/main" id="{7E2ED00C-8132-6414-DE03-E46BC43C3760}"/>
                </a:ext>
              </a:extLst>
            </p:cNvPr>
            <p:cNvSpPr/>
            <p:nvPr/>
          </p:nvSpPr>
          <p:spPr>
            <a:xfrm>
              <a:off x="2192924" y="5963533"/>
              <a:ext cx="625965" cy="619829"/>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a:t>0</a:t>
              </a:r>
            </a:p>
          </p:txBody>
        </p:sp>
        <p:sp>
          <p:nvSpPr>
            <p:cNvPr id="5" name="Rechteck 4">
              <a:extLst>
                <a:ext uri="{FF2B5EF4-FFF2-40B4-BE49-F238E27FC236}">
                  <a16:creationId xmlns:a16="http://schemas.microsoft.com/office/drawing/2014/main" id="{037F13CE-D82F-8839-2DD1-A8C102D28A63}"/>
                </a:ext>
              </a:extLst>
            </p:cNvPr>
            <p:cNvSpPr/>
            <p:nvPr/>
          </p:nvSpPr>
          <p:spPr>
            <a:xfrm>
              <a:off x="2810706" y="5963532"/>
              <a:ext cx="625965" cy="619829"/>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a:t>1</a:t>
              </a:r>
            </a:p>
          </p:txBody>
        </p:sp>
        <p:sp>
          <p:nvSpPr>
            <p:cNvPr id="6" name="Rechteck 5">
              <a:extLst>
                <a:ext uri="{FF2B5EF4-FFF2-40B4-BE49-F238E27FC236}">
                  <a16:creationId xmlns:a16="http://schemas.microsoft.com/office/drawing/2014/main" id="{3DB4AA4E-8DA3-60B1-4265-C43CFCCC0DAC}"/>
                </a:ext>
              </a:extLst>
            </p:cNvPr>
            <p:cNvSpPr/>
            <p:nvPr/>
          </p:nvSpPr>
          <p:spPr>
            <a:xfrm>
              <a:off x="3428488" y="5963531"/>
              <a:ext cx="625965" cy="619829"/>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a:t>2</a:t>
              </a:r>
            </a:p>
          </p:txBody>
        </p:sp>
        <p:sp>
          <p:nvSpPr>
            <p:cNvPr id="7" name="Rechteck 6">
              <a:extLst>
                <a:ext uri="{FF2B5EF4-FFF2-40B4-BE49-F238E27FC236}">
                  <a16:creationId xmlns:a16="http://schemas.microsoft.com/office/drawing/2014/main" id="{913C702D-28E5-BDF0-AF84-38F901E3BE7E}"/>
                </a:ext>
              </a:extLst>
            </p:cNvPr>
            <p:cNvSpPr/>
            <p:nvPr/>
          </p:nvSpPr>
          <p:spPr>
            <a:xfrm>
              <a:off x="4046270" y="5963530"/>
              <a:ext cx="625965" cy="619829"/>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a:t>3</a:t>
              </a:r>
            </a:p>
          </p:txBody>
        </p:sp>
        <p:sp>
          <p:nvSpPr>
            <p:cNvPr id="8" name="Rechteck 7">
              <a:extLst>
                <a:ext uri="{FF2B5EF4-FFF2-40B4-BE49-F238E27FC236}">
                  <a16:creationId xmlns:a16="http://schemas.microsoft.com/office/drawing/2014/main" id="{C9E5E648-05AA-01DC-A8E2-136A3C2800F2}"/>
                </a:ext>
              </a:extLst>
            </p:cNvPr>
            <p:cNvSpPr/>
            <p:nvPr/>
          </p:nvSpPr>
          <p:spPr>
            <a:xfrm>
              <a:off x="4664052" y="5963529"/>
              <a:ext cx="625965" cy="619829"/>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a:t>4</a:t>
              </a:r>
            </a:p>
          </p:txBody>
        </p:sp>
        <p:sp>
          <p:nvSpPr>
            <p:cNvPr id="9" name="Rechteck 8">
              <a:extLst>
                <a:ext uri="{FF2B5EF4-FFF2-40B4-BE49-F238E27FC236}">
                  <a16:creationId xmlns:a16="http://schemas.microsoft.com/office/drawing/2014/main" id="{81C7293E-77F6-500E-4802-81DCD4C7393F}"/>
                </a:ext>
              </a:extLst>
            </p:cNvPr>
            <p:cNvSpPr/>
            <p:nvPr/>
          </p:nvSpPr>
          <p:spPr>
            <a:xfrm>
              <a:off x="5281834" y="5963528"/>
              <a:ext cx="625965" cy="619829"/>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a:t>5</a:t>
              </a:r>
            </a:p>
          </p:txBody>
        </p:sp>
        <p:sp>
          <p:nvSpPr>
            <p:cNvPr id="10" name="Rechteck 9">
              <a:extLst>
                <a:ext uri="{FF2B5EF4-FFF2-40B4-BE49-F238E27FC236}">
                  <a16:creationId xmlns:a16="http://schemas.microsoft.com/office/drawing/2014/main" id="{D5A80F79-9928-7ED4-6823-06D08321C0CA}"/>
                </a:ext>
              </a:extLst>
            </p:cNvPr>
            <p:cNvSpPr/>
            <p:nvPr/>
          </p:nvSpPr>
          <p:spPr>
            <a:xfrm>
              <a:off x="5899616" y="5963527"/>
              <a:ext cx="625965" cy="619829"/>
            </a:xfrm>
            <a:prstGeom prst="rect">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de-DE"/>
                <a:t>6</a:t>
              </a:r>
            </a:p>
          </p:txBody>
        </p:sp>
        <p:sp>
          <p:nvSpPr>
            <p:cNvPr id="11" name="Textfeld 10">
              <a:extLst>
                <a:ext uri="{FF2B5EF4-FFF2-40B4-BE49-F238E27FC236}">
                  <a16:creationId xmlns:a16="http://schemas.microsoft.com/office/drawing/2014/main" id="{F8441144-F1E1-CF7F-D758-03684C5406AF}"/>
                </a:ext>
              </a:extLst>
            </p:cNvPr>
            <p:cNvSpPr txBox="1"/>
            <p:nvPr/>
          </p:nvSpPr>
          <p:spPr>
            <a:xfrm>
              <a:off x="1683661" y="5501385"/>
              <a:ext cx="1644489" cy="369332"/>
            </a:xfrm>
            <a:prstGeom prst="rect">
              <a:avLst/>
            </a:prstGeom>
            <a:noFill/>
          </p:spPr>
          <p:txBody>
            <a:bodyPr wrap="none" rtlCol="0">
              <a:spAutoFit/>
            </a:bodyPr>
            <a:lstStyle/>
            <a:p>
              <a:r>
                <a:rPr lang="de-DE"/>
                <a:t>Leserichtung →</a:t>
              </a:r>
            </a:p>
          </p:txBody>
        </p:sp>
        <p:sp>
          <p:nvSpPr>
            <p:cNvPr id="12" name="Textfeld 11">
              <a:extLst>
                <a:ext uri="{FF2B5EF4-FFF2-40B4-BE49-F238E27FC236}">
                  <a16:creationId xmlns:a16="http://schemas.microsoft.com/office/drawing/2014/main" id="{B9236F0B-759A-5202-8367-A470FA4A9809}"/>
                </a:ext>
              </a:extLst>
            </p:cNvPr>
            <p:cNvSpPr txBox="1"/>
            <p:nvPr/>
          </p:nvSpPr>
          <p:spPr>
            <a:xfrm>
              <a:off x="5899616" y="5532437"/>
              <a:ext cx="1918795" cy="369332"/>
            </a:xfrm>
            <a:prstGeom prst="rect">
              <a:avLst/>
            </a:prstGeom>
            <a:noFill/>
          </p:spPr>
          <p:txBody>
            <a:bodyPr wrap="none" rtlCol="0">
              <a:spAutoFit/>
            </a:bodyPr>
            <a:lstStyle/>
            <a:p>
              <a:r>
                <a:rPr lang="de-DE"/>
                <a:t>Schreibrichtung ←</a:t>
              </a:r>
            </a:p>
          </p:txBody>
        </p:sp>
      </p:grpSp>
    </p:spTree>
    <p:extLst>
      <p:ext uri="{BB962C8B-B14F-4D97-AF65-F5344CB8AC3E}">
        <p14:creationId xmlns:p14="http://schemas.microsoft.com/office/powerpoint/2010/main" val="3231664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8937-A0F9-4540-A4CB-A6CD2A6B0437}"/>
              </a:ext>
            </a:extLst>
          </p:cNvPr>
          <p:cNvSpPr>
            <a:spLocks noGrp="1"/>
          </p:cNvSpPr>
          <p:nvPr>
            <p:ph type="title"/>
          </p:nvPr>
        </p:nvSpPr>
        <p:spPr/>
        <p:txBody>
          <a:bodyPr>
            <a:normAutofit/>
          </a:bodyPr>
          <a:lstStyle/>
          <a:p>
            <a:r>
              <a:rPr lang="en-GB" err="1"/>
              <a:t>mit</a:t>
            </a:r>
            <a:r>
              <a:rPr lang="en-GB"/>
              <a:t> Python (</a:t>
            </a:r>
            <a:r>
              <a:rPr lang="en-GB" sz="4400" err="1"/>
              <a:t>kafka</a:t>
            </a:r>
            <a:r>
              <a:rPr lang="en-GB" sz="4400"/>
              <a:t>-python)</a:t>
            </a:r>
            <a:endParaRPr lang="en-AT"/>
          </a:p>
        </p:txBody>
      </p:sp>
      <p:sp>
        <p:nvSpPr>
          <p:cNvPr id="3" name="Content Placeholder 2">
            <a:extLst>
              <a:ext uri="{FF2B5EF4-FFF2-40B4-BE49-F238E27FC236}">
                <a16:creationId xmlns:a16="http://schemas.microsoft.com/office/drawing/2014/main" id="{92ADCD40-16A2-4E24-8158-DE2FAEC9D9DB}"/>
              </a:ext>
            </a:extLst>
          </p:cNvPr>
          <p:cNvSpPr>
            <a:spLocks noGrp="1"/>
          </p:cNvSpPr>
          <p:nvPr>
            <p:ph idx="1"/>
          </p:nvPr>
        </p:nvSpPr>
        <p:spPr/>
        <p:txBody>
          <a:bodyPr>
            <a:normAutofit/>
          </a:bodyPr>
          <a:lstStyle/>
          <a:p>
            <a:r>
              <a:rPr lang="en-GB">
                <a:hlinkClick r:id="rId2"/>
              </a:rPr>
              <a:t>https://kafka-python.readthedocs.io/en/master/</a:t>
            </a:r>
            <a:endParaRPr lang="en-GB"/>
          </a:p>
          <a:p>
            <a:r>
              <a:rPr lang="en-GB">
                <a:hlinkClick r:id="rId3"/>
              </a:rPr>
              <a:t>https://kafka-python.readthedocs.io/en/master/apidoc/KafkaConsumer.html</a:t>
            </a:r>
            <a:endParaRPr lang="en-GB"/>
          </a:p>
          <a:p>
            <a:r>
              <a:rPr lang="en-GB">
                <a:hlinkClick r:id="rId4"/>
              </a:rPr>
              <a:t>https://kafka-python.readthedocs.io/en/master/apidoc/KafkaProducer.html</a:t>
            </a:r>
            <a:endParaRPr lang="en-GB"/>
          </a:p>
        </p:txBody>
      </p:sp>
    </p:spTree>
    <p:extLst>
      <p:ext uri="{BB962C8B-B14F-4D97-AF65-F5344CB8AC3E}">
        <p14:creationId xmlns:p14="http://schemas.microsoft.com/office/powerpoint/2010/main" val="5415178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8937-A0F9-4540-A4CB-A6CD2A6B0437}"/>
              </a:ext>
            </a:extLst>
          </p:cNvPr>
          <p:cNvSpPr>
            <a:spLocks noGrp="1"/>
          </p:cNvSpPr>
          <p:nvPr>
            <p:ph type="title"/>
          </p:nvPr>
        </p:nvSpPr>
        <p:spPr/>
        <p:txBody>
          <a:bodyPr>
            <a:normAutofit/>
          </a:bodyPr>
          <a:lstStyle/>
          <a:p>
            <a:r>
              <a:rPr lang="en-GB" err="1"/>
              <a:t>mit</a:t>
            </a:r>
            <a:r>
              <a:rPr lang="en-GB"/>
              <a:t> Python (confluent-</a:t>
            </a:r>
            <a:r>
              <a:rPr lang="en-GB" err="1"/>
              <a:t>kafka</a:t>
            </a:r>
            <a:r>
              <a:rPr lang="en-GB" sz="4400"/>
              <a:t>)</a:t>
            </a:r>
            <a:endParaRPr lang="en-AT"/>
          </a:p>
        </p:txBody>
      </p:sp>
      <p:sp>
        <p:nvSpPr>
          <p:cNvPr id="3" name="Content Placeholder 2">
            <a:extLst>
              <a:ext uri="{FF2B5EF4-FFF2-40B4-BE49-F238E27FC236}">
                <a16:creationId xmlns:a16="http://schemas.microsoft.com/office/drawing/2014/main" id="{92ADCD40-16A2-4E24-8158-DE2FAEC9D9DB}"/>
              </a:ext>
            </a:extLst>
          </p:cNvPr>
          <p:cNvSpPr>
            <a:spLocks noGrp="1"/>
          </p:cNvSpPr>
          <p:nvPr>
            <p:ph idx="1"/>
          </p:nvPr>
        </p:nvSpPr>
        <p:spPr/>
        <p:txBody>
          <a:bodyPr>
            <a:normAutofit/>
          </a:bodyPr>
          <a:lstStyle/>
          <a:p>
            <a:r>
              <a:rPr lang="en-GB">
                <a:hlinkClick r:id="rId2"/>
              </a:rPr>
              <a:t>https://docs.confluent.io/platform/current/tutorials/examples/clients/docs/python.html</a:t>
            </a:r>
            <a:endParaRPr lang="en-GB"/>
          </a:p>
          <a:p>
            <a:r>
              <a:rPr lang="en-GB">
                <a:hlinkClick r:id="rId3"/>
              </a:rPr>
              <a:t>https://docs.confluent.io/clients-confluent-kafka-python/current/overview.html</a:t>
            </a:r>
            <a:endParaRPr lang="en-GB"/>
          </a:p>
        </p:txBody>
      </p:sp>
    </p:spTree>
    <p:extLst>
      <p:ext uri="{BB962C8B-B14F-4D97-AF65-F5344CB8AC3E}">
        <p14:creationId xmlns:p14="http://schemas.microsoft.com/office/powerpoint/2010/main" val="31334340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16BA-4251-4380-ECA5-5E4F86FEA390}"/>
              </a:ext>
            </a:extLst>
          </p:cNvPr>
          <p:cNvSpPr>
            <a:spLocks noGrp="1"/>
          </p:cNvSpPr>
          <p:nvPr>
            <p:ph type="title"/>
          </p:nvPr>
        </p:nvSpPr>
        <p:spPr/>
        <p:txBody>
          <a:bodyPr/>
          <a:lstStyle/>
          <a:p>
            <a:r>
              <a:rPr lang="en-AT"/>
              <a:t>Libraries</a:t>
            </a:r>
          </a:p>
        </p:txBody>
      </p:sp>
      <p:sp>
        <p:nvSpPr>
          <p:cNvPr id="3" name="Content Placeholder 2">
            <a:extLst>
              <a:ext uri="{FF2B5EF4-FFF2-40B4-BE49-F238E27FC236}">
                <a16:creationId xmlns:a16="http://schemas.microsoft.com/office/drawing/2014/main" id="{3F984075-0355-4347-13E5-4E399A985E12}"/>
              </a:ext>
            </a:extLst>
          </p:cNvPr>
          <p:cNvSpPr>
            <a:spLocks noGrp="1"/>
          </p:cNvSpPr>
          <p:nvPr>
            <p:ph idx="1"/>
          </p:nvPr>
        </p:nvSpPr>
        <p:spPr/>
        <p:txBody>
          <a:bodyPr/>
          <a:lstStyle/>
          <a:p>
            <a:r>
              <a:rPr lang="en-US">
                <a:hlinkClick r:id="rId2"/>
              </a:rPr>
              <a:t>https://mguenther.github.io/kafka-junit/</a:t>
            </a:r>
            <a:endParaRPr lang="en-US"/>
          </a:p>
          <a:p>
            <a:r>
              <a:rPr lang="en-US">
                <a:hlinkClick r:id="rId3"/>
              </a:rPr>
              <a:t>https://github.com/deviceinsight/kafkactl</a:t>
            </a:r>
            <a:endParaRPr lang="en-US"/>
          </a:p>
          <a:p>
            <a:endParaRPr lang="en-US"/>
          </a:p>
          <a:p>
            <a:endParaRPr lang="en-AT"/>
          </a:p>
        </p:txBody>
      </p:sp>
    </p:spTree>
    <p:extLst>
      <p:ext uri="{BB962C8B-B14F-4D97-AF65-F5344CB8AC3E}">
        <p14:creationId xmlns:p14="http://schemas.microsoft.com/office/powerpoint/2010/main" val="8075054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4D8A-A50C-4ADF-ADD2-710968265FC0}"/>
              </a:ext>
            </a:extLst>
          </p:cNvPr>
          <p:cNvSpPr>
            <a:spLocks noGrp="1"/>
          </p:cNvSpPr>
          <p:nvPr>
            <p:ph type="title"/>
          </p:nvPr>
        </p:nvSpPr>
        <p:spPr/>
        <p:txBody>
          <a:bodyPr/>
          <a:lstStyle/>
          <a:p>
            <a:r>
              <a:rPr lang="en-GB" err="1"/>
              <a:t>Weiterführende</a:t>
            </a:r>
            <a:r>
              <a:rPr lang="en-GB"/>
              <a:t> Links</a:t>
            </a:r>
            <a:endParaRPr lang="en-AT"/>
          </a:p>
        </p:txBody>
      </p:sp>
      <p:sp>
        <p:nvSpPr>
          <p:cNvPr id="3" name="Content Placeholder 2">
            <a:extLst>
              <a:ext uri="{FF2B5EF4-FFF2-40B4-BE49-F238E27FC236}">
                <a16:creationId xmlns:a16="http://schemas.microsoft.com/office/drawing/2014/main" id="{A1BCA039-B986-4BB7-B663-4D8946A0F114}"/>
              </a:ext>
            </a:extLst>
          </p:cNvPr>
          <p:cNvSpPr>
            <a:spLocks noGrp="1"/>
          </p:cNvSpPr>
          <p:nvPr>
            <p:ph idx="1"/>
          </p:nvPr>
        </p:nvSpPr>
        <p:spPr/>
        <p:txBody>
          <a:bodyPr>
            <a:normAutofit fontScale="92500" lnSpcReduction="20000"/>
          </a:bodyPr>
          <a:lstStyle/>
          <a:p>
            <a:r>
              <a:rPr lang="en-GB" dirty="0">
                <a:hlinkClick r:id="rId2"/>
              </a:rPr>
              <a:t>https://kafka.apache.org/quickstart</a:t>
            </a:r>
            <a:endParaRPr lang="en-GB" dirty="0"/>
          </a:p>
          <a:p>
            <a:r>
              <a:rPr lang="en-US" dirty="0">
                <a:hlinkClick r:id="rId3"/>
              </a:rPr>
              <a:t>https://kafka.apache.org/documentation.html#quickstart</a:t>
            </a:r>
            <a:endParaRPr lang="en-US" dirty="0"/>
          </a:p>
          <a:p>
            <a:r>
              <a:rPr lang="en-US" dirty="0">
                <a:hlinkClick r:id="rId4"/>
              </a:rPr>
              <a:t>https://github.com/adamjshook/hadoop-demos/tree/master/kafka</a:t>
            </a:r>
            <a:endParaRPr lang="en-US" dirty="0"/>
          </a:p>
          <a:p>
            <a:r>
              <a:rPr lang="en-US" dirty="0">
                <a:hlinkClick r:id="rId5"/>
              </a:rPr>
              <a:t>https://towardsdatascience.com/kafka-monitoring-tools-704de5878030</a:t>
            </a:r>
            <a:endParaRPr lang="en-US" dirty="0"/>
          </a:p>
          <a:p>
            <a:r>
              <a:rPr lang="en-US" dirty="0">
                <a:hlinkClick r:id="rId6"/>
              </a:rPr>
              <a:t>https://medium.com/double-pointer/kafka-vs-activemq-vs-rabbitmq-vs-amazon-sns-vs-amazon-sqs-vs-google-pub-sub-4b57976438db</a:t>
            </a:r>
            <a:endParaRPr lang="en-GB" dirty="0"/>
          </a:p>
          <a:p>
            <a:endParaRPr lang="en-AT" dirty="0"/>
          </a:p>
        </p:txBody>
      </p:sp>
    </p:spTree>
    <p:extLst>
      <p:ext uri="{BB962C8B-B14F-4D97-AF65-F5344CB8AC3E}">
        <p14:creationId xmlns:p14="http://schemas.microsoft.com/office/powerpoint/2010/main" val="25740749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16BA-4251-4380-ECA5-5E4F86FEA390}"/>
              </a:ext>
            </a:extLst>
          </p:cNvPr>
          <p:cNvSpPr>
            <a:spLocks noGrp="1"/>
          </p:cNvSpPr>
          <p:nvPr>
            <p:ph type="title"/>
          </p:nvPr>
        </p:nvSpPr>
        <p:spPr/>
        <p:txBody>
          <a:bodyPr/>
          <a:lstStyle/>
          <a:p>
            <a:r>
              <a:rPr lang="en-AT"/>
              <a:t>Kafka vs DB</a:t>
            </a:r>
          </a:p>
        </p:txBody>
      </p:sp>
      <p:sp>
        <p:nvSpPr>
          <p:cNvPr id="3" name="Content Placeholder 2">
            <a:extLst>
              <a:ext uri="{FF2B5EF4-FFF2-40B4-BE49-F238E27FC236}">
                <a16:creationId xmlns:a16="http://schemas.microsoft.com/office/drawing/2014/main" id="{3F984075-0355-4347-13E5-4E399A985E12}"/>
              </a:ext>
            </a:extLst>
          </p:cNvPr>
          <p:cNvSpPr>
            <a:spLocks noGrp="1"/>
          </p:cNvSpPr>
          <p:nvPr>
            <p:ph idx="1"/>
          </p:nvPr>
        </p:nvSpPr>
        <p:spPr/>
        <p:txBody>
          <a:bodyPr/>
          <a:lstStyle/>
          <a:p>
            <a:r>
              <a:rPr lang="en-US">
                <a:hlinkClick r:id="rId2"/>
              </a:rPr>
              <a:t>https://www.kai-waehner.de/blog/2020/03/12/can-apache-kafka-replace-database-acid-storage-transactions-sql-nosql-data-lake/</a:t>
            </a:r>
            <a:endParaRPr lang="en-US"/>
          </a:p>
          <a:p>
            <a:endParaRPr lang="en-AT"/>
          </a:p>
        </p:txBody>
      </p:sp>
    </p:spTree>
    <p:extLst>
      <p:ext uri="{BB962C8B-B14F-4D97-AF65-F5344CB8AC3E}">
        <p14:creationId xmlns:p14="http://schemas.microsoft.com/office/powerpoint/2010/main" val="22740697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16BA-4251-4380-ECA5-5E4F86FEA390}"/>
              </a:ext>
            </a:extLst>
          </p:cNvPr>
          <p:cNvSpPr>
            <a:spLocks noGrp="1"/>
          </p:cNvSpPr>
          <p:nvPr>
            <p:ph type="title"/>
          </p:nvPr>
        </p:nvSpPr>
        <p:spPr/>
        <p:txBody>
          <a:bodyPr/>
          <a:lstStyle/>
          <a:p>
            <a:r>
              <a:rPr lang="en-AT"/>
              <a:t>Details about Kafka topics</a:t>
            </a:r>
          </a:p>
        </p:txBody>
      </p:sp>
      <p:sp>
        <p:nvSpPr>
          <p:cNvPr id="3" name="Content Placeholder 2">
            <a:extLst>
              <a:ext uri="{FF2B5EF4-FFF2-40B4-BE49-F238E27FC236}">
                <a16:creationId xmlns:a16="http://schemas.microsoft.com/office/drawing/2014/main" id="{3F984075-0355-4347-13E5-4E399A985E12}"/>
              </a:ext>
            </a:extLst>
          </p:cNvPr>
          <p:cNvSpPr>
            <a:spLocks noGrp="1"/>
          </p:cNvSpPr>
          <p:nvPr>
            <p:ph idx="1"/>
          </p:nvPr>
        </p:nvSpPr>
        <p:spPr/>
        <p:txBody>
          <a:bodyPr>
            <a:normAutofit fontScale="92500"/>
          </a:bodyPr>
          <a:lstStyle/>
          <a:p>
            <a:r>
              <a:rPr lang="en-US">
                <a:hlinkClick r:id="rId2"/>
              </a:rPr>
              <a:t>https://jaceklaskowski.gitbooks.io/apache-kafka/content/kafka-producers.html</a:t>
            </a:r>
            <a:endParaRPr lang="en-US"/>
          </a:p>
          <a:p>
            <a:r>
              <a:rPr lang="en-US">
                <a:hlinkClick r:id="rId3"/>
              </a:rPr>
              <a:t>https://jaceklaskowski.gitbooks.io/apache-kafka/content/kafka-overview.html</a:t>
            </a:r>
            <a:endParaRPr lang="en-US"/>
          </a:p>
          <a:p>
            <a:r>
              <a:rPr lang="en-US">
                <a:hlinkClick r:id="rId4"/>
              </a:rPr>
              <a:t>https://jaceklaskowski.gitbooks.io/apache-kafka/content/kafka-messages.html#offsets</a:t>
            </a:r>
            <a:endParaRPr lang="en-US"/>
          </a:p>
          <a:p>
            <a:r>
              <a:rPr lang="en-US">
                <a:hlinkClick r:id="rId5"/>
              </a:rPr>
              <a:t>https://kafka.apache.org/22/javadoc/org/apache/kafka/clients/consumer/KafkaConsumer.html#:~:text=Offsets%20and%20Consumer%20Position</a:t>
            </a:r>
            <a:endParaRPr lang="en-US"/>
          </a:p>
          <a:p>
            <a:endParaRPr lang="en-US"/>
          </a:p>
          <a:p>
            <a:endParaRPr lang="en-AT"/>
          </a:p>
        </p:txBody>
      </p:sp>
    </p:spTree>
    <p:extLst>
      <p:ext uri="{BB962C8B-B14F-4D97-AF65-F5344CB8AC3E}">
        <p14:creationId xmlns:p14="http://schemas.microsoft.com/office/powerpoint/2010/main" val="17825754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AB34F8-A2E3-5DD6-358B-AC2E7EF389AC}"/>
              </a:ext>
            </a:extLst>
          </p:cNvPr>
          <p:cNvSpPr>
            <a:spLocks noGrp="1"/>
          </p:cNvSpPr>
          <p:nvPr>
            <p:ph type="title"/>
          </p:nvPr>
        </p:nvSpPr>
        <p:spPr/>
        <p:txBody>
          <a:bodyPr/>
          <a:lstStyle/>
          <a:p>
            <a:r>
              <a:rPr lang="de-DE" dirty="0"/>
              <a:t>Docker Image für Kafka</a:t>
            </a:r>
          </a:p>
        </p:txBody>
      </p:sp>
      <p:sp>
        <p:nvSpPr>
          <p:cNvPr id="3" name="Inhaltsplatzhalter 2">
            <a:extLst>
              <a:ext uri="{FF2B5EF4-FFF2-40B4-BE49-F238E27FC236}">
                <a16:creationId xmlns:a16="http://schemas.microsoft.com/office/drawing/2014/main" id="{158FFD6D-89A3-A5EC-41C2-0FD02CC5069C}"/>
              </a:ext>
            </a:extLst>
          </p:cNvPr>
          <p:cNvSpPr>
            <a:spLocks noGrp="1"/>
          </p:cNvSpPr>
          <p:nvPr>
            <p:ph idx="1"/>
          </p:nvPr>
        </p:nvSpPr>
        <p:spPr/>
        <p:txBody>
          <a:bodyPr/>
          <a:lstStyle/>
          <a:p>
            <a:r>
              <a:rPr lang="de-DE" dirty="0"/>
              <a:t>Früher das beste: </a:t>
            </a:r>
            <a:r>
              <a:rPr lang="de-DE" dirty="0">
                <a:hlinkClick r:id="rId2"/>
              </a:rPr>
              <a:t>https://github.com/wurstmeister/kafka-docker</a:t>
            </a:r>
            <a:endParaRPr lang="de-DE" dirty="0"/>
          </a:p>
          <a:p>
            <a:r>
              <a:rPr lang="de-DE" dirty="0"/>
              <a:t>Aktuell das Beste: </a:t>
            </a:r>
            <a:r>
              <a:rPr lang="de-DE" dirty="0">
                <a:hlinkClick r:id="rId3"/>
              </a:rPr>
              <a:t>https://hub.docker.com/r/bitnami/kafka</a:t>
            </a:r>
            <a:endParaRPr lang="de-DE" dirty="0"/>
          </a:p>
          <a:p>
            <a:endParaRPr lang="de-DE" dirty="0"/>
          </a:p>
        </p:txBody>
      </p:sp>
    </p:spTree>
    <p:extLst>
      <p:ext uri="{BB962C8B-B14F-4D97-AF65-F5344CB8AC3E}">
        <p14:creationId xmlns:p14="http://schemas.microsoft.com/office/powerpoint/2010/main" val="17429637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F9BC-00C6-87BE-83B9-6C72F03D3A95}"/>
              </a:ext>
            </a:extLst>
          </p:cNvPr>
          <p:cNvSpPr>
            <a:spLocks noGrp="1"/>
          </p:cNvSpPr>
          <p:nvPr>
            <p:ph type="title"/>
          </p:nvPr>
        </p:nvSpPr>
        <p:spPr/>
        <p:txBody>
          <a:bodyPr/>
          <a:lstStyle/>
          <a:p>
            <a:r>
              <a:rPr lang="en-US">
                <a:cs typeface="Calibri"/>
              </a:rPr>
              <a:t>Confluent Cloud</a:t>
            </a:r>
            <a:endParaRPr lang="en-US"/>
          </a:p>
        </p:txBody>
      </p:sp>
      <p:pic>
        <p:nvPicPr>
          <p:cNvPr id="4" name="Picture 4">
            <a:extLst>
              <a:ext uri="{FF2B5EF4-FFF2-40B4-BE49-F238E27FC236}">
                <a16:creationId xmlns:a16="http://schemas.microsoft.com/office/drawing/2014/main" id="{1B6B571F-12E2-EEAD-0A0D-441EEE37378D}"/>
              </a:ext>
            </a:extLst>
          </p:cNvPr>
          <p:cNvPicPr>
            <a:picLocks noGrp="1" noChangeAspect="1"/>
          </p:cNvPicPr>
          <p:nvPr>
            <p:ph idx="1"/>
          </p:nvPr>
        </p:nvPicPr>
        <p:blipFill>
          <a:blip r:embed="rId2"/>
          <a:stretch>
            <a:fillRect/>
          </a:stretch>
        </p:blipFill>
        <p:spPr>
          <a:xfrm>
            <a:off x="457200" y="2152889"/>
            <a:ext cx="8229600" cy="3420585"/>
          </a:xfrm>
        </p:spPr>
      </p:pic>
    </p:spTree>
    <p:extLst>
      <p:ext uri="{BB962C8B-B14F-4D97-AF65-F5344CB8AC3E}">
        <p14:creationId xmlns:p14="http://schemas.microsoft.com/office/powerpoint/2010/main" val="4118711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BC50D-E065-0D91-7C34-CC30A70E7ACA}"/>
              </a:ext>
            </a:extLst>
          </p:cNvPr>
          <p:cNvSpPr>
            <a:spLocks noGrp="1"/>
          </p:cNvSpPr>
          <p:nvPr>
            <p:ph type="title"/>
          </p:nvPr>
        </p:nvSpPr>
        <p:spPr/>
        <p:txBody>
          <a:bodyPr/>
          <a:lstStyle/>
          <a:p>
            <a:r>
              <a:rPr lang="en-US">
                <a:cs typeface="Calibri"/>
              </a:rPr>
              <a:t>Confluent Cloud + Apache Kafka</a:t>
            </a:r>
            <a:endParaRPr lang="en-US"/>
          </a:p>
        </p:txBody>
      </p:sp>
      <p:graphicFrame>
        <p:nvGraphicFramePr>
          <p:cNvPr id="5" name="Content Placeholder 4">
            <a:extLst>
              <a:ext uri="{FF2B5EF4-FFF2-40B4-BE49-F238E27FC236}">
                <a16:creationId xmlns:a16="http://schemas.microsoft.com/office/drawing/2014/main" id="{3CBA785C-8505-FEAF-DF84-DC8813FF944F}"/>
              </a:ext>
            </a:extLst>
          </p:cNvPr>
          <p:cNvGraphicFramePr>
            <a:graphicFrameLocks noGrp="1"/>
          </p:cNvGraphicFramePr>
          <p:nvPr>
            <p:ph idx="1"/>
            <p:extLst>
              <p:ext uri="{D42A27DB-BD31-4B8C-83A1-F6EECF244321}">
                <p14:modId xmlns:p14="http://schemas.microsoft.com/office/powerpoint/2010/main" val="3916605841"/>
              </p:ext>
            </p:extLst>
          </p:nvPr>
        </p:nvGraphicFramePr>
        <p:xfrm>
          <a:off x="457200" y="1328462"/>
          <a:ext cx="8229600" cy="338328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1169545270"/>
                    </a:ext>
                  </a:extLst>
                </a:gridCol>
                <a:gridCol w="1645920">
                  <a:extLst>
                    <a:ext uri="{9D8B030D-6E8A-4147-A177-3AD203B41FA5}">
                      <a16:colId xmlns:a16="http://schemas.microsoft.com/office/drawing/2014/main" val="664968378"/>
                    </a:ext>
                  </a:extLst>
                </a:gridCol>
                <a:gridCol w="1645920">
                  <a:extLst>
                    <a:ext uri="{9D8B030D-6E8A-4147-A177-3AD203B41FA5}">
                      <a16:colId xmlns:a16="http://schemas.microsoft.com/office/drawing/2014/main" val="2723262117"/>
                    </a:ext>
                  </a:extLst>
                </a:gridCol>
                <a:gridCol w="1645920">
                  <a:extLst>
                    <a:ext uri="{9D8B030D-6E8A-4147-A177-3AD203B41FA5}">
                      <a16:colId xmlns:a16="http://schemas.microsoft.com/office/drawing/2014/main" val="3870804572"/>
                    </a:ext>
                  </a:extLst>
                </a:gridCol>
                <a:gridCol w="1645920">
                  <a:extLst>
                    <a:ext uri="{9D8B030D-6E8A-4147-A177-3AD203B41FA5}">
                      <a16:colId xmlns:a16="http://schemas.microsoft.com/office/drawing/2014/main" val="537420724"/>
                    </a:ext>
                  </a:extLst>
                </a:gridCol>
              </a:tblGrid>
              <a:tr h="0">
                <a:tc>
                  <a:txBody>
                    <a:bodyPr/>
                    <a:lstStyle/>
                    <a:p>
                      <a:pPr algn="l" fontAlgn="t"/>
                      <a:r>
                        <a:rPr lang="en-US">
                          <a:effectLst/>
                        </a:rPr>
                        <a:t>Confluent Platform</a:t>
                      </a:r>
                      <a:endParaRPr lang="en-US" b="1">
                        <a:solidFill>
                          <a:srgbClr val="191924"/>
                        </a:solidFill>
                        <a:effectLst/>
                      </a:endParaRPr>
                    </a:p>
                  </a:txBody>
                  <a:tcPr marL="152400" marR="152400" marT="76200" marB="76200"/>
                </a:tc>
                <a:tc>
                  <a:txBody>
                    <a:bodyPr/>
                    <a:lstStyle/>
                    <a:p>
                      <a:pPr algn="l" fontAlgn="t"/>
                      <a:r>
                        <a:rPr lang="en-US">
                          <a:effectLst/>
                        </a:rPr>
                        <a:t>Apache Kafka®</a:t>
                      </a:r>
                      <a:endParaRPr lang="en-US" b="1">
                        <a:solidFill>
                          <a:srgbClr val="191924"/>
                        </a:solidFill>
                        <a:effectLst/>
                      </a:endParaRPr>
                    </a:p>
                  </a:txBody>
                  <a:tcPr marL="152400" marR="152400" marT="76200" marB="76200"/>
                </a:tc>
                <a:tc>
                  <a:txBody>
                    <a:bodyPr/>
                    <a:lstStyle/>
                    <a:p>
                      <a:pPr algn="l" fontAlgn="t"/>
                      <a:r>
                        <a:rPr lang="en-US">
                          <a:effectLst/>
                        </a:rPr>
                        <a:t>Release Date</a:t>
                      </a:r>
                      <a:endParaRPr lang="en-US" b="1">
                        <a:solidFill>
                          <a:srgbClr val="191924"/>
                        </a:solidFill>
                        <a:effectLst/>
                      </a:endParaRPr>
                    </a:p>
                  </a:txBody>
                  <a:tcPr marL="152400" marR="152400" marT="76200" marB="76200"/>
                </a:tc>
                <a:tc>
                  <a:txBody>
                    <a:bodyPr/>
                    <a:lstStyle/>
                    <a:p>
                      <a:pPr algn="l" fontAlgn="t"/>
                      <a:r>
                        <a:rPr lang="en-US">
                          <a:effectLst/>
                        </a:rPr>
                        <a:t>Standard End of Support</a:t>
                      </a:r>
                      <a:endParaRPr lang="en-US" b="1">
                        <a:solidFill>
                          <a:srgbClr val="191924"/>
                        </a:solidFill>
                        <a:effectLst/>
                      </a:endParaRPr>
                    </a:p>
                  </a:txBody>
                  <a:tcPr marL="152400" marR="152400" marT="76200" marB="76200"/>
                </a:tc>
                <a:tc>
                  <a:txBody>
                    <a:bodyPr/>
                    <a:lstStyle/>
                    <a:p>
                      <a:pPr algn="l" fontAlgn="t"/>
                      <a:r>
                        <a:rPr lang="en-US">
                          <a:effectLst/>
                        </a:rPr>
                        <a:t>Platinum End of Support</a:t>
                      </a:r>
                      <a:endParaRPr lang="en-US" b="1">
                        <a:solidFill>
                          <a:srgbClr val="191924"/>
                        </a:solidFill>
                        <a:effectLst/>
                      </a:endParaRPr>
                    </a:p>
                  </a:txBody>
                  <a:tcPr marL="152400" marR="152400" marT="76200" marB="76200"/>
                </a:tc>
                <a:extLst>
                  <a:ext uri="{0D108BD9-81ED-4DB2-BD59-A6C34878D82A}">
                    <a16:rowId xmlns:a16="http://schemas.microsoft.com/office/drawing/2014/main" val="2171693294"/>
                  </a:ext>
                </a:extLst>
              </a:tr>
              <a:tr h="0">
                <a:tc>
                  <a:txBody>
                    <a:bodyPr/>
                    <a:lstStyle/>
                    <a:p>
                      <a:pPr fontAlgn="t"/>
                      <a:r>
                        <a:rPr lang="en-US">
                          <a:effectLst/>
                        </a:rPr>
                        <a:t>7.2.x</a:t>
                      </a:r>
                      <a:endParaRPr lang="en-US" b="1">
                        <a:solidFill>
                          <a:srgbClr val="191924"/>
                        </a:solidFill>
                        <a:effectLst/>
                      </a:endParaRPr>
                    </a:p>
                  </a:txBody>
                  <a:tcPr marL="152400" marR="152400" marT="76200" marB="76200"/>
                </a:tc>
                <a:tc>
                  <a:txBody>
                    <a:bodyPr/>
                    <a:lstStyle/>
                    <a:p>
                      <a:pPr fontAlgn="t"/>
                      <a:r>
                        <a:rPr lang="en-US">
                          <a:effectLst/>
                        </a:rPr>
                        <a:t>3.2.x</a:t>
                      </a:r>
                      <a:endParaRPr lang="en-US" b="0">
                        <a:solidFill>
                          <a:srgbClr val="191924"/>
                        </a:solidFill>
                        <a:effectLst/>
                      </a:endParaRPr>
                    </a:p>
                  </a:txBody>
                  <a:tcPr marL="152400" marR="152400" marT="76200" marB="76200"/>
                </a:tc>
                <a:tc>
                  <a:txBody>
                    <a:bodyPr/>
                    <a:lstStyle/>
                    <a:p>
                      <a:pPr fontAlgn="t"/>
                      <a:r>
                        <a:rPr lang="en-US">
                          <a:effectLst/>
                        </a:rPr>
                        <a:t>July 6, 2022</a:t>
                      </a:r>
                      <a:endParaRPr lang="en-US" b="0">
                        <a:solidFill>
                          <a:srgbClr val="191924"/>
                        </a:solidFill>
                        <a:effectLst/>
                      </a:endParaRPr>
                    </a:p>
                  </a:txBody>
                  <a:tcPr marL="152400" marR="152400" marT="76200" marB="76200"/>
                </a:tc>
                <a:tc>
                  <a:txBody>
                    <a:bodyPr/>
                    <a:lstStyle/>
                    <a:p>
                      <a:pPr fontAlgn="t"/>
                      <a:r>
                        <a:rPr lang="en-US">
                          <a:effectLst/>
                        </a:rPr>
                        <a:t>July 6, 2024</a:t>
                      </a:r>
                      <a:endParaRPr lang="en-US" b="0">
                        <a:solidFill>
                          <a:srgbClr val="191924"/>
                        </a:solidFill>
                        <a:effectLst/>
                      </a:endParaRPr>
                    </a:p>
                  </a:txBody>
                  <a:tcPr marL="152400" marR="152400" marT="76200" marB="76200"/>
                </a:tc>
                <a:tc>
                  <a:txBody>
                    <a:bodyPr/>
                    <a:lstStyle/>
                    <a:p>
                      <a:pPr fontAlgn="t"/>
                      <a:r>
                        <a:rPr lang="en-US">
                          <a:effectLst/>
                        </a:rPr>
                        <a:t>July 6, 2025</a:t>
                      </a:r>
                      <a:endParaRPr lang="en-US" b="0">
                        <a:solidFill>
                          <a:srgbClr val="191924"/>
                        </a:solidFill>
                        <a:effectLst/>
                      </a:endParaRPr>
                    </a:p>
                  </a:txBody>
                  <a:tcPr marL="152400" marR="152400" marT="76200" marB="76200"/>
                </a:tc>
                <a:extLst>
                  <a:ext uri="{0D108BD9-81ED-4DB2-BD59-A6C34878D82A}">
                    <a16:rowId xmlns:a16="http://schemas.microsoft.com/office/drawing/2014/main" val="3833300773"/>
                  </a:ext>
                </a:extLst>
              </a:tr>
              <a:tr h="0">
                <a:tc>
                  <a:txBody>
                    <a:bodyPr/>
                    <a:lstStyle/>
                    <a:p>
                      <a:pPr fontAlgn="t"/>
                      <a:r>
                        <a:rPr lang="en-US">
                          <a:effectLst/>
                        </a:rPr>
                        <a:t>7.1.x</a:t>
                      </a:r>
                      <a:endParaRPr lang="en-US" b="1">
                        <a:solidFill>
                          <a:srgbClr val="191924"/>
                        </a:solidFill>
                        <a:effectLst/>
                      </a:endParaRPr>
                    </a:p>
                  </a:txBody>
                  <a:tcPr marL="152400" marR="152400" marT="76200" marB="76200"/>
                </a:tc>
                <a:tc>
                  <a:txBody>
                    <a:bodyPr/>
                    <a:lstStyle/>
                    <a:p>
                      <a:pPr fontAlgn="t"/>
                      <a:r>
                        <a:rPr lang="en-US">
                          <a:effectLst/>
                        </a:rPr>
                        <a:t>3.1.x</a:t>
                      </a:r>
                      <a:endParaRPr lang="en-US" b="0">
                        <a:solidFill>
                          <a:srgbClr val="191924"/>
                        </a:solidFill>
                        <a:effectLst/>
                      </a:endParaRPr>
                    </a:p>
                  </a:txBody>
                  <a:tcPr marL="152400" marR="152400" marT="76200" marB="76200"/>
                </a:tc>
                <a:tc>
                  <a:txBody>
                    <a:bodyPr/>
                    <a:lstStyle/>
                    <a:p>
                      <a:pPr fontAlgn="t"/>
                      <a:r>
                        <a:rPr lang="en-US">
                          <a:effectLst/>
                        </a:rPr>
                        <a:t>April 5, 2022</a:t>
                      </a:r>
                      <a:endParaRPr lang="en-US" b="0">
                        <a:solidFill>
                          <a:srgbClr val="191924"/>
                        </a:solidFill>
                        <a:effectLst/>
                      </a:endParaRPr>
                    </a:p>
                  </a:txBody>
                  <a:tcPr marL="152400" marR="152400" marT="76200" marB="76200"/>
                </a:tc>
                <a:tc>
                  <a:txBody>
                    <a:bodyPr/>
                    <a:lstStyle/>
                    <a:p>
                      <a:pPr fontAlgn="t"/>
                      <a:r>
                        <a:rPr lang="en-US">
                          <a:effectLst/>
                        </a:rPr>
                        <a:t>April 5, 2024</a:t>
                      </a:r>
                      <a:endParaRPr lang="en-US" b="0">
                        <a:solidFill>
                          <a:srgbClr val="191924"/>
                        </a:solidFill>
                        <a:effectLst/>
                      </a:endParaRPr>
                    </a:p>
                  </a:txBody>
                  <a:tcPr marL="152400" marR="152400" marT="76200" marB="76200"/>
                </a:tc>
                <a:tc>
                  <a:txBody>
                    <a:bodyPr/>
                    <a:lstStyle/>
                    <a:p>
                      <a:pPr fontAlgn="t"/>
                      <a:r>
                        <a:rPr lang="en-US">
                          <a:effectLst/>
                        </a:rPr>
                        <a:t>April 5, 2025</a:t>
                      </a:r>
                      <a:endParaRPr lang="en-US" b="0">
                        <a:solidFill>
                          <a:srgbClr val="191924"/>
                        </a:solidFill>
                        <a:effectLst/>
                      </a:endParaRPr>
                    </a:p>
                  </a:txBody>
                  <a:tcPr marL="152400" marR="152400" marT="76200" marB="76200"/>
                </a:tc>
                <a:extLst>
                  <a:ext uri="{0D108BD9-81ED-4DB2-BD59-A6C34878D82A}">
                    <a16:rowId xmlns:a16="http://schemas.microsoft.com/office/drawing/2014/main" val="3643308573"/>
                  </a:ext>
                </a:extLst>
              </a:tr>
              <a:tr h="0">
                <a:tc>
                  <a:txBody>
                    <a:bodyPr/>
                    <a:lstStyle/>
                    <a:p>
                      <a:pPr fontAlgn="t"/>
                      <a:r>
                        <a:rPr lang="en-US">
                          <a:effectLst/>
                        </a:rPr>
                        <a:t>7.0.x</a:t>
                      </a:r>
                      <a:endParaRPr lang="en-US" b="1">
                        <a:solidFill>
                          <a:srgbClr val="191924"/>
                        </a:solidFill>
                        <a:effectLst/>
                      </a:endParaRPr>
                    </a:p>
                  </a:txBody>
                  <a:tcPr marL="152400" marR="152400" marT="76200" marB="76200"/>
                </a:tc>
                <a:tc>
                  <a:txBody>
                    <a:bodyPr/>
                    <a:lstStyle/>
                    <a:p>
                      <a:pPr fontAlgn="t"/>
                      <a:r>
                        <a:rPr lang="en-US">
                          <a:effectLst/>
                        </a:rPr>
                        <a:t>3.0.x</a:t>
                      </a:r>
                      <a:endParaRPr lang="en-US" b="0">
                        <a:solidFill>
                          <a:srgbClr val="191924"/>
                        </a:solidFill>
                        <a:effectLst/>
                      </a:endParaRPr>
                    </a:p>
                  </a:txBody>
                  <a:tcPr marL="152400" marR="152400" marT="76200" marB="76200"/>
                </a:tc>
                <a:tc>
                  <a:txBody>
                    <a:bodyPr/>
                    <a:lstStyle/>
                    <a:p>
                      <a:pPr fontAlgn="t"/>
                      <a:r>
                        <a:rPr lang="en-US">
                          <a:effectLst/>
                        </a:rPr>
                        <a:t>October 27, 2021</a:t>
                      </a:r>
                      <a:endParaRPr lang="en-US" b="0">
                        <a:solidFill>
                          <a:srgbClr val="191924"/>
                        </a:solidFill>
                        <a:effectLst/>
                      </a:endParaRPr>
                    </a:p>
                  </a:txBody>
                  <a:tcPr marL="152400" marR="152400" marT="76200" marB="76200"/>
                </a:tc>
                <a:tc>
                  <a:txBody>
                    <a:bodyPr/>
                    <a:lstStyle/>
                    <a:p>
                      <a:pPr fontAlgn="t"/>
                      <a:r>
                        <a:rPr lang="en-US">
                          <a:effectLst/>
                        </a:rPr>
                        <a:t>October 27, 2023</a:t>
                      </a:r>
                      <a:endParaRPr lang="en-US" b="0">
                        <a:solidFill>
                          <a:srgbClr val="191924"/>
                        </a:solidFill>
                        <a:effectLst/>
                      </a:endParaRPr>
                    </a:p>
                  </a:txBody>
                  <a:tcPr marL="152400" marR="152400" marT="76200" marB="76200"/>
                </a:tc>
                <a:tc>
                  <a:txBody>
                    <a:bodyPr/>
                    <a:lstStyle/>
                    <a:p>
                      <a:pPr fontAlgn="t"/>
                      <a:r>
                        <a:rPr lang="en-US">
                          <a:effectLst/>
                        </a:rPr>
                        <a:t>October 27, 2024</a:t>
                      </a:r>
                      <a:endParaRPr lang="en-US" b="0">
                        <a:solidFill>
                          <a:srgbClr val="191924"/>
                        </a:solidFill>
                        <a:effectLst/>
                      </a:endParaRPr>
                    </a:p>
                  </a:txBody>
                  <a:tcPr marL="152400" marR="152400" marT="76200" marB="76200"/>
                </a:tc>
                <a:extLst>
                  <a:ext uri="{0D108BD9-81ED-4DB2-BD59-A6C34878D82A}">
                    <a16:rowId xmlns:a16="http://schemas.microsoft.com/office/drawing/2014/main" val="3329342323"/>
                  </a:ext>
                </a:extLst>
              </a:tr>
              <a:tr h="0">
                <a:tc>
                  <a:txBody>
                    <a:bodyPr/>
                    <a:lstStyle/>
                    <a:p>
                      <a:pPr fontAlgn="t"/>
                      <a:r>
                        <a:rPr lang="en-US">
                          <a:effectLst/>
                        </a:rPr>
                        <a:t>6.2.x</a:t>
                      </a:r>
                      <a:endParaRPr lang="en-US" b="1">
                        <a:solidFill>
                          <a:srgbClr val="191924"/>
                        </a:solidFill>
                        <a:effectLst/>
                      </a:endParaRPr>
                    </a:p>
                  </a:txBody>
                  <a:tcPr marL="152400" marR="152400" marT="76200" marB="76200"/>
                </a:tc>
                <a:tc>
                  <a:txBody>
                    <a:bodyPr/>
                    <a:lstStyle/>
                    <a:p>
                      <a:pPr fontAlgn="t"/>
                      <a:r>
                        <a:rPr lang="en-US">
                          <a:effectLst/>
                        </a:rPr>
                        <a:t>2.8.x</a:t>
                      </a:r>
                      <a:endParaRPr lang="en-US" b="0">
                        <a:solidFill>
                          <a:srgbClr val="191924"/>
                        </a:solidFill>
                        <a:effectLst/>
                      </a:endParaRPr>
                    </a:p>
                  </a:txBody>
                  <a:tcPr marL="152400" marR="152400" marT="76200" marB="76200"/>
                </a:tc>
                <a:tc>
                  <a:txBody>
                    <a:bodyPr/>
                    <a:lstStyle/>
                    <a:p>
                      <a:pPr fontAlgn="t"/>
                      <a:r>
                        <a:rPr lang="en-US">
                          <a:effectLst/>
                        </a:rPr>
                        <a:t>June 8, 2021</a:t>
                      </a:r>
                      <a:endParaRPr lang="en-US" b="0">
                        <a:solidFill>
                          <a:srgbClr val="191924"/>
                        </a:solidFill>
                        <a:effectLst/>
                      </a:endParaRPr>
                    </a:p>
                  </a:txBody>
                  <a:tcPr marL="152400" marR="152400" marT="76200" marB="76200"/>
                </a:tc>
                <a:tc>
                  <a:txBody>
                    <a:bodyPr/>
                    <a:lstStyle/>
                    <a:p>
                      <a:pPr fontAlgn="t"/>
                      <a:r>
                        <a:rPr lang="en-US">
                          <a:effectLst/>
                        </a:rPr>
                        <a:t>June 8, 2023</a:t>
                      </a:r>
                      <a:endParaRPr lang="en-US" b="0">
                        <a:solidFill>
                          <a:srgbClr val="191924"/>
                        </a:solidFill>
                        <a:effectLst/>
                      </a:endParaRPr>
                    </a:p>
                  </a:txBody>
                  <a:tcPr marL="152400" marR="152400" marT="76200" marB="76200"/>
                </a:tc>
                <a:tc>
                  <a:txBody>
                    <a:bodyPr/>
                    <a:lstStyle/>
                    <a:p>
                      <a:pPr fontAlgn="t"/>
                      <a:r>
                        <a:rPr lang="en-US">
                          <a:effectLst/>
                        </a:rPr>
                        <a:t>June 8, 2024</a:t>
                      </a:r>
                      <a:endParaRPr lang="en-US" b="0">
                        <a:solidFill>
                          <a:srgbClr val="191924"/>
                        </a:solidFill>
                        <a:effectLst/>
                      </a:endParaRPr>
                    </a:p>
                  </a:txBody>
                  <a:tcPr marL="152400" marR="152400" marT="76200" marB="76200"/>
                </a:tc>
                <a:extLst>
                  <a:ext uri="{0D108BD9-81ED-4DB2-BD59-A6C34878D82A}">
                    <a16:rowId xmlns:a16="http://schemas.microsoft.com/office/drawing/2014/main" val="1767065180"/>
                  </a:ext>
                </a:extLst>
              </a:tr>
              <a:tr h="0">
                <a:tc>
                  <a:txBody>
                    <a:bodyPr/>
                    <a:lstStyle/>
                    <a:p>
                      <a:pPr fontAlgn="t"/>
                      <a:r>
                        <a:rPr lang="en-US">
                          <a:effectLst/>
                        </a:rPr>
                        <a:t>6.1.x</a:t>
                      </a:r>
                      <a:endParaRPr lang="en-US" b="1">
                        <a:solidFill>
                          <a:srgbClr val="191924"/>
                        </a:solidFill>
                        <a:effectLst/>
                      </a:endParaRPr>
                    </a:p>
                  </a:txBody>
                  <a:tcPr marL="152400" marR="152400" marT="76200" marB="76200"/>
                </a:tc>
                <a:tc>
                  <a:txBody>
                    <a:bodyPr/>
                    <a:lstStyle/>
                    <a:p>
                      <a:pPr fontAlgn="t"/>
                      <a:r>
                        <a:rPr lang="en-US">
                          <a:effectLst/>
                        </a:rPr>
                        <a:t>2.7.x</a:t>
                      </a:r>
                      <a:endParaRPr lang="en-US" b="0">
                        <a:solidFill>
                          <a:srgbClr val="191924"/>
                        </a:solidFill>
                        <a:effectLst/>
                      </a:endParaRPr>
                    </a:p>
                  </a:txBody>
                  <a:tcPr marL="152400" marR="152400" marT="76200" marB="76200"/>
                </a:tc>
                <a:tc>
                  <a:txBody>
                    <a:bodyPr/>
                    <a:lstStyle/>
                    <a:p>
                      <a:pPr fontAlgn="t"/>
                      <a:r>
                        <a:rPr lang="en-US">
                          <a:effectLst/>
                        </a:rPr>
                        <a:t>February 9, 2021</a:t>
                      </a:r>
                      <a:endParaRPr lang="en-US" b="0">
                        <a:solidFill>
                          <a:srgbClr val="191924"/>
                        </a:solidFill>
                        <a:effectLst/>
                      </a:endParaRPr>
                    </a:p>
                  </a:txBody>
                  <a:tcPr marL="152400" marR="152400" marT="76200" marB="76200"/>
                </a:tc>
                <a:tc>
                  <a:txBody>
                    <a:bodyPr/>
                    <a:lstStyle/>
                    <a:p>
                      <a:pPr fontAlgn="t"/>
                      <a:r>
                        <a:rPr lang="en-US">
                          <a:effectLst/>
                        </a:rPr>
                        <a:t>February 9, 2023</a:t>
                      </a:r>
                      <a:endParaRPr lang="en-US" b="0">
                        <a:solidFill>
                          <a:srgbClr val="191924"/>
                        </a:solidFill>
                        <a:effectLst/>
                      </a:endParaRPr>
                    </a:p>
                  </a:txBody>
                  <a:tcPr marL="152400" marR="152400" marT="76200" marB="76200"/>
                </a:tc>
                <a:tc>
                  <a:txBody>
                    <a:bodyPr/>
                    <a:lstStyle/>
                    <a:p>
                      <a:pPr fontAlgn="t"/>
                      <a:r>
                        <a:rPr lang="en-US">
                          <a:effectLst/>
                        </a:rPr>
                        <a:t>February 9, 2024</a:t>
                      </a:r>
                      <a:endParaRPr lang="en-US" b="0">
                        <a:solidFill>
                          <a:srgbClr val="191924"/>
                        </a:solidFill>
                        <a:effectLst/>
                      </a:endParaRPr>
                    </a:p>
                  </a:txBody>
                  <a:tcPr marL="152400" marR="152400" marT="76200" marB="76200"/>
                </a:tc>
                <a:extLst>
                  <a:ext uri="{0D108BD9-81ED-4DB2-BD59-A6C34878D82A}">
                    <a16:rowId xmlns:a16="http://schemas.microsoft.com/office/drawing/2014/main" val="149630743"/>
                  </a:ext>
                </a:extLst>
              </a:tr>
            </a:tbl>
          </a:graphicData>
        </a:graphic>
      </p:graphicFrame>
    </p:spTree>
    <p:extLst>
      <p:ext uri="{BB962C8B-B14F-4D97-AF65-F5344CB8AC3E}">
        <p14:creationId xmlns:p14="http://schemas.microsoft.com/office/powerpoint/2010/main" val="315499370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BC50D-E065-0D91-7C34-CC30A70E7ACA}"/>
              </a:ext>
            </a:extLst>
          </p:cNvPr>
          <p:cNvSpPr>
            <a:spLocks noGrp="1"/>
          </p:cNvSpPr>
          <p:nvPr>
            <p:ph type="title"/>
          </p:nvPr>
        </p:nvSpPr>
        <p:spPr/>
        <p:txBody>
          <a:bodyPr/>
          <a:lstStyle/>
          <a:p>
            <a:r>
              <a:rPr lang="en-US">
                <a:ea typeface="+mj-lt"/>
                <a:cs typeface="+mj-lt"/>
              </a:rPr>
              <a:t>Confluent Cloud + Apache Kafka</a:t>
            </a:r>
          </a:p>
        </p:txBody>
      </p:sp>
      <p:graphicFrame>
        <p:nvGraphicFramePr>
          <p:cNvPr id="5" name="Content Placeholder 4">
            <a:extLst>
              <a:ext uri="{FF2B5EF4-FFF2-40B4-BE49-F238E27FC236}">
                <a16:creationId xmlns:a16="http://schemas.microsoft.com/office/drawing/2014/main" id="{3CBA785C-8505-FEAF-DF84-DC8813FF944F}"/>
              </a:ext>
            </a:extLst>
          </p:cNvPr>
          <p:cNvGraphicFramePr>
            <a:graphicFrameLocks noGrp="1"/>
          </p:cNvGraphicFramePr>
          <p:nvPr>
            <p:ph idx="1"/>
            <p:extLst>
              <p:ext uri="{D42A27DB-BD31-4B8C-83A1-F6EECF244321}">
                <p14:modId xmlns:p14="http://schemas.microsoft.com/office/powerpoint/2010/main" val="4275979824"/>
              </p:ext>
            </p:extLst>
          </p:nvPr>
        </p:nvGraphicFramePr>
        <p:xfrm>
          <a:off x="457200" y="1328462"/>
          <a:ext cx="8229600" cy="36576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1169545270"/>
                    </a:ext>
                  </a:extLst>
                </a:gridCol>
                <a:gridCol w="1645920">
                  <a:extLst>
                    <a:ext uri="{9D8B030D-6E8A-4147-A177-3AD203B41FA5}">
                      <a16:colId xmlns:a16="http://schemas.microsoft.com/office/drawing/2014/main" val="664968378"/>
                    </a:ext>
                  </a:extLst>
                </a:gridCol>
                <a:gridCol w="1645920">
                  <a:extLst>
                    <a:ext uri="{9D8B030D-6E8A-4147-A177-3AD203B41FA5}">
                      <a16:colId xmlns:a16="http://schemas.microsoft.com/office/drawing/2014/main" val="2723262117"/>
                    </a:ext>
                  </a:extLst>
                </a:gridCol>
                <a:gridCol w="1645920">
                  <a:extLst>
                    <a:ext uri="{9D8B030D-6E8A-4147-A177-3AD203B41FA5}">
                      <a16:colId xmlns:a16="http://schemas.microsoft.com/office/drawing/2014/main" val="3870804572"/>
                    </a:ext>
                  </a:extLst>
                </a:gridCol>
                <a:gridCol w="1645920">
                  <a:extLst>
                    <a:ext uri="{9D8B030D-6E8A-4147-A177-3AD203B41FA5}">
                      <a16:colId xmlns:a16="http://schemas.microsoft.com/office/drawing/2014/main" val="537420724"/>
                    </a:ext>
                  </a:extLst>
                </a:gridCol>
              </a:tblGrid>
              <a:tr h="0">
                <a:tc>
                  <a:txBody>
                    <a:bodyPr/>
                    <a:lstStyle/>
                    <a:p>
                      <a:pPr algn="l" fontAlgn="t"/>
                      <a:r>
                        <a:rPr lang="en-US">
                          <a:effectLst/>
                        </a:rPr>
                        <a:t>Confluent Platform</a:t>
                      </a:r>
                      <a:endParaRPr lang="en-US" b="1">
                        <a:solidFill>
                          <a:srgbClr val="191924"/>
                        </a:solidFill>
                        <a:effectLst/>
                      </a:endParaRPr>
                    </a:p>
                  </a:txBody>
                  <a:tcPr marL="152400" marR="152400" marT="76200" marB="76200"/>
                </a:tc>
                <a:tc>
                  <a:txBody>
                    <a:bodyPr/>
                    <a:lstStyle/>
                    <a:p>
                      <a:pPr algn="l" fontAlgn="t"/>
                      <a:r>
                        <a:rPr lang="en-US">
                          <a:effectLst/>
                        </a:rPr>
                        <a:t>Apache Kafka®</a:t>
                      </a:r>
                      <a:endParaRPr lang="en-US" b="1">
                        <a:solidFill>
                          <a:srgbClr val="191924"/>
                        </a:solidFill>
                        <a:effectLst/>
                      </a:endParaRPr>
                    </a:p>
                  </a:txBody>
                  <a:tcPr marL="152400" marR="152400" marT="76200" marB="76200"/>
                </a:tc>
                <a:tc>
                  <a:txBody>
                    <a:bodyPr/>
                    <a:lstStyle/>
                    <a:p>
                      <a:pPr algn="l" fontAlgn="t"/>
                      <a:r>
                        <a:rPr lang="en-US">
                          <a:effectLst/>
                        </a:rPr>
                        <a:t>Release Date</a:t>
                      </a:r>
                      <a:endParaRPr lang="en-US" b="1">
                        <a:solidFill>
                          <a:srgbClr val="191924"/>
                        </a:solidFill>
                        <a:effectLst/>
                      </a:endParaRPr>
                    </a:p>
                  </a:txBody>
                  <a:tcPr marL="152400" marR="152400" marT="76200" marB="76200"/>
                </a:tc>
                <a:tc>
                  <a:txBody>
                    <a:bodyPr/>
                    <a:lstStyle/>
                    <a:p>
                      <a:pPr algn="l" fontAlgn="t"/>
                      <a:r>
                        <a:rPr lang="en-US">
                          <a:effectLst/>
                        </a:rPr>
                        <a:t>Standard End of Support</a:t>
                      </a:r>
                      <a:endParaRPr lang="en-US" b="1">
                        <a:solidFill>
                          <a:srgbClr val="191924"/>
                        </a:solidFill>
                        <a:effectLst/>
                      </a:endParaRPr>
                    </a:p>
                  </a:txBody>
                  <a:tcPr marL="152400" marR="152400" marT="76200" marB="76200"/>
                </a:tc>
                <a:tc>
                  <a:txBody>
                    <a:bodyPr/>
                    <a:lstStyle/>
                    <a:p>
                      <a:pPr algn="l" fontAlgn="t"/>
                      <a:r>
                        <a:rPr lang="en-US">
                          <a:effectLst/>
                        </a:rPr>
                        <a:t>Platinum End of Support</a:t>
                      </a:r>
                      <a:endParaRPr lang="en-US" b="1">
                        <a:solidFill>
                          <a:srgbClr val="191924"/>
                        </a:solidFill>
                        <a:effectLst/>
                      </a:endParaRPr>
                    </a:p>
                  </a:txBody>
                  <a:tcPr marL="152400" marR="152400" marT="76200" marB="76200"/>
                </a:tc>
                <a:extLst>
                  <a:ext uri="{0D108BD9-81ED-4DB2-BD59-A6C34878D82A}">
                    <a16:rowId xmlns:a16="http://schemas.microsoft.com/office/drawing/2014/main" val="2171693294"/>
                  </a:ext>
                </a:extLst>
              </a:tr>
              <a:tr h="0">
                <a:tc>
                  <a:txBody>
                    <a:bodyPr/>
                    <a:lstStyle/>
                    <a:p>
                      <a:pPr fontAlgn="t"/>
                      <a:r>
                        <a:rPr lang="en-US">
                          <a:effectLst/>
                        </a:rPr>
                        <a:t>6.0.x</a:t>
                      </a:r>
                      <a:endParaRPr lang="en-US" b="1">
                        <a:solidFill>
                          <a:srgbClr val="191924"/>
                        </a:solidFill>
                        <a:effectLst/>
                      </a:endParaRPr>
                    </a:p>
                  </a:txBody>
                  <a:tcPr marL="152400" marR="152400" marT="76200" marB="76200"/>
                </a:tc>
                <a:tc>
                  <a:txBody>
                    <a:bodyPr/>
                    <a:lstStyle/>
                    <a:p>
                      <a:pPr fontAlgn="t"/>
                      <a:r>
                        <a:rPr lang="en-US">
                          <a:effectLst/>
                        </a:rPr>
                        <a:t>2.6.x</a:t>
                      </a:r>
                      <a:endParaRPr lang="en-US" b="0">
                        <a:solidFill>
                          <a:srgbClr val="191924"/>
                        </a:solidFill>
                        <a:effectLst/>
                      </a:endParaRPr>
                    </a:p>
                  </a:txBody>
                  <a:tcPr marL="152400" marR="152400" marT="76200" marB="76200"/>
                </a:tc>
                <a:tc>
                  <a:txBody>
                    <a:bodyPr/>
                    <a:lstStyle/>
                    <a:p>
                      <a:pPr fontAlgn="t"/>
                      <a:r>
                        <a:rPr lang="en-US">
                          <a:effectLst/>
                        </a:rPr>
                        <a:t>September 24, 2020</a:t>
                      </a:r>
                      <a:endParaRPr lang="en-US" b="0">
                        <a:solidFill>
                          <a:srgbClr val="191924"/>
                        </a:solidFill>
                        <a:effectLst/>
                      </a:endParaRPr>
                    </a:p>
                  </a:txBody>
                  <a:tcPr marL="152400" marR="152400" marT="76200" marB="76200"/>
                </a:tc>
                <a:tc>
                  <a:txBody>
                    <a:bodyPr/>
                    <a:lstStyle/>
                    <a:p>
                      <a:pPr fontAlgn="t"/>
                      <a:r>
                        <a:rPr lang="en-US">
                          <a:effectLst/>
                        </a:rPr>
                        <a:t>September 24, 2022</a:t>
                      </a:r>
                      <a:endParaRPr lang="en-US" b="0">
                        <a:solidFill>
                          <a:srgbClr val="191924"/>
                        </a:solidFill>
                        <a:effectLst/>
                      </a:endParaRPr>
                    </a:p>
                  </a:txBody>
                  <a:tcPr marL="152400" marR="152400" marT="76200" marB="76200"/>
                </a:tc>
                <a:tc>
                  <a:txBody>
                    <a:bodyPr/>
                    <a:lstStyle/>
                    <a:p>
                      <a:pPr fontAlgn="t"/>
                      <a:r>
                        <a:rPr lang="en-US">
                          <a:effectLst/>
                        </a:rPr>
                        <a:t>September 24, 2023</a:t>
                      </a:r>
                      <a:endParaRPr lang="en-US" b="0">
                        <a:solidFill>
                          <a:srgbClr val="191924"/>
                        </a:solidFill>
                        <a:effectLst/>
                      </a:endParaRPr>
                    </a:p>
                  </a:txBody>
                  <a:tcPr marL="152400" marR="152400" marT="76200" marB="76200"/>
                </a:tc>
                <a:extLst>
                  <a:ext uri="{0D108BD9-81ED-4DB2-BD59-A6C34878D82A}">
                    <a16:rowId xmlns:a16="http://schemas.microsoft.com/office/drawing/2014/main" val="206571568"/>
                  </a:ext>
                </a:extLst>
              </a:tr>
              <a:tr h="0">
                <a:tc>
                  <a:txBody>
                    <a:bodyPr/>
                    <a:lstStyle/>
                    <a:p>
                      <a:pPr fontAlgn="t"/>
                      <a:r>
                        <a:rPr lang="en-US">
                          <a:effectLst/>
                        </a:rPr>
                        <a:t>5.5.x</a:t>
                      </a:r>
                      <a:endParaRPr lang="en-US" b="1">
                        <a:solidFill>
                          <a:srgbClr val="191924"/>
                        </a:solidFill>
                        <a:effectLst/>
                      </a:endParaRPr>
                    </a:p>
                  </a:txBody>
                  <a:tcPr marL="152400" marR="152400" marT="76200" marB="76200"/>
                </a:tc>
                <a:tc>
                  <a:txBody>
                    <a:bodyPr/>
                    <a:lstStyle/>
                    <a:p>
                      <a:pPr fontAlgn="t"/>
                      <a:r>
                        <a:rPr lang="en-US">
                          <a:effectLst/>
                        </a:rPr>
                        <a:t>2.5.x</a:t>
                      </a:r>
                      <a:endParaRPr lang="en-US" b="0">
                        <a:solidFill>
                          <a:srgbClr val="191924"/>
                        </a:solidFill>
                        <a:effectLst/>
                      </a:endParaRPr>
                    </a:p>
                  </a:txBody>
                  <a:tcPr marL="152400" marR="152400" marT="76200" marB="76200"/>
                </a:tc>
                <a:tc>
                  <a:txBody>
                    <a:bodyPr/>
                    <a:lstStyle/>
                    <a:p>
                      <a:pPr fontAlgn="t"/>
                      <a:r>
                        <a:rPr lang="en-US">
                          <a:effectLst/>
                        </a:rPr>
                        <a:t>April 24, 2020</a:t>
                      </a:r>
                      <a:endParaRPr lang="en-US" b="0">
                        <a:solidFill>
                          <a:srgbClr val="191924"/>
                        </a:solidFill>
                        <a:effectLst/>
                      </a:endParaRPr>
                    </a:p>
                  </a:txBody>
                  <a:tcPr marL="152400" marR="152400" marT="76200" marB="76200"/>
                </a:tc>
                <a:tc>
                  <a:txBody>
                    <a:bodyPr/>
                    <a:lstStyle/>
                    <a:p>
                      <a:pPr fontAlgn="t"/>
                      <a:r>
                        <a:rPr lang="en-US">
                          <a:effectLst/>
                        </a:rPr>
                        <a:t>April 24, 2022</a:t>
                      </a:r>
                      <a:endParaRPr lang="en-US" b="0">
                        <a:solidFill>
                          <a:srgbClr val="191924"/>
                        </a:solidFill>
                        <a:effectLst/>
                      </a:endParaRPr>
                    </a:p>
                  </a:txBody>
                  <a:tcPr marL="152400" marR="152400" marT="76200" marB="76200"/>
                </a:tc>
                <a:tc>
                  <a:txBody>
                    <a:bodyPr/>
                    <a:lstStyle/>
                    <a:p>
                      <a:pPr fontAlgn="t"/>
                      <a:r>
                        <a:rPr lang="en-US">
                          <a:effectLst/>
                        </a:rPr>
                        <a:t>April 24, 2023</a:t>
                      </a:r>
                      <a:endParaRPr lang="en-US" b="0">
                        <a:solidFill>
                          <a:srgbClr val="191924"/>
                        </a:solidFill>
                        <a:effectLst/>
                      </a:endParaRPr>
                    </a:p>
                  </a:txBody>
                  <a:tcPr marL="152400" marR="152400" marT="76200" marB="76200"/>
                </a:tc>
                <a:extLst>
                  <a:ext uri="{0D108BD9-81ED-4DB2-BD59-A6C34878D82A}">
                    <a16:rowId xmlns:a16="http://schemas.microsoft.com/office/drawing/2014/main" val="1564275659"/>
                  </a:ext>
                </a:extLst>
              </a:tr>
              <a:tr h="0">
                <a:tc>
                  <a:txBody>
                    <a:bodyPr/>
                    <a:lstStyle/>
                    <a:p>
                      <a:pPr fontAlgn="t"/>
                      <a:r>
                        <a:rPr lang="en-US">
                          <a:effectLst/>
                        </a:rPr>
                        <a:t>5.4.x</a:t>
                      </a:r>
                      <a:endParaRPr lang="en-US" b="1">
                        <a:solidFill>
                          <a:srgbClr val="191924"/>
                        </a:solidFill>
                        <a:effectLst/>
                      </a:endParaRPr>
                    </a:p>
                  </a:txBody>
                  <a:tcPr marL="152400" marR="152400" marT="76200" marB="76200"/>
                </a:tc>
                <a:tc>
                  <a:txBody>
                    <a:bodyPr/>
                    <a:lstStyle/>
                    <a:p>
                      <a:pPr fontAlgn="t"/>
                      <a:r>
                        <a:rPr lang="en-US">
                          <a:effectLst/>
                        </a:rPr>
                        <a:t>2.4.x</a:t>
                      </a:r>
                      <a:endParaRPr lang="en-US" b="0">
                        <a:solidFill>
                          <a:srgbClr val="191924"/>
                        </a:solidFill>
                        <a:effectLst/>
                      </a:endParaRPr>
                    </a:p>
                  </a:txBody>
                  <a:tcPr marL="152400" marR="152400" marT="76200" marB="76200"/>
                </a:tc>
                <a:tc>
                  <a:txBody>
                    <a:bodyPr/>
                    <a:lstStyle/>
                    <a:p>
                      <a:pPr fontAlgn="t"/>
                      <a:r>
                        <a:rPr lang="en-US">
                          <a:effectLst/>
                        </a:rPr>
                        <a:t>January 10, 2020</a:t>
                      </a:r>
                      <a:endParaRPr lang="en-US" b="0">
                        <a:solidFill>
                          <a:srgbClr val="191924"/>
                        </a:solidFill>
                        <a:effectLst/>
                      </a:endParaRPr>
                    </a:p>
                  </a:txBody>
                  <a:tcPr marL="152400" marR="152400" marT="76200" marB="76200"/>
                </a:tc>
                <a:tc>
                  <a:txBody>
                    <a:bodyPr/>
                    <a:lstStyle/>
                    <a:p>
                      <a:pPr fontAlgn="t"/>
                      <a:r>
                        <a:rPr lang="en-US">
                          <a:effectLst/>
                        </a:rPr>
                        <a:t>January 10, 2022</a:t>
                      </a:r>
                      <a:endParaRPr lang="en-US" b="0">
                        <a:solidFill>
                          <a:srgbClr val="191924"/>
                        </a:solidFill>
                        <a:effectLst/>
                      </a:endParaRPr>
                    </a:p>
                  </a:txBody>
                  <a:tcPr marL="152400" marR="152400" marT="76200" marB="76200"/>
                </a:tc>
                <a:tc>
                  <a:txBody>
                    <a:bodyPr/>
                    <a:lstStyle/>
                    <a:p>
                      <a:pPr fontAlgn="t"/>
                      <a:r>
                        <a:rPr lang="en-US">
                          <a:effectLst/>
                        </a:rPr>
                        <a:t>January 10, 2023</a:t>
                      </a:r>
                      <a:endParaRPr lang="en-US" b="0">
                        <a:solidFill>
                          <a:srgbClr val="191924"/>
                        </a:solidFill>
                        <a:effectLst/>
                      </a:endParaRPr>
                    </a:p>
                  </a:txBody>
                  <a:tcPr marL="152400" marR="152400" marT="76200" marB="76200"/>
                </a:tc>
                <a:extLst>
                  <a:ext uri="{0D108BD9-81ED-4DB2-BD59-A6C34878D82A}">
                    <a16:rowId xmlns:a16="http://schemas.microsoft.com/office/drawing/2014/main" val="1818896719"/>
                  </a:ext>
                </a:extLst>
              </a:tr>
              <a:tr h="0">
                <a:tc>
                  <a:txBody>
                    <a:bodyPr/>
                    <a:lstStyle/>
                    <a:p>
                      <a:pPr fontAlgn="t"/>
                      <a:r>
                        <a:rPr lang="en-US">
                          <a:effectLst/>
                        </a:rPr>
                        <a:t>5.3.x</a:t>
                      </a:r>
                      <a:endParaRPr lang="en-US" b="1">
                        <a:solidFill>
                          <a:srgbClr val="191924"/>
                        </a:solidFill>
                        <a:effectLst/>
                      </a:endParaRPr>
                    </a:p>
                  </a:txBody>
                  <a:tcPr marL="152400" marR="152400" marT="76200" marB="76200"/>
                </a:tc>
                <a:tc>
                  <a:txBody>
                    <a:bodyPr/>
                    <a:lstStyle/>
                    <a:p>
                      <a:pPr fontAlgn="t"/>
                      <a:r>
                        <a:rPr lang="en-US">
                          <a:effectLst/>
                        </a:rPr>
                        <a:t>2.3.x</a:t>
                      </a:r>
                      <a:endParaRPr lang="en-US" b="0">
                        <a:solidFill>
                          <a:srgbClr val="191924"/>
                        </a:solidFill>
                        <a:effectLst/>
                      </a:endParaRPr>
                    </a:p>
                  </a:txBody>
                  <a:tcPr marL="152400" marR="152400" marT="76200" marB="76200"/>
                </a:tc>
                <a:tc>
                  <a:txBody>
                    <a:bodyPr/>
                    <a:lstStyle/>
                    <a:p>
                      <a:pPr fontAlgn="t"/>
                      <a:r>
                        <a:rPr lang="en-US">
                          <a:effectLst/>
                        </a:rPr>
                        <a:t>July 19, 2019</a:t>
                      </a:r>
                      <a:endParaRPr lang="en-US" b="0">
                        <a:solidFill>
                          <a:srgbClr val="191924"/>
                        </a:solidFill>
                        <a:effectLst/>
                      </a:endParaRPr>
                    </a:p>
                  </a:txBody>
                  <a:tcPr marL="152400" marR="152400" marT="76200" marB="76200"/>
                </a:tc>
                <a:tc>
                  <a:txBody>
                    <a:bodyPr/>
                    <a:lstStyle/>
                    <a:p>
                      <a:pPr fontAlgn="t"/>
                      <a:r>
                        <a:rPr lang="en-US">
                          <a:effectLst/>
                        </a:rPr>
                        <a:t>July 19, 2021</a:t>
                      </a:r>
                      <a:endParaRPr lang="en-US" b="0">
                        <a:solidFill>
                          <a:srgbClr val="191924"/>
                        </a:solidFill>
                        <a:effectLst/>
                      </a:endParaRPr>
                    </a:p>
                  </a:txBody>
                  <a:tcPr marL="152400" marR="152400" marT="76200" marB="76200"/>
                </a:tc>
                <a:tc>
                  <a:txBody>
                    <a:bodyPr/>
                    <a:lstStyle/>
                    <a:p>
                      <a:pPr fontAlgn="t"/>
                      <a:r>
                        <a:rPr lang="en-US">
                          <a:effectLst/>
                        </a:rPr>
                        <a:t>July 19, 2022</a:t>
                      </a:r>
                      <a:endParaRPr lang="en-US" b="0">
                        <a:solidFill>
                          <a:srgbClr val="191924"/>
                        </a:solidFill>
                        <a:effectLst/>
                      </a:endParaRPr>
                    </a:p>
                  </a:txBody>
                  <a:tcPr marL="152400" marR="152400" marT="76200" marB="76200"/>
                </a:tc>
                <a:extLst>
                  <a:ext uri="{0D108BD9-81ED-4DB2-BD59-A6C34878D82A}">
                    <a16:rowId xmlns:a16="http://schemas.microsoft.com/office/drawing/2014/main" val="490138767"/>
                  </a:ext>
                </a:extLst>
              </a:tr>
              <a:tr h="0">
                <a:tc>
                  <a:txBody>
                    <a:bodyPr/>
                    <a:lstStyle/>
                    <a:p>
                      <a:pPr fontAlgn="t"/>
                      <a:r>
                        <a:rPr lang="en-US">
                          <a:effectLst/>
                        </a:rPr>
                        <a:t>5.2.x</a:t>
                      </a:r>
                      <a:endParaRPr lang="en-US" b="1">
                        <a:solidFill>
                          <a:srgbClr val="191924"/>
                        </a:solidFill>
                        <a:effectLst/>
                      </a:endParaRPr>
                    </a:p>
                  </a:txBody>
                  <a:tcPr marL="152400" marR="152400" marT="76200" marB="76200"/>
                </a:tc>
                <a:tc>
                  <a:txBody>
                    <a:bodyPr/>
                    <a:lstStyle/>
                    <a:p>
                      <a:pPr fontAlgn="t"/>
                      <a:r>
                        <a:rPr lang="en-US">
                          <a:effectLst/>
                        </a:rPr>
                        <a:t>2.2.x</a:t>
                      </a:r>
                      <a:endParaRPr lang="en-US" b="0">
                        <a:solidFill>
                          <a:srgbClr val="191924"/>
                        </a:solidFill>
                        <a:effectLst/>
                      </a:endParaRPr>
                    </a:p>
                  </a:txBody>
                  <a:tcPr marL="152400" marR="152400" marT="76200" marB="76200"/>
                </a:tc>
                <a:tc>
                  <a:txBody>
                    <a:bodyPr/>
                    <a:lstStyle/>
                    <a:p>
                      <a:pPr fontAlgn="t"/>
                      <a:r>
                        <a:rPr lang="en-US">
                          <a:effectLst/>
                        </a:rPr>
                        <a:t>March 28, 2019</a:t>
                      </a:r>
                      <a:endParaRPr lang="en-US" b="0">
                        <a:solidFill>
                          <a:srgbClr val="191924"/>
                        </a:solidFill>
                        <a:effectLst/>
                      </a:endParaRPr>
                    </a:p>
                  </a:txBody>
                  <a:tcPr marL="152400" marR="152400" marT="76200" marB="76200"/>
                </a:tc>
                <a:tc>
                  <a:txBody>
                    <a:bodyPr/>
                    <a:lstStyle/>
                    <a:p>
                      <a:pPr fontAlgn="t"/>
                      <a:r>
                        <a:rPr lang="en-US">
                          <a:effectLst/>
                        </a:rPr>
                        <a:t>March 28, 2021</a:t>
                      </a:r>
                      <a:endParaRPr lang="en-US" b="0">
                        <a:solidFill>
                          <a:srgbClr val="191924"/>
                        </a:solidFill>
                        <a:effectLst/>
                      </a:endParaRPr>
                    </a:p>
                  </a:txBody>
                  <a:tcPr marL="152400" marR="152400" marT="76200" marB="76200"/>
                </a:tc>
                <a:tc>
                  <a:txBody>
                    <a:bodyPr/>
                    <a:lstStyle/>
                    <a:p>
                      <a:pPr fontAlgn="t"/>
                      <a:r>
                        <a:rPr lang="en-US">
                          <a:effectLst/>
                        </a:rPr>
                        <a:t>March 28, 2022</a:t>
                      </a:r>
                      <a:endParaRPr lang="en-US" b="0">
                        <a:solidFill>
                          <a:srgbClr val="191924"/>
                        </a:solidFill>
                        <a:effectLst/>
                      </a:endParaRPr>
                    </a:p>
                  </a:txBody>
                  <a:tcPr marL="152400" marR="152400" marT="76200" marB="76200"/>
                </a:tc>
                <a:extLst>
                  <a:ext uri="{0D108BD9-81ED-4DB2-BD59-A6C34878D82A}">
                    <a16:rowId xmlns:a16="http://schemas.microsoft.com/office/drawing/2014/main" val="2984976838"/>
                  </a:ext>
                </a:extLst>
              </a:tr>
            </a:tbl>
          </a:graphicData>
        </a:graphic>
      </p:graphicFrame>
    </p:spTree>
    <p:extLst>
      <p:ext uri="{BB962C8B-B14F-4D97-AF65-F5344CB8AC3E}">
        <p14:creationId xmlns:p14="http://schemas.microsoft.com/office/powerpoint/2010/main" val="2786413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is Kafka so fast?</a:t>
            </a:r>
          </a:p>
        </p:txBody>
      </p:sp>
      <p:sp>
        <p:nvSpPr>
          <p:cNvPr id="3" name="Content Placeholder 2"/>
          <p:cNvSpPr>
            <a:spLocks noGrp="1"/>
          </p:cNvSpPr>
          <p:nvPr>
            <p:ph idx="1"/>
          </p:nvPr>
        </p:nvSpPr>
        <p:spPr/>
        <p:txBody>
          <a:bodyPr/>
          <a:lstStyle/>
          <a:p>
            <a:r>
              <a:rPr lang="en-US" sz="2000">
                <a:sym typeface="Wingdings"/>
              </a:rPr>
              <a:t>Fast </a:t>
            </a:r>
            <a:r>
              <a:rPr lang="en-US" sz="2000" b="1">
                <a:sym typeface="Wingdings"/>
              </a:rPr>
              <a:t>writes</a:t>
            </a:r>
            <a:r>
              <a:rPr lang="en-US" sz="2000">
                <a:sym typeface="Wingdings"/>
              </a:rPr>
              <a:t>:</a:t>
            </a:r>
          </a:p>
          <a:p>
            <a:pPr lvl="1"/>
            <a:r>
              <a:rPr lang="en-US" sz="1800">
                <a:sym typeface="Wingdings"/>
              </a:rPr>
              <a:t>While Kafka persists all data to disk, essentially all writes go to the</a:t>
            </a:r>
            <a:br>
              <a:rPr lang="en-US" sz="1800">
                <a:sym typeface="Wingdings"/>
              </a:rPr>
            </a:br>
            <a:r>
              <a:rPr lang="en-US" sz="1800" b="1">
                <a:sym typeface="Wingdings"/>
              </a:rPr>
              <a:t>page cache </a:t>
            </a:r>
            <a:r>
              <a:rPr lang="en-US" sz="1800">
                <a:sym typeface="Wingdings"/>
              </a:rPr>
              <a:t>of OS, i.e. RAM.</a:t>
            </a:r>
          </a:p>
          <a:p>
            <a:pPr marL="0" indent="0">
              <a:buNone/>
            </a:pPr>
            <a:endParaRPr lang="en-US" sz="2000">
              <a:sym typeface="Wingdings"/>
            </a:endParaRPr>
          </a:p>
          <a:p>
            <a:r>
              <a:rPr lang="en-US" sz="2000">
                <a:sym typeface="Wingdings"/>
              </a:rPr>
              <a:t>Fast </a:t>
            </a:r>
            <a:r>
              <a:rPr lang="en-US" sz="2000" b="1">
                <a:sym typeface="Wingdings"/>
              </a:rPr>
              <a:t>reads</a:t>
            </a:r>
            <a:r>
              <a:rPr lang="en-US" sz="2000">
                <a:sym typeface="Wingdings"/>
              </a:rPr>
              <a:t>:</a:t>
            </a:r>
          </a:p>
          <a:p>
            <a:pPr lvl="1"/>
            <a:r>
              <a:rPr lang="en-US" sz="1800">
                <a:sym typeface="Wingdings"/>
              </a:rPr>
              <a:t>Very efficient to transfer data from page cache to a network </a:t>
            </a:r>
            <a:r>
              <a:rPr lang="en-US" sz="1800" b="1">
                <a:sym typeface="Wingdings"/>
              </a:rPr>
              <a:t>socket</a:t>
            </a:r>
          </a:p>
          <a:p>
            <a:pPr lvl="1"/>
            <a:r>
              <a:rPr lang="en-US" sz="1800">
                <a:sym typeface="Wingdings"/>
              </a:rPr>
              <a:t>Linux: </a:t>
            </a:r>
            <a:r>
              <a:rPr lang="en-US" sz="1800" b="1" err="1">
                <a:latin typeface="Consolas"/>
                <a:cs typeface="Consolas"/>
                <a:sym typeface="Wingdings"/>
              </a:rPr>
              <a:t>sendfile</a:t>
            </a:r>
            <a:r>
              <a:rPr lang="en-US" sz="1800" b="1">
                <a:latin typeface="Consolas"/>
                <a:cs typeface="Consolas"/>
                <a:sym typeface="Wingdings"/>
              </a:rPr>
              <a:t>()</a:t>
            </a:r>
            <a:r>
              <a:rPr lang="en-US" sz="1800">
                <a:sym typeface="Wingdings"/>
              </a:rPr>
              <a:t> system call</a:t>
            </a:r>
          </a:p>
          <a:p>
            <a:endParaRPr lang="en-US" sz="2000"/>
          </a:p>
          <a:p>
            <a:r>
              <a:rPr lang="en-US" sz="2000"/>
              <a:t>Combination of the two = fast Kafka!</a:t>
            </a:r>
          </a:p>
          <a:p>
            <a:pPr lvl="1"/>
            <a:r>
              <a:rPr lang="en-US" sz="1800"/>
              <a:t>Example (Operations): On a Kafka cluster where the consumers are mostly caught up you will see no read activity on the disks as they will be serving data entirely from cache.</a:t>
            </a:r>
          </a:p>
        </p:txBody>
      </p:sp>
      <p:sp>
        <p:nvSpPr>
          <p:cNvPr id="5" name="Slide Number Placeholder 4"/>
          <p:cNvSpPr>
            <a:spLocks noGrp="1"/>
          </p:cNvSpPr>
          <p:nvPr>
            <p:ph type="sldNum" sz="quarter" idx="12"/>
          </p:nvPr>
        </p:nvSpPr>
        <p:spPr/>
        <p:txBody>
          <a:bodyPr/>
          <a:lstStyle/>
          <a:p>
            <a:fld id="{407C8B75-4858-41E6-BEC3-A0853FA4AC5B}" type="slidenum">
              <a:rPr lang="en-US" smtClean="0"/>
              <a:pPr/>
              <a:t>21</a:t>
            </a:fld>
            <a:endParaRPr lang="en-US"/>
          </a:p>
        </p:txBody>
      </p:sp>
    </p:spTree>
    <p:extLst>
      <p:ext uri="{BB962C8B-B14F-4D97-AF65-F5344CB8AC3E}">
        <p14:creationId xmlns:p14="http://schemas.microsoft.com/office/powerpoint/2010/main" val="21726889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BC50D-E065-0D91-7C34-CC30A70E7ACA}"/>
              </a:ext>
            </a:extLst>
          </p:cNvPr>
          <p:cNvSpPr>
            <a:spLocks noGrp="1"/>
          </p:cNvSpPr>
          <p:nvPr>
            <p:ph type="title"/>
          </p:nvPr>
        </p:nvSpPr>
        <p:spPr/>
        <p:txBody>
          <a:bodyPr/>
          <a:lstStyle/>
          <a:p>
            <a:r>
              <a:rPr lang="en-US">
                <a:ea typeface="+mj-lt"/>
                <a:cs typeface="+mj-lt"/>
              </a:rPr>
              <a:t>Confluent Cloud + Apache Kafka</a:t>
            </a:r>
          </a:p>
        </p:txBody>
      </p:sp>
      <p:graphicFrame>
        <p:nvGraphicFramePr>
          <p:cNvPr id="5" name="Content Placeholder 4">
            <a:extLst>
              <a:ext uri="{FF2B5EF4-FFF2-40B4-BE49-F238E27FC236}">
                <a16:creationId xmlns:a16="http://schemas.microsoft.com/office/drawing/2014/main" id="{3CBA785C-8505-FEAF-DF84-DC8813FF944F}"/>
              </a:ext>
            </a:extLst>
          </p:cNvPr>
          <p:cNvGraphicFramePr>
            <a:graphicFrameLocks noGrp="1"/>
          </p:cNvGraphicFramePr>
          <p:nvPr>
            <p:ph idx="1"/>
            <p:extLst>
              <p:ext uri="{D42A27DB-BD31-4B8C-83A1-F6EECF244321}">
                <p14:modId xmlns:p14="http://schemas.microsoft.com/office/powerpoint/2010/main" val="2961851528"/>
              </p:ext>
            </p:extLst>
          </p:nvPr>
        </p:nvGraphicFramePr>
        <p:xfrm>
          <a:off x="457200" y="1328462"/>
          <a:ext cx="8229600" cy="36576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1169545270"/>
                    </a:ext>
                  </a:extLst>
                </a:gridCol>
                <a:gridCol w="1645920">
                  <a:extLst>
                    <a:ext uri="{9D8B030D-6E8A-4147-A177-3AD203B41FA5}">
                      <a16:colId xmlns:a16="http://schemas.microsoft.com/office/drawing/2014/main" val="664968378"/>
                    </a:ext>
                  </a:extLst>
                </a:gridCol>
                <a:gridCol w="1645920">
                  <a:extLst>
                    <a:ext uri="{9D8B030D-6E8A-4147-A177-3AD203B41FA5}">
                      <a16:colId xmlns:a16="http://schemas.microsoft.com/office/drawing/2014/main" val="2723262117"/>
                    </a:ext>
                  </a:extLst>
                </a:gridCol>
                <a:gridCol w="1645920">
                  <a:extLst>
                    <a:ext uri="{9D8B030D-6E8A-4147-A177-3AD203B41FA5}">
                      <a16:colId xmlns:a16="http://schemas.microsoft.com/office/drawing/2014/main" val="3870804572"/>
                    </a:ext>
                  </a:extLst>
                </a:gridCol>
                <a:gridCol w="1645920">
                  <a:extLst>
                    <a:ext uri="{9D8B030D-6E8A-4147-A177-3AD203B41FA5}">
                      <a16:colId xmlns:a16="http://schemas.microsoft.com/office/drawing/2014/main" val="537420724"/>
                    </a:ext>
                  </a:extLst>
                </a:gridCol>
              </a:tblGrid>
              <a:tr h="0">
                <a:tc>
                  <a:txBody>
                    <a:bodyPr/>
                    <a:lstStyle/>
                    <a:p>
                      <a:pPr algn="l" fontAlgn="t"/>
                      <a:r>
                        <a:rPr lang="en-US">
                          <a:effectLst/>
                        </a:rPr>
                        <a:t>Confluent Platform</a:t>
                      </a:r>
                      <a:endParaRPr lang="en-US" b="1">
                        <a:solidFill>
                          <a:srgbClr val="191924"/>
                        </a:solidFill>
                        <a:effectLst/>
                      </a:endParaRPr>
                    </a:p>
                  </a:txBody>
                  <a:tcPr marL="152400" marR="152400" marT="76200" marB="76200"/>
                </a:tc>
                <a:tc>
                  <a:txBody>
                    <a:bodyPr/>
                    <a:lstStyle/>
                    <a:p>
                      <a:pPr algn="l" fontAlgn="t"/>
                      <a:r>
                        <a:rPr lang="en-US">
                          <a:effectLst/>
                        </a:rPr>
                        <a:t>Apache Kafka®</a:t>
                      </a:r>
                      <a:endParaRPr lang="en-US" b="1">
                        <a:solidFill>
                          <a:srgbClr val="191924"/>
                        </a:solidFill>
                        <a:effectLst/>
                      </a:endParaRPr>
                    </a:p>
                  </a:txBody>
                  <a:tcPr marL="152400" marR="152400" marT="76200" marB="76200"/>
                </a:tc>
                <a:tc>
                  <a:txBody>
                    <a:bodyPr/>
                    <a:lstStyle/>
                    <a:p>
                      <a:pPr algn="l" fontAlgn="t"/>
                      <a:r>
                        <a:rPr lang="en-US">
                          <a:effectLst/>
                        </a:rPr>
                        <a:t>Release Date</a:t>
                      </a:r>
                      <a:endParaRPr lang="en-US" b="1">
                        <a:solidFill>
                          <a:srgbClr val="191924"/>
                        </a:solidFill>
                        <a:effectLst/>
                      </a:endParaRPr>
                    </a:p>
                  </a:txBody>
                  <a:tcPr marL="152400" marR="152400" marT="76200" marB="76200"/>
                </a:tc>
                <a:tc>
                  <a:txBody>
                    <a:bodyPr/>
                    <a:lstStyle/>
                    <a:p>
                      <a:pPr algn="l" fontAlgn="t"/>
                      <a:r>
                        <a:rPr lang="en-US">
                          <a:effectLst/>
                        </a:rPr>
                        <a:t>Standard End of Support</a:t>
                      </a:r>
                      <a:endParaRPr lang="en-US" b="1">
                        <a:solidFill>
                          <a:srgbClr val="191924"/>
                        </a:solidFill>
                        <a:effectLst/>
                      </a:endParaRPr>
                    </a:p>
                  </a:txBody>
                  <a:tcPr marL="152400" marR="152400" marT="76200" marB="76200"/>
                </a:tc>
                <a:tc>
                  <a:txBody>
                    <a:bodyPr/>
                    <a:lstStyle/>
                    <a:p>
                      <a:pPr algn="l" fontAlgn="t"/>
                      <a:r>
                        <a:rPr lang="en-US">
                          <a:effectLst/>
                        </a:rPr>
                        <a:t>Platinum End of Support</a:t>
                      </a:r>
                      <a:endParaRPr lang="en-US" b="1">
                        <a:solidFill>
                          <a:srgbClr val="191924"/>
                        </a:solidFill>
                        <a:effectLst/>
                      </a:endParaRPr>
                    </a:p>
                  </a:txBody>
                  <a:tcPr marL="152400" marR="152400" marT="76200" marB="76200"/>
                </a:tc>
                <a:extLst>
                  <a:ext uri="{0D108BD9-81ED-4DB2-BD59-A6C34878D82A}">
                    <a16:rowId xmlns:a16="http://schemas.microsoft.com/office/drawing/2014/main" val="2171693294"/>
                  </a:ext>
                </a:extLst>
              </a:tr>
              <a:tr h="0">
                <a:tc>
                  <a:txBody>
                    <a:bodyPr/>
                    <a:lstStyle/>
                    <a:p>
                      <a:pPr fontAlgn="t"/>
                      <a:r>
                        <a:rPr lang="en-US">
                          <a:effectLst/>
                        </a:rPr>
                        <a:t>5.1.x</a:t>
                      </a:r>
                      <a:endParaRPr lang="en-US" b="1">
                        <a:solidFill>
                          <a:srgbClr val="191924"/>
                        </a:solidFill>
                        <a:effectLst/>
                      </a:endParaRPr>
                    </a:p>
                  </a:txBody>
                  <a:tcPr marL="152400" marR="152400" marT="76200" marB="76200"/>
                </a:tc>
                <a:tc>
                  <a:txBody>
                    <a:bodyPr/>
                    <a:lstStyle/>
                    <a:p>
                      <a:pPr fontAlgn="t"/>
                      <a:r>
                        <a:rPr lang="en-US">
                          <a:effectLst/>
                        </a:rPr>
                        <a:t>2.1.x</a:t>
                      </a:r>
                      <a:endParaRPr lang="en-US" b="0">
                        <a:solidFill>
                          <a:srgbClr val="191924"/>
                        </a:solidFill>
                        <a:effectLst/>
                      </a:endParaRPr>
                    </a:p>
                  </a:txBody>
                  <a:tcPr marL="152400" marR="152400" marT="76200" marB="76200"/>
                </a:tc>
                <a:tc>
                  <a:txBody>
                    <a:bodyPr/>
                    <a:lstStyle/>
                    <a:p>
                      <a:pPr fontAlgn="t"/>
                      <a:r>
                        <a:rPr lang="en-US">
                          <a:effectLst/>
                        </a:rPr>
                        <a:t>December 14, 2018</a:t>
                      </a:r>
                      <a:endParaRPr lang="en-US" b="0">
                        <a:solidFill>
                          <a:srgbClr val="191924"/>
                        </a:solidFill>
                        <a:effectLst/>
                      </a:endParaRPr>
                    </a:p>
                  </a:txBody>
                  <a:tcPr marL="152400" marR="152400" marT="76200" marB="76200"/>
                </a:tc>
                <a:tc>
                  <a:txBody>
                    <a:bodyPr/>
                    <a:lstStyle/>
                    <a:p>
                      <a:pPr fontAlgn="t"/>
                      <a:r>
                        <a:rPr lang="en-US">
                          <a:effectLst/>
                        </a:rPr>
                        <a:t>December 14, 2020</a:t>
                      </a:r>
                      <a:endParaRPr lang="en-US" b="0">
                        <a:solidFill>
                          <a:srgbClr val="191924"/>
                        </a:solidFill>
                        <a:effectLst/>
                      </a:endParaRPr>
                    </a:p>
                  </a:txBody>
                  <a:tcPr marL="152400" marR="152400" marT="76200" marB="76200"/>
                </a:tc>
                <a:tc>
                  <a:txBody>
                    <a:bodyPr/>
                    <a:lstStyle/>
                    <a:p>
                      <a:pPr fontAlgn="t"/>
                      <a:r>
                        <a:rPr lang="en-US">
                          <a:effectLst/>
                        </a:rPr>
                        <a:t>December 14, 2021</a:t>
                      </a:r>
                      <a:endParaRPr lang="en-US" b="0">
                        <a:solidFill>
                          <a:srgbClr val="191924"/>
                        </a:solidFill>
                        <a:effectLst/>
                      </a:endParaRPr>
                    </a:p>
                  </a:txBody>
                  <a:tcPr marL="152400" marR="152400" marT="76200" marB="76200"/>
                </a:tc>
                <a:extLst>
                  <a:ext uri="{0D108BD9-81ED-4DB2-BD59-A6C34878D82A}">
                    <a16:rowId xmlns:a16="http://schemas.microsoft.com/office/drawing/2014/main" val="3405048027"/>
                  </a:ext>
                </a:extLst>
              </a:tr>
              <a:tr h="0">
                <a:tc>
                  <a:txBody>
                    <a:bodyPr/>
                    <a:lstStyle/>
                    <a:p>
                      <a:pPr fontAlgn="t"/>
                      <a:r>
                        <a:rPr lang="en-US">
                          <a:effectLst/>
                        </a:rPr>
                        <a:t>5.0.x</a:t>
                      </a:r>
                      <a:endParaRPr lang="en-US" b="1">
                        <a:solidFill>
                          <a:srgbClr val="191924"/>
                        </a:solidFill>
                        <a:effectLst/>
                      </a:endParaRPr>
                    </a:p>
                  </a:txBody>
                  <a:tcPr marL="152400" marR="152400" marT="76200" marB="76200"/>
                </a:tc>
                <a:tc>
                  <a:txBody>
                    <a:bodyPr/>
                    <a:lstStyle/>
                    <a:p>
                      <a:pPr fontAlgn="t"/>
                      <a:r>
                        <a:rPr lang="en-US">
                          <a:effectLst/>
                        </a:rPr>
                        <a:t>2.0.x</a:t>
                      </a:r>
                      <a:endParaRPr lang="en-US" b="0">
                        <a:solidFill>
                          <a:srgbClr val="191924"/>
                        </a:solidFill>
                        <a:effectLst/>
                      </a:endParaRPr>
                    </a:p>
                  </a:txBody>
                  <a:tcPr marL="152400" marR="152400" marT="76200" marB="76200"/>
                </a:tc>
                <a:tc>
                  <a:txBody>
                    <a:bodyPr/>
                    <a:lstStyle/>
                    <a:p>
                      <a:pPr fontAlgn="t"/>
                      <a:r>
                        <a:rPr lang="en-US">
                          <a:effectLst/>
                        </a:rPr>
                        <a:t>July 31, 2018</a:t>
                      </a:r>
                      <a:endParaRPr lang="en-US" b="0">
                        <a:solidFill>
                          <a:srgbClr val="191924"/>
                        </a:solidFill>
                        <a:effectLst/>
                      </a:endParaRPr>
                    </a:p>
                  </a:txBody>
                  <a:tcPr marL="152400" marR="152400" marT="76200" marB="76200"/>
                </a:tc>
                <a:tc>
                  <a:txBody>
                    <a:bodyPr/>
                    <a:lstStyle/>
                    <a:p>
                      <a:pPr fontAlgn="t"/>
                      <a:r>
                        <a:rPr lang="en-US">
                          <a:effectLst/>
                        </a:rPr>
                        <a:t>July 31, 2020</a:t>
                      </a:r>
                      <a:endParaRPr lang="en-US" b="0">
                        <a:solidFill>
                          <a:srgbClr val="191924"/>
                        </a:solidFill>
                        <a:effectLst/>
                      </a:endParaRPr>
                    </a:p>
                  </a:txBody>
                  <a:tcPr marL="152400" marR="152400" marT="76200" marB="76200"/>
                </a:tc>
                <a:tc>
                  <a:txBody>
                    <a:bodyPr/>
                    <a:lstStyle/>
                    <a:p>
                      <a:pPr fontAlgn="t"/>
                      <a:r>
                        <a:rPr lang="en-US">
                          <a:effectLst/>
                        </a:rPr>
                        <a:t>July 31, 2021</a:t>
                      </a:r>
                      <a:endParaRPr lang="en-US" b="0">
                        <a:solidFill>
                          <a:srgbClr val="191924"/>
                        </a:solidFill>
                        <a:effectLst/>
                      </a:endParaRPr>
                    </a:p>
                  </a:txBody>
                  <a:tcPr marL="152400" marR="152400" marT="76200" marB="76200"/>
                </a:tc>
                <a:extLst>
                  <a:ext uri="{0D108BD9-81ED-4DB2-BD59-A6C34878D82A}">
                    <a16:rowId xmlns:a16="http://schemas.microsoft.com/office/drawing/2014/main" val="1351295664"/>
                  </a:ext>
                </a:extLst>
              </a:tr>
              <a:tr h="0">
                <a:tc>
                  <a:txBody>
                    <a:bodyPr/>
                    <a:lstStyle/>
                    <a:p>
                      <a:pPr fontAlgn="t"/>
                      <a:r>
                        <a:rPr lang="en-US">
                          <a:effectLst/>
                        </a:rPr>
                        <a:t>4.1.x</a:t>
                      </a:r>
                      <a:endParaRPr lang="en-US" b="1">
                        <a:solidFill>
                          <a:srgbClr val="191924"/>
                        </a:solidFill>
                        <a:effectLst/>
                      </a:endParaRPr>
                    </a:p>
                  </a:txBody>
                  <a:tcPr marL="152400" marR="152400" marT="76200" marB="76200"/>
                </a:tc>
                <a:tc>
                  <a:txBody>
                    <a:bodyPr/>
                    <a:lstStyle/>
                    <a:p>
                      <a:pPr fontAlgn="t"/>
                      <a:r>
                        <a:rPr lang="en-US">
                          <a:effectLst/>
                        </a:rPr>
                        <a:t>1.1.x</a:t>
                      </a:r>
                      <a:endParaRPr lang="en-US" b="0">
                        <a:solidFill>
                          <a:srgbClr val="191924"/>
                        </a:solidFill>
                        <a:effectLst/>
                      </a:endParaRPr>
                    </a:p>
                  </a:txBody>
                  <a:tcPr marL="152400" marR="152400" marT="76200" marB="76200"/>
                </a:tc>
                <a:tc>
                  <a:txBody>
                    <a:bodyPr/>
                    <a:lstStyle/>
                    <a:p>
                      <a:pPr fontAlgn="t"/>
                      <a:r>
                        <a:rPr lang="en-US">
                          <a:effectLst/>
                        </a:rPr>
                        <a:t>April 16, 2018</a:t>
                      </a:r>
                      <a:endParaRPr lang="en-US" b="0">
                        <a:solidFill>
                          <a:srgbClr val="191924"/>
                        </a:solidFill>
                        <a:effectLst/>
                      </a:endParaRPr>
                    </a:p>
                  </a:txBody>
                  <a:tcPr marL="152400" marR="152400" marT="76200" marB="76200"/>
                </a:tc>
                <a:tc>
                  <a:txBody>
                    <a:bodyPr/>
                    <a:lstStyle/>
                    <a:p>
                      <a:pPr fontAlgn="t"/>
                      <a:r>
                        <a:rPr lang="en-US">
                          <a:effectLst/>
                        </a:rPr>
                        <a:t>April 16, 2020</a:t>
                      </a:r>
                      <a:endParaRPr lang="en-US" b="0">
                        <a:solidFill>
                          <a:srgbClr val="191924"/>
                        </a:solidFill>
                        <a:effectLst/>
                      </a:endParaRPr>
                    </a:p>
                  </a:txBody>
                  <a:tcPr marL="152400" marR="152400" marT="76200" marB="76200"/>
                </a:tc>
                <a:tc>
                  <a:txBody>
                    <a:bodyPr/>
                    <a:lstStyle/>
                    <a:p>
                      <a:pPr fontAlgn="t"/>
                      <a:r>
                        <a:rPr lang="en-US">
                          <a:effectLst/>
                        </a:rPr>
                        <a:t>April 16, 2021</a:t>
                      </a:r>
                      <a:endParaRPr lang="en-US" b="0">
                        <a:solidFill>
                          <a:srgbClr val="191924"/>
                        </a:solidFill>
                        <a:effectLst/>
                      </a:endParaRPr>
                    </a:p>
                  </a:txBody>
                  <a:tcPr marL="152400" marR="152400" marT="76200" marB="76200"/>
                </a:tc>
                <a:extLst>
                  <a:ext uri="{0D108BD9-81ED-4DB2-BD59-A6C34878D82A}">
                    <a16:rowId xmlns:a16="http://schemas.microsoft.com/office/drawing/2014/main" val="925691859"/>
                  </a:ext>
                </a:extLst>
              </a:tr>
              <a:tr h="0">
                <a:tc>
                  <a:txBody>
                    <a:bodyPr/>
                    <a:lstStyle/>
                    <a:p>
                      <a:pPr fontAlgn="t"/>
                      <a:r>
                        <a:rPr lang="en-US">
                          <a:effectLst/>
                        </a:rPr>
                        <a:t>4.0.x</a:t>
                      </a:r>
                      <a:endParaRPr lang="en-US" b="1">
                        <a:solidFill>
                          <a:srgbClr val="191924"/>
                        </a:solidFill>
                        <a:effectLst/>
                      </a:endParaRPr>
                    </a:p>
                  </a:txBody>
                  <a:tcPr marL="152400" marR="152400" marT="76200" marB="76200"/>
                </a:tc>
                <a:tc>
                  <a:txBody>
                    <a:bodyPr/>
                    <a:lstStyle/>
                    <a:p>
                      <a:pPr fontAlgn="t"/>
                      <a:r>
                        <a:rPr lang="en-US">
                          <a:effectLst/>
                        </a:rPr>
                        <a:t>1.0.x</a:t>
                      </a:r>
                      <a:endParaRPr lang="en-US" b="0">
                        <a:solidFill>
                          <a:srgbClr val="191924"/>
                        </a:solidFill>
                        <a:effectLst/>
                      </a:endParaRPr>
                    </a:p>
                  </a:txBody>
                  <a:tcPr marL="152400" marR="152400" marT="76200" marB="76200"/>
                </a:tc>
                <a:tc>
                  <a:txBody>
                    <a:bodyPr/>
                    <a:lstStyle/>
                    <a:p>
                      <a:pPr fontAlgn="t"/>
                      <a:r>
                        <a:rPr lang="en-US">
                          <a:effectLst/>
                        </a:rPr>
                        <a:t>November 28, 2017</a:t>
                      </a:r>
                      <a:endParaRPr lang="en-US" b="0">
                        <a:solidFill>
                          <a:srgbClr val="191924"/>
                        </a:solidFill>
                        <a:effectLst/>
                      </a:endParaRPr>
                    </a:p>
                  </a:txBody>
                  <a:tcPr marL="152400" marR="152400" marT="76200" marB="76200"/>
                </a:tc>
                <a:tc>
                  <a:txBody>
                    <a:bodyPr/>
                    <a:lstStyle/>
                    <a:p>
                      <a:pPr fontAlgn="t"/>
                      <a:r>
                        <a:rPr lang="en-US">
                          <a:effectLst/>
                        </a:rPr>
                        <a:t>November 28, 2019</a:t>
                      </a:r>
                      <a:endParaRPr lang="en-US" b="0">
                        <a:solidFill>
                          <a:srgbClr val="191924"/>
                        </a:solidFill>
                        <a:effectLst/>
                      </a:endParaRPr>
                    </a:p>
                  </a:txBody>
                  <a:tcPr marL="152400" marR="152400" marT="76200" marB="76200"/>
                </a:tc>
                <a:tc>
                  <a:txBody>
                    <a:bodyPr/>
                    <a:lstStyle/>
                    <a:p>
                      <a:pPr fontAlgn="t"/>
                      <a:r>
                        <a:rPr lang="en-US">
                          <a:effectLst/>
                        </a:rPr>
                        <a:t>November 28, 2020</a:t>
                      </a:r>
                      <a:endParaRPr lang="en-US" b="0">
                        <a:solidFill>
                          <a:srgbClr val="191924"/>
                        </a:solidFill>
                        <a:effectLst/>
                      </a:endParaRPr>
                    </a:p>
                  </a:txBody>
                  <a:tcPr marL="152400" marR="152400" marT="76200" marB="76200"/>
                </a:tc>
                <a:extLst>
                  <a:ext uri="{0D108BD9-81ED-4DB2-BD59-A6C34878D82A}">
                    <a16:rowId xmlns:a16="http://schemas.microsoft.com/office/drawing/2014/main" val="205946520"/>
                  </a:ext>
                </a:extLst>
              </a:tr>
              <a:tr h="0">
                <a:tc>
                  <a:txBody>
                    <a:bodyPr/>
                    <a:lstStyle/>
                    <a:p>
                      <a:pPr fontAlgn="t"/>
                      <a:r>
                        <a:rPr lang="en-US">
                          <a:effectLst/>
                        </a:rPr>
                        <a:t>3.3.x</a:t>
                      </a:r>
                      <a:endParaRPr lang="en-US" b="1">
                        <a:solidFill>
                          <a:srgbClr val="191924"/>
                        </a:solidFill>
                        <a:effectLst/>
                      </a:endParaRPr>
                    </a:p>
                  </a:txBody>
                  <a:tcPr marL="152400" marR="152400" marT="76200" marB="76200"/>
                </a:tc>
                <a:tc>
                  <a:txBody>
                    <a:bodyPr/>
                    <a:lstStyle/>
                    <a:p>
                      <a:pPr fontAlgn="t"/>
                      <a:r>
                        <a:rPr lang="en-US">
                          <a:effectLst/>
                        </a:rPr>
                        <a:t>0.11.0.x</a:t>
                      </a:r>
                      <a:endParaRPr lang="en-US" b="0">
                        <a:solidFill>
                          <a:srgbClr val="191924"/>
                        </a:solidFill>
                        <a:effectLst/>
                      </a:endParaRPr>
                    </a:p>
                  </a:txBody>
                  <a:tcPr marL="152400" marR="152400" marT="76200" marB="76200"/>
                </a:tc>
                <a:tc>
                  <a:txBody>
                    <a:bodyPr/>
                    <a:lstStyle/>
                    <a:p>
                      <a:pPr fontAlgn="t"/>
                      <a:r>
                        <a:rPr lang="en-US">
                          <a:effectLst/>
                        </a:rPr>
                        <a:t>August 1, 2017</a:t>
                      </a:r>
                      <a:endParaRPr lang="en-US" b="0">
                        <a:solidFill>
                          <a:srgbClr val="191924"/>
                        </a:solidFill>
                        <a:effectLst/>
                      </a:endParaRPr>
                    </a:p>
                  </a:txBody>
                  <a:tcPr marL="152400" marR="152400" marT="76200" marB="76200"/>
                </a:tc>
                <a:tc>
                  <a:txBody>
                    <a:bodyPr/>
                    <a:lstStyle/>
                    <a:p>
                      <a:pPr fontAlgn="t"/>
                      <a:r>
                        <a:rPr lang="en-US">
                          <a:effectLst/>
                        </a:rPr>
                        <a:t>August 1, 2019</a:t>
                      </a:r>
                      <a:endParaRPr lang="en-US" b="0">
                        <a:solidFill>
                          <a:srgbClr val="191924"/>
                        </a:solidFill>
                        <a:effectLst/>
                      </a:endParaRPr>
                    </a:p>
                  </a:txBody>
                  <a:tcPr marL="152400" marR="152400" marT="76200" marB="76200"/>
                </a:tc>
                <a:tc>
                  <a:txBody>
                    <a:bodyPr/>
                    <a:lstStyle/>
                    <a:p>
                      <a:pPr fontAlgn="t"/>
                      <a:r>
                        <a:rPr lang="en-US">
                          <a:effectLst/>
                        </a:rPr>
                        <a:t>August 1, 2020</a:t>
                      </a:r>
                      <a:endParaRPr lang="en-US" b="0">
                        <a:solidFill>
                          <a:srgbClr val="191924"/>
                        </a:solidFill>
                        <a:effectLst/>
                      </a:endParaRPr>
                    </a:p>
                  </a:txBody>
                  <a:tcPr marL="152400" marR="152400" marT="76200" marB="76200"/>
                </a:tc>
                <a:extLst>
                  <a:ext uri="{0D108BD9-81ED-4DB2-BD59-A6C34878D82A}">
                    <a16:rowId xmlns:a16="http://schemas.microsoft.com/office/drawing/2014/main" val="4161969992"/>
                  </a:ext>
                </a:extLst>
              </a:tr>
            </a:tbl>
          </a:graphicData>
        </a:graphic>
      </p:graphicFrame>
    </p:spTree>
    <p:extLst>
      <p:ext uri="{BB962C8B-B14F-4D97-AF65-F5344CB8AC3E}">
        <p14:creationId xmlns:p14="http://schemas.microsoft.com/office/powerpoint/2010/main" val="30050348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BC50D-E065-0D91-7C34-CC30A70E7ACA}"/>
              </a:ext>
            </a:extLst>
          </p:cNvPr>
          <p:cNvSpPr>
            <a:spLocks noGrp="1"/>
          </p:cNvSpPr>
          <p:nvPr>
            <p:ph type="title"/>
          </p:nvPr>
        </p:nvSpPr>
        <p:spPr/>
        <p:txBody>
          <a:bodyPr/>
          <a:lstStyle/>
          <a:p>
            <a:r>
              <a:rPr lang="en-US">
                <a:ea typeface="+mj-lt"/>
                <a:cs typeface="+mj-lt"/>
              </a:rPr>
              <a:t>Confluent Cloud + Apache Kafka</a:t>
            </a:r>
          </a:p>
        </p:txBody>
      </p:sp>
      <p:graphicFrame>
        <p:nvGraphicFramePr>
          <p:cNvPr id="5" name="Content Placeholder 4">
            <a:extLst>
              <a:ext uri="{FF2B5EF4-FFF2-40B4-BE49-F238E27FC236}">
                <a16:creationId xmlns:a16="http://schemas.microsoft.com/office/drawing/2014/main" id="{3CBA785C-8505-FEAF-DF84-DC8813FF944F}"/>
              </a:ext>
            </a:extLst>
          </p:cNvPr>
          <p:cNvGraphicFramePr>
            <a:graphicFrameLocks noGrp="1"/>
          </p:cNvGraphicFramePr>
          <p:nvPr>
            <p:ph idx="1"/>
            <p:extLst>
              <p:ext uri="{D42A27DB-BD31-4B8C-83A1-F6EECF244321}">
                <p14:modId xmlns:p14="http://schemas.microsoft.com/office/powerpoint/2010/main" val="1949491436"/>
              </p:ext>
            </p:extLst>
          </p:nvPr>
        </p:nvGraphicFramePr>
        <p:xfrm>
          <a:off x="457200" y="1328462"/>
          <a:ext cx="8229600" cy="36576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1169545270"/>
                    </a:ext>
                  </a:extLst>
                </a:gridCol>
                <a:gridCol w="1645920">
                  <a:extLst>
                    <a:ext uri="{9D8B030D-6E8A-4147-A177-3AD203B41FA5}">
                      <a16:colId xmlns:a16="http://schemas.microsoft.com/office/drawing/2014/main" val="664968378"/>
                    </a:ext>
                  </a:extLst>
                </a:gridCol>
                <a:gridCol w="1645920">
                  <a:extLst>
                    <a:ext uri="{9D8B030D-6E8A-4147-A177-3AD203B41FA5}">
                      <a16:colId xmlns:a16="http://schemas.microsoft.com/office/drawing/2014/main" val="2723262117"/>
                    </a:ext>
                  </a:extLst>
                </a:gridCol>
                <a:gridCol w="1645920">
                  <a:extLst>
                    <a:ext uri="{9D8B030D-6E8A-4147-A177-3AD203B41FA5}">
                      <a16:colId xmlns:a16="http://schemas.microsoft.com/office/drawing/2014/main" val="3870804572"/>
                    </a:ext>
                  </a:extLst>
                </a:gridCol>
                <a:gridCol w="1645920">
                  <a:extLst>
                    <a:ext uri="{9D8B030D-6E8A-4147-A177-3AD203B41FA5}">
                      <a16:colId xmlns:a16="http://schemas.microsoft.com/office/drawing/2014/main" val="537420724"/>
                    </a:ext>
                  </a:extLst>
                </a:gridCol>
              </a:tblGrid>
              <a:tr h="0">
                <a:tc>
                  <a:txBody>
                    <a:bodyPr/>
                    <a:lstStyle/>
                    <a:p>
                      <a:pPr algn="l" fontAlgn="t"/>
                      <a:r>
                        <a:rPr lang="en-US">
                          <a:effectLst/>
                        </a:rPr>
                        <a:t>Confluent Platform</a:t>
                      </a:r>
                      <a:endParaRPr lang="en-US" b="1">
                        <a:solidFill>
                          <a:srgbClr val="191924"/>
                        </a:solidFill>
                        <a:effectLst/>
                      </a:endParaRPr>
                    </a:p>
                  </a:txBody>
                  <a:tcPr marL="152400" marR="152400" marT="76200" marB="76200"/>
                </a:tc>
                <a:tc>
                  <a:txBody>
                    <a:bodyPr/>
                    <a:lstStyle/>
                    <a:p>
                      <a:pPr algn="l" fontAlgn="t"/>
                      <a:r>
                        <a:rPr lang="en-US">
                          <a:effectLst/>
                        </a:rPr>
                        <a:t>Apache Kafka®</a:t>
                      </a:r>
                      <a:endParaRPr lang="en-US" b="1">
                        <a:solidFill>
                          <a:srgbClr val="191924"/>
                        </a:solidFill>
                        <a:effectLst/>
                      </a:endParaRPr>
                    </a:p>
                  </a:txBody>
                  <a:tcPr marL="152400" marR="152400" marT="76200" marB="76200"/>
                </a:tc>
                <a:tc>
                  <a:txBody>
                    <a:bodyPr/>
                    <a:lstStyle/>
                    <a:p>
                      <a:pPr algn="l" fontAlgn="t"/>
                      <a:r>
                        <a:rPr lang="en-US">
                          <a:effectLst/>
                        </a:rPr>
                        <a:t>Release Date</a:t>
                      </a:r>
                      <a:endParaRPr lang="en-US" b="1">
                        <a:solidFill>
                          <a:srgbClr val="191924"/>
                        </a:solidFill>
                        <a:effectLst/>
                      </a:endParaRPr>
                    </a:p>
                  </a:txBody>
                  <a:tcPr marL="152400" marR="152400" marT="76200" marB="76200"/>
                </a:tc>
                <a:tc>
                  <a:txBody>
                    <a:bodyPr/>
                    <a:lstStyle/>
                    <a:p>
                      <a:pPr algn="l" fontAlgn="t"/>
                      <a:r>
                        <a:rPr lang="en-US">
                          <a:effectLst/>
                        </a:rPr>
                        <a:t>Standard End of Support</a:t>
                      </a:r>
                      <a:endParaRPr lang="en-US" b="1">
                        <a:solidFill>
                          <a:srgbClr val="191924"/>
                        </a:solidFill>
                        <a:effectLst/>
                      </a:endParaRPr>
                    </a:p>
                  </a:txBody>
                  <a:tcPr marL="152400" marR="152400" marT="76200" marB="76200"/>
                </a:tc>
                <a:tc>
                  <a:txBody>
                    <a:bodyPr/>
                    <a:lstStyle/>
                    <a:p>
                      <a:pPr algn="l" fontAlgn="t"/>
                      <a:r>
                        <a:rPr lang="en-US">
                          <a:effectLst/>
                        </a:rPr>
                        <a:t>Platinum End of Support</a:t>
                      </a:r>
                      <a:endParaRPr lang="en-US" b="1">
                        <a:solidFill>
                          <a:srgbClr val="191924"/>
                        </a:solidFill>
                        <a:effectLst/>
                      </a:endParaRPr>
                    </a:p>
                  </a:txBody>
                  <a:tcPr marL="152400" marR="152400" marT="76200" marB="76200"/>
                </a:tc>
                <a:extLst>
                  <a:ext uri="{0D108BD9-81ED-4DB2-BD59-A6C34878D82A}">
                    <a16:rowId xmlns:a16="http://schemas.microsoft.com/office/drawing/2014/main" val="2171693294"/>
                  </a:ext>
                </a:extLst>
              </a:tr>
              <a:tr h="0">
                <a:tc>
                  <a:txBody>
                    <a:bodyPr/>
                    <a:lstStyle/>
                    <a:p>
                      <a:pPr fontAlgn="t"/>
                      <a:r>
                        <a:rPr lang="en-US">
                          <a:effectLst/>
                        </a:rPr>
                        <a:t>3.2.x</a:t>
                      </a:r>
                      <a:endParaRPr lang="en-US" b="1">
                        <a:solidFill>
                          <a:srgbClr val="191924"/>
                        </a:solidFill>
                        <a:effectLst/>
                      </a:endParaRPr>
                    </a:p>
                  </a:txBody>
                  <a:tcPr marL="152400" marR="152400" marT="76200" marB="76200"/>
                </a:tc>
                <a:tc>
                  <a:txBody>
                    <a:bodyPr/>
                    <a:lstStyle/>
                    <a:p>
                      <a:pPr fontAlgn="t"/>
                      <a:r>
                        <a:rPr lang="en-US">
                          <a:effectLst/>
                        </a:rPr>
                        <a:t>0.10.2.x</a:t>
                      </a:r>
                      <a:endParaRPr lang="en-US" b="0">
                        <a:solidFill>
                          <a:srgbClr val="191924"/>
                        </a:solidFill>
                        <a:effectLst/>
                      </a:endParaRPr>
                    </a:p>
                  </a:txBody>
                  <a:tcPr marL="152400" marR="152400" marT="76200" marB="76200"/>
                </a:tc>
                <a:tc>
                  <a:txBody>
                    <a:bodyPr/>
                    <a:lstStyle/>
                    <a:p>
                      <a:pPr fontAlgn="t"/>
                      <a:r>
                        <a:rPr lang="en-US">
                          <a:effectLst/>
                        </a:rPr>
                        <a:t>March 2, 2017</a:t>
                      </a:r>
                      <a:endParaRPr lang="en-US" b="0">
                        <a:solidFill>
                          <a:srgbClr val="191924"/>
                        </a:solidFill>
                        <a:effectLst/>
                      </a:endParaRPr>
                    </a:p>
                  </a:txBody>
                  <a:tcPr marL="152400" marR="152400" marT="76200" marB="76200"/>
                </a:tc>
                <a:tc>
                  <a:txBody>
                    <a:bodyPr/>
                    <a:lstStyle/>
                    <a:p>
                      <a:pPr fontAlgn="t"/>
                      <a:r>
                        <a:rPr lang="en-US">
                          <a:effectLst/>
                        </a:rPr>
                        <a:t>March 2, 2019</a:t>
                      </a:r>
                      <a:endParaRPr lang="en-US" b="0">
                        <a:solidFill>
                          <a:srgbClr val="191924"/>
                        </a:solidFill>
                        <a:effectLst/>
                      </a:endParaRPr>
                    </a:p>
                  </a:txBody>
                  <a:tcPr marL="152400" marR="152400" marT="76200" marB="76200"/>
                </a:tc>
                <a:tc>
                  <a:txBody>
                    <a:bodyPr/>
                    <a:lstStyle/>
                    <a:p>
                      <a:pPr fontAlgn="t"/>
                      <a:r>
                        <a:rPr lang="en-US">
                          <a:effectLst/>
                        </a:rPr>
                        <a:t>March 2, 2020</a:t>
                      </a:r>
                      <a:endParaRPr lang="en-US" b="0">
                        <a:solidFill>
                          <a:srgbClr val="191924"/>
                        </a:solidFill>
                        <a:effectLst/>
                      </a:endParaRPr>
                    </a:p>
                  </a:txBody>
                  <a:tcPr marL="152400" marR="152400" marT="76200" marB="76200"/>
                </a:tc>
                <a:extLst>
                  <a:ext uri="{0D108BD9-81ED-4DB2-BD59-A6C34878D82A}">
                    <a16:rowId xmlns:a16="http://schemas.microsoft.com/office/drawing/2014/main" val="2585699575"/>
                  </a:ext>
                </a:extLst>
              </a:tr>
              <a:tr h="0">
                <a:tc>
                  <a:txBody>
                    <a:bodyPr/>
                    <a:lstStyle/>
                    <a:p>
                      <a:pPr fontAlgn="t"/>
                      <a:r>
                        <a:rPr lang="en-US">
                          <a:effectLst/>
                        </a:rPr>
                        <a:t>3.1.x</a:t>
                      </a:r>
                      <a:endParaRPr lang="en-US" b="1">
                        <a:solidFill>
                          <a:srgbClr val="191924"/>
                        </a:solidFill>
                        <a:effectLst/>
                      </a:endParaRPr>
                    </a:p>
                  </a:txBody>
                  <a:tcPr marL="152400" marR="152400" marT="76200" marB="76200"/>
                </a:tc>
                <a:tc>
                  <a:txBody>
                    <a:bodyPr/>
                    <a:lstStyle/>
                    <a:p>
                      <a:pPr fontAlgn="t"/>
                      <a:r>
                        <a:rPr lang="en-US">
                          <a:effectLst/>
                        </a:rPr>
                        <a:t>0.10.1.x</a:t>
                      </a:r>
                      <a:endParaRPr lang="en-US" b="0">
                        <a:solidFill>
                          <a:srgbClr val="191924"/>
                        </a:solidFill>
                        <a:effectLst/>
                      </a:endParaRPr>
                    </a:p>
                  </a:txBody>
                  <a:tcPr marL="152400" marR="152400" marT="76200" marB="76200"/>
                </a:tc>
                <a:tc>
                  <a:txBody>
                    <a:bodyPr/>
                    <a:lstStyle/>
                    <a:p>
                      <a:pPr fontAlgn="t"/>
                      <a:r>
                        <a:rPr lang="en-US">
                          <a:effectLst/>
                        </a:rPr>
                        <a:t>November 15, 2016</a:t>
                      </a:r>
                      <a:endParaRPr lang="en-US" b="0">
                        <a:solidFill>
                          <a:srgbClr val="191924"/>
                        </a:solidFill>
                        <a:effectLst/>
                      </a:endParaRPr>
                    </a:p>
                  </a:txBody>
                  <a:tcPr marL="152400" marR="152400" marT="76200" marB="76200"/>
                </a:tc>
                <a:tc>
                  <a:txBody>
                    <a:bodyPr/>
                    <a:lstStyle/>
                    <a:p>
                      <a:pPr fontAlgn="t"/>
                      <a:r>
                        <a:rPr lang="en-US">
                          <a:effectLst/>
                        </a:rPr>
                        <a:t>November 15, 2018</a:t>
                      </a:r>
                      <a:endParaRPr lang="en-US" b="0">
                        <a:solidFill>
                          <a:srgbClr val="191924"/>
                        </a:solidFill>
                        <a:effectLst/>
                      </a:endParaRPr>
                    </a:p>
                  </a:txBody>
                  <a:tcPr marL="152400" marR="152400" marT="76200" marB="76200"/>
                </a:tc>
                <a:tc>
                  <a:txBody>
                    <a:bodyPr/>
                    <a:lstStyle/>
                    <a:p>
                      <a:pPr fontAlgn="t"/>
                      <a:r>
                        <a:rPr lang="en-US">
                          <a:effectLst/>
                        </a:rPr>
                        <a:t>November 15, 2019</a:t>
                      </a:r>
                      <a:endParaRPr lang="en-US" b="0">
                        <a:solidFill>
                          <a:srgbClr val="191924"/>
                        </a:solidFill>
                        <a:effectLst/>
                      </a:endParaRPr>
                    </a:p>
                  </a:txBody>
                  <a:tcPr marL="152400" marR="152400" marT="76200" marB="76200"/>
                </a:tc>
                <a:extLst>
                  <a:ext uri="{0D108BD9-81ED-4DB2-BD59-A6C34878D82A}">
                    <a16:rowId xmlns:a16="http://schemas.microsoft.com/office/drawing/2014/main" val="4186526765"/>
                  </a:ext>
                </a:extLst>
              </a:tr>
              <a:tr h="0">
                <a:tc>
                  <a:txBody>
                    <a:bodyPr/>
                    <a:lstStyle/>
                    <a:p>
                      <a:pPr fontAlgn="t"/>
                      <a:r>
                        <a:rPr lang="en-US">
                          <a:effectLst/>
                        </a:rPr>
                        <a:t>3.0.x</a:t>
                      </a:r>
                      <a:endParaRPr lang="en-US" b="1">
                        <a:solidFill>
                          <a:srgbClr val="191924"/>
                        </a:solidFill>
                        <a:effectLst/>
                      </a:endParaRPr>
                    </a:p>
                  </a:txBody>
                  <a:tcPr marL="152400" marR="152400" marT="76200" marB="76200"/>
                </a:tc>
                <a:tc>
                  <a:txBody>
                    <a:bodyPr/>
                    <a:lstStyle/>
                    <a:p>
                      <a:pPr fontAlgn="t"/>
                      <a:r>
                        <a:rPr lang="en-US">
                          <a:effectLst/>
                        </a:rPr>
                        <a:t>0.10.0.x</a:t>
                      </a:r>
                      <a:endParaRPr lang="en-US" b="0">
                        <a:solidFill>
                          <a:srgbClr val="191924"/>
                        </a:solidFill>
                        <a:effectLst/>
                      </a:endParaRPr>
                    </a:p>
                  </a:txBody>
                  <a:tcPr marL="152400" marR="152400" marT="76200" marB="76200"/>
                </a:tc>
                <a:tc>
                  <a:txBody>
                    <a:bodyPr/>
                    <a:lstStyle/>
                    <a:p>
                      <a:pPr fontAlgn="t"/>
                      <a:r>
                        <a:rPr lang="en-US">
                          <a:effectLst/>
                        </a:rPr>
                        <a:t>May 24, 2016</a:t>
                      </a:r>
                      <a:endParaRPr lang="en-US" b="0">
                        <a:solidFill>
                          <a:srgbClr val="191924"/>
                        </a:solidFill>
                        <a:effectLst/>
                      </a:endParaRPr>
                    </a:p>
                  </a:txBody>
                  <a:tcPr marL="152400" marR="152400" marT="76200" marB="76200"/>
                </a:tc>
                <a:tc>
                  <a:txBody>
                    <a:bodyPr/>
                    <a:lstStyle/>
                    <a:p>
                      <a:pPr fontAlgn="t"/>
                      <a:r>
                        <a:rPr lang="en-US">
                          <a:effectLst/>
                        </a:rPr>
                        <a:t>May 24, 2018</a:t>
                      </a:r>
                      <a:endParaRPr lang="en-US" b="0">
                        <a:solidFill>
                          <a:srgbClr val="191924"/>
                        </a:solidFill>
                        <a:effectLst/>
                      </a:endParaRPr>
                    </a:p>
                  </a:txBody>
                  <a:tcPr marL="152400" marR="152400" marT="76200" marB="76200"/>
                </a:tc>
                <a:tc>
                  <a:txBody>
                    <a:bodyPr/>
                    <a:lstStyle/>
                    <a:p>
                      <a:pPr fontAlgn="t"/>
                      <a:r>
                        <a:rPr lang="en-US">
                          <a:effectLst/>
                        </a:rPr>
                        <a:t>May 24, 2019</a:t>
                      </a:r>
                      <a:endParaRPr lang="en-US" b="0">
                        <a:solidFill>
                          <a:srgbClr val="191924"/>
                        </a:solidFill>
                        <a:effectLst/>
                      </a:endParaRPr>
                    </a:p>
                  </a:txBody>
                  <a:tcPr marL="152400" marR="152400" marT="76200" marB="76200"/>
                </a:tc>
                <a:extLst>
                  <a:ext uri="{0D108BD9-81ED-4DB2-BD59-A6C34878D82A}">
                    <a16:rowId xmlns:a16="http://schemas.microsoft.com/office/drawing/2014/main" val="1216504470"/>
                  </a:ext>
                </a:extLst>
              </a:tr>
              <a:tr h="0">
                <a:tc>
                  <a:txBody>
                    <a:bodyPr/>
                    <a:lstStyle/>
                    <a:p>
                      <a:pPr fontAlgn="t"/>
                      <a:r>
                        <a:rPr lang="en-US">
                          <a:effectLst/>
                        </a:rPr>
                        <a:t>2.0.x</a:t>
                      </a:r>
                      <a:endParaRPr lang="en-US" b="1">
                        <a:solidFill>
                          <a:srgbClr val="191924"/>
                        </a:solidFill>
                        <a:effectLst/>
                      </a:endParaRPr>
                    </a:p>
                  </a:txBody>
                  <a:tcPr marL="152400" marR="152400" marT="76200" marB="76200"/>
                </a:tc>
                <a:tc>
                  <a:txBody>
                    <a:bodyPr/>
                    <a:lstStyle/>
                    <a:p>
                      <a:pPr fontAlgn="t"/>
                      <a:r>
                        <a:rPr lang="en-US">
                          <a:effectLst/>
                        </a:rPr>
                        <a:t>0.9.0.x</a:t>
                      </a:r>
                      <a:endParaRPr lang="en-US" b="0">
                        <a:solidFill>
                          <a:srgbClr val="191924"/>
                        </a:solidFill>
                        <a:effectLst/>
                      </a:endParaRPr>
                    </a:p>
                  </a:txBody>
                  <a:tcPr marL="152400" marR="152400" marT="76200" marB="76200"/>
                </a:tc>
                <a:tc>
                  <a:txBody>
                    <a:bodyPr/>
                    <a:lstStyle/>
                    <a:p>
                      <a:pPr fontAlgn="t"/>
                      <a:r>
                        <a:rPr lang="en-US">
                          <a:effectLst/>
                        </a:rPr>
                        <a:t>December 7, 2015</a:t>
                      </a:r>
                      <a:endParaRPr lang="en-US" b="0">
                        <a:solidFill>
                          <a:srgbClr val="191924"/>
                        </a:solidFill>
                        <a:effectLst/>
                      </a:endParaRPr>
                    </a:p>
                  </a:txBody>
                  <a:tcPr marL="152400" marR="152400" marT="76200" marB="76200"/>
                </a:tc>
                <a:tc>
                  <a:txBody>
                    <a:bodyPr/>
                    <a:lstStyle/>
                    <a:p>
                      <a:pPr fontAlgn="t"/>
                      <a:r>
                        <a:rPr lang="en-US">
                          <a:effectLst/>
                        </a:rPr>
                        <a:t>December 7, 2017</a:t>
                      </a:r>
                      <a:endParaRPr lang="en-US" b="0">
                        <a:solidFill>
                          <a:srgbClr val="191924"/>
                        </a:solidFill>
                        <a:effectLst/>
                      </a:endParaRPr>
                    </a:p>
                  </a:txBody>
                  <a:tcPr marL="152400" marR="152400" marT="76200" marB="76200"/>
                </a:tc>
                <a:tc>
                  <a:txBody>
                    <a:bodyPr/>
                    <a:lstStyle/>
                    <a:p>
                      <a:pPr fontAlgn="t"/>
                      <a:r>
                        <a:rPr lang="en-US">
                          <a:effectLst/>
                        </a:rPr>
                        <a:t>December 7, 2018</a:t>
                      </a:r>
                      <a:endParaRPr lang="en-US" b="0">
                        <a:solidFill>
                          <a:srgbClr val="191924"/>
                        </a:solidFill>
                        <a:effectLst/>
                      </a:endParaRPr>
                    </a:p>
                  </a:txBody>
                  <a:tcPr marL="152400" marR="152400" marT="76200" marB="76200"/>
                </a:tc>
                <a:extLst>
                  <a:ext uri="{0D108BD9-81ED-4DB2-BD59-A6C34878D82A}">
                    <a16:rowId xmlns:a16="http://schemas.microsoft.com/office/drawing/2014/main" val="1196420363"/>
                  </a:ext>
                </a:extLst>
              </a:tr>
              <a:tr h="0">
                <a:tc>
                  <a:txBody>
                    <a:bodyPr/>
                    <a:lstStyle/>
                    <a:p>
                      <a:pPr fontAlgn="t"/>
                      <a:r>
                        <a:rPr lang="en-US">
                          <a:effectLst/>
                        </a:rPr>
                        <a:t>1.0.0</a:t>
                      </a:r>
                      <a:endParaRPr lang="en-US" b="1">
                        <a:solidFill>
                          <a:srgbClr val="191924"/>
                        </a:solidFill>
                        <a:effectLst/>
                      </a:endParaRPr>
                    </a:p>
                  </a:txBody>
                  <a:tcPr marL="152400" marR="152400" marT="76200" marB="76200"/>
                </a:tc>
                <a:tc>
                  <a:txBody>
                    <a:bodyPr/>
                    <a:lstStyle/>
                    <a:p>
                      <a:pPr fontAlgn="t"/>
                      <a:r>
                        <a:rPr lang="en-US">
                          <a:effectLst/>
                        </a:rPr>
                        <a:t>–</a:t>
                      </a:r>
                      <a:endParaRPr lang="en-US" b="0">
                        <a:solidFill>
                          <a:srgbClr val="191924"/>
                        </a:solidFill>
                        <a:effectLst/>
                      </a:endParaRPr>
                    </a:p>
                  </a:txBody>
                  <a:tcPr marL="152400" marR="152400" marT="76200" marB="76200"/>
                </a:tc>
                <a:tc>
                  <a:txBody>
                    <a:bodyPr/>
                    <a:lstStyle/>
                    <a:p>
                      <a:pPr fontAlgn="t"/>
                      <a:r>
                        <a:rPr lang="en-US">
                          <a:effectLst/>
                        </a:rPr>
                        <a:t>February 25, 2015</a:t>
                      </a:r>
                      <a:endParaRPr lang="en-US" b="0">
                        <a:solidFill>
                          <a:srgbClr val="191924"/>
                        </a:solidFill>
                        <a:effectLst/>
                      </a:endParaRPr>
                    </a:p>
                  </a:txBody>
                  <a:tcPr marL="152400" marR="152400" marT="76200" marB="76200"/>
                </a:tc>
                <a:tc>
                  <a:txBody>
                    <a:bodyPr/>
                    <a:lstStyle/>
                    <a:p>
                      <a:pPr fontAlgn="t"/>
                      <a:r>
                        <a:rPr lang="en-US">
                          <a:effectLst/>
                        </a:rPr>
                        <a:t>February 25, 2017</a:t>
                      </a:r>
                      <a:endParaRPr lang="en-US" b="0">
                        <a:solidFill>
                          <a:srgbClr val="191924"/>
                        </a:solidFill>
                        <a:effectLst/>
                      </a:endParaRPr>
                    </a:p>
                  </a:txBody>
                  <a:tcPr marL="152400" marR="152400" marT="76200" marB="76200"/>
                </a:tc>
                <a:tc>
                  <a:txBody>
                    <a:bodyPr/>
                    <a:lstStyle/>
                    <a:p>
                      <a:pPr fontAlgn="t"/>
                      <a:r>
                        <a:rPr lang="en-US">
                          <a:effectLst/>
                        </a:rPr>
                        <a:t>February 25, 2018</a:t>
                      </a:r>
                      <a:endParaRPr lang="en-US" b="0">
                        <a:solidFill>
                          <a:srgbClr val="191924"/>
                        </a:solidFill>
                        <a:effectLst/>
                      </a:endParaRPr>
                    </a:p>
                  </a:txBody>
                  <a:tcPr marL="152400" marR="152400" marT="76200" marB="76200"/>
                </a:tc>
                <a:extLst>
                  <a:ext uri="{0D108BD9-81ED-4DB2-BD59-A6C34878D82A}">
                    <a16:rowId xmlns:a16="http://schemas.microsoft.com/office/drawing/2014/main" val="222408298"/>
                  </a:ext>
                </a:extLst>
              </a:tr>
            </a:tbl>
          </a:graphicData>
        </a:graphic>
      </p:graphicFrame>
    </p:spTree>
    <p:extLst>
      <p:ext uri="{BB962C8B-B14F-4D97-AF65-F5344CB8AC3E}">
        <p14:creationId xmlns:p14="http://schemas.microsoft.com/office/powerpoint/2010/main" val="3709303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78E26-724C-41B7-8451-B9DE59CB8D76}"/>
              </a:ext>
            </a:extLst>
          </p:cNvPr>
          <p:cNvSpPr>
            <a:spLocks noGrp="1"/>
          </p:cNvSpPr>
          <p:nvPr>
            <p:ph type="title"/>
          </p:nvPr>
        </p:nvSpPr>
        <p:spPr/>
        <p:txBody>
          <a:bodyPr/>
          <a:lstStyle/>
          <a:p>
            <a:endParaRPr lang="en-AT"/>
          </a:p>
        </p:txBody>
      </p:sp>
      <p:pic>
        <p:nvPicPr>
          <p:cNvPr id="6" name="Picture 5">
            <a:extLst>
              <a:ext uri="{FF2B5EF4-FFF2-40B4-BE49-F238E27FC236}">
                <a16:creationId xmlns:a16="http://schemas.microsoft.com/office/drawing/2014/main" id="{ADA6E85A-F52F-4EB9-B3A9-98B4590A664B}"/>
              </a:ext>
            </a:extLst>
          </p:cNvPr>
          <p:cNvPicPr>
            <a:picLocks noChangeAspect="1"/>
          </p:cNvPicPr>
          <p:nvPr/>
        </p:nvPicPr>
        <p:blipFill>
          <a:blip r:embed="rId2"/>
          <a:stretch>
            <a:fillRect/>
          </a:stretch>
        </p:blipFill>
        <p:spPr>
          <a:xfrm>
            <a:off x="0" y="1980522"/>
            <a:ext cx="9144000" cy="4052983"/>
          </a:xfrm>
          <a:prstGeom prst="rect">
            <a:avLst/>
          </a:prstGeom>
        </p:spPr>
      </p:pic>
    </p:spTree>
    <p:extLst>
      <p:ext uri="{BB962C8B-B14F-4D97-AF65-F5344CB8AC3E}">
        <p14:creationId xmlns:p14="http://schemas.microsoft.com/office/powerpoint/2010/main" val="771373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6F47DC4-C8CC-6FCF-89AC-485AB453F8C2}"/>
              </a:ext>
            </a:extLst>
          </p:cNvPr>
          <p:cNvSpPr>
            <a:spLocks noGrp="1"/>
          </p:cNvSpPr>
          <p:nvPr>
            <p:ph type="title"/>
          </p:nvPr>
        </p:nvSpPr>
        <p:spPr>
          <a:xfrm>
            <a:off x="6086475" y="1562669"/>
            <a:ext cx="2542136" cy="2380681"/>
          </a:xfrm>
        </p:spPr>
        <p:txBody>
          <a:bodyPr vert="horz" lIns="91440" tIns="45720" rIns="91440" bIns="45720" rtlCol="0" anchor="b">
            <a:normAutofit/>
          </a:bodyPr>
          <a:lstStyle/>
          <a:p>
            <a:pPr defTabSz="914400">
              <a:lnSpc>
                <a:spcPct val="90000"/>
              </a:lnSpc>
            </a:pPr>
            <a:r>
              <a:rPr lang="en-US" sz="3100">
                <a:solidFill>
                  <a:schemeClr val="tx1">
                    <a:lumMod val="85000"/>
                    <a:lumOff val="15000"/>
                  </a:schemeClr>
                </a:solidFill>
              </a:rPr>
              <a:t>Biespiel Amazon</a:t>
            </a:r>
          </a:p>
        </p:txBody>
      </p:sp>
      <p:sp>
        <p:nvSpPr>
          <p:cNvPr id="3" name="Inhaltsplatzhalter 2">
            <a:extLst>
              <a:ext uri="{FF2B5EF4-FFF2-40B4-BE49-F238E27FC236}">
                <a16:creationId xmlns:a16="http://schemas.microsoft.com/office/drawing/2014/main" id="{0DD586EF-A261-526B-A0AF-8212EA1D0032}"/>
              </a:ext>
            </a:extLst>
          </p:cNvPr>
          <p:cNvSpPr>
            <a:spLocks noGrp="1"/>
          </p:cNvSpPr>
          <p:nvPr>
            <p:ph idx="1"/>
          </p:nvPr>
        </p:nvSpPr>
        <p:spPr>
          <a:xfrm>
            <a:off x="6272213" y="4216344"/>
            <a:ext cx="2171700" cy="1289676"/>
          </a:xfrm>
        </p:spPr>
        <p:txBody>
          <a:bodyPr vert="horz" lIns="91440" tIns="45720" rIns="91440" bIns="45720" rtlCol="0" anchor="t">
            <a:normAutofit/>
          </a:bodyPr>
          <a:lstStyle/>
          <a:p>
            <a:pPr marL="0" indent="0" algn="ctr" defTabSz="914400">
              <a:lnSpc>
                <a:spcPct val="90000"/>
              </a:lnSpc>
              <a:spcBef>
                <a:spcPts val="1000"/>
              </a:spcBef>
              <a:buNone/>
            </a:pPr>
            <a:r>
              <a:rPr lang="en-US" sz="1400">
                <a:solidFill>
                  <a:schemeClr val="tx1">
                    <a:lumMod val="85000"/>
                    <a:lumOff val="15000"/>
                  </a:schemeClr>
                </a:solidFill>
              </a:rPr>
              <a:t>pro 100ms … 1 Cent</a:t>
            </a:r>
          </a:p>
        </p:txBody>
      </p:sp>
      <p:pic>
        <p:nvPicPr>
          <p:cNvPr id="14" name="Picture 13">
            <a:extLst>
              <a:ext uri="{FF2B5EF4-FFF2-40B4-BE49-F238E27FC236}">
                <a16:creationId xmlns:a16="http://schemas.microsoft.com/office/drawing/2014/main" id="{25E2EB0F-9B50-B11E-42F1-A605DF3203F5}"/>
              </a:ext>
            </a:extLst>
          </p:cNvPr>
          <p:cNvPicPr>
            <a:picLocks noChangeAspect="1"/>
          </p:cNvPicPr>
          <p:nvPr/>
        </p:nvPicPr>
        <p:blipFill rotWithShape="1">
          <a:blip r:embed="rId3"/>
          <a:srcRect l="6601" r="9777"/>
          <a:stretch/>
        </p:blipFill>
        <p:spPr>
          <a:xfrm>
            <a:off x="20" y="1"/>
            <a:ext cx="5749174"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1318377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2863CF2E-D696-4DC4-99E9-EB665EB73A2A}"/>
              </a:ext>
            </a:extLst>
          </p:cNvPr>
          <p:cNvSpPr>
            <a:spLocks noGrp="1"/>
          </p:cNvSpPr>
          <p:nvPr>
            <p:ph type="title"/>
          </p:nvPr>
        </p:nvSpPr>
        <p:spPr>
          <a:xfrm>
            <a:off x="373479" y="393380"/>
            <a:ext cx="5741571" cy="739881"/>
          </a:xfrm>
        </p:spPr>
        <p:txBody>
          <a:bodyPr vert="horz" lIns="91440" tIns="45720" rIns="91440" bIns="45720" rtlCol="0" anchor="b">
            <a:normAutofit/>
          </a:bodyPr>
          <a:lstStyle/>
          <a:p>
            <a:pPr algn="l" defTabSz="914400">
              <a:lnSpc>
                <a:spcPct val="90000"/>
              </a:lnSpc>
            </a:pPr>
            <a:r>
              <a:rPr lang="en-US" sz="3100"/>
              <a:t>Beispiel Continental Airlines</a:t>
            </a:r>
          </a:p>
        </p:txBody>
      </p:sp>
      <p:pic>
        <p:nvPicPr>
          <p:cNvPr id="2050" name="Picture 2">
            <a:extLst>
              <a:ext uri="{FF2B5EF4-FFF2-40B4-BE49-F238E27FC236}">
                <a16:creationId xmlns:a16="http://schemas.microsoft.com/office/drawing/2014/main" id="{0A732BE1-FAA1-4D7A-8499-6525E96E31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00629" y="2073054"/>
            <a:ext cx="6342741" cy="35677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0C4246-275A-6241-466C-5F5AD4A87859}"/>
              </a:ext>
            </a:extLst>
          </p:cNvPr>
          <p:cNvPicPr>
            <a:picLocks noChangeAspect="1"/>
          </p:cNvPicPr>
          <p:nvPr/>
        </p:nvPicPr>
        <p:blipFill>
          <a:blip r:embed="rId4"/>
          <a:stretch>
            <a:fillRect/>
          </a:stretch>
        </p:blipFill>
        <p:spPr>
          <a:xfrm>
            <a:off x="2103778" y="4974316"/>
            <a:ext cx="4936441" cy="580030"/>
          </a:xfrm>
          <a:prstGeom prst="rect">
            <a:avLst/>
          </a:prstGeom>
        </p:spPr>
      </p:pic>
      <p:sp>
        <p:nvSpPr>
          <p:cNvPr id="2059" name="Freeform: Shape 2058">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356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6D02-7CB1-4385-AFCB-816596D7A5DB}"/>
              </a:ext>
            </a:extLst>
          </p:cNvPr>
          <p:cNvSpPr>
            <a:spLocks noGrp="1"/>
          </p:cNvSpPr>
          <p:nvPr>
            <p:ph type="title"/>
          </p:nvPr>
        </p:nvSpPr>
        <p:spPr/>
        <p:txBody>
          <a:bodyPr>
            <a:normAutofit fontScale="90000"/>
          </a:bodyPr>
          <a:lstStyle/>
          <a:p>
            <a:r>
              <a:rPr lang="en-GB"/>
              <a:t>Kafka </a:t>
            </a:r>
            <a:r>
              <a:rPr lang="en-GB" err="1"/>
              <a:t>unterstützt</a:t>
            </a:r>
            <a:r>
              <a:rPr lang="en-GB"/>
              <a:t> </a:t>
            </a:r>
            <a:r>
              <a:rPr lang="en-GB" err="1"/>
              <a:t>Microservicedesign</a:t>
            </a:r>
            <a:endParaRPr lang="en-AT"/>
          </a:p>
        </p:txBody>
      </p:sp>
      <p:pic>
        <p:nvPicPr>
          <p:cNvPr id="5" name="Picture 4">
            <a:extLst>
              <a:ext uri="{FF2B5EF4-FFF2-40B4-BE49-F238E27FC236}">
                <a16:creationId xmlns:a16="http://schemas.microsoft.com/office/drawing/2014/main" id="{F81748AE-0EDD-4AC8-92A9-A5EACD3DC7BA}"/>
              </a:ext>
            </a:extLst>
          </p:cNvPr>
          <p:cNvPicPr>
            <a:picLocks noChangeAspect="1"/>
          </p:cNvPicPr>
          <p:nvPr/>
        </p:nvPicPr>
        <p:blipFill>
          <a:blip r:embed="rId3"/>
          <a:stretch>
            <a:fillRect/>
          </a:stretch>
        </p:blipFill>
        <p:spPr>
          <a:xfrm>
            <a:off x="701482" y="1600200"/>
            <a:ext cx="7741035" cy="4319987"/>
          </a:xfrm>
          <a:prstGeom prst="rect">
            <a:avLst/>
          </a:prstGeom>
        </p:spPr>
      </p:pic>
    </p:spTree>
    <p:extLst>
      <p:ext uri="{BB962C8B-B14F-4D97-AF65-F5344CB8AC3E}">
        <p14:creationId xmlns:p14="http://schemas.microsoft.com/office/powerpoint/2010/main" val="4195723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1758-8FBC-9A20-7EDA-2B3D197328FC}"/>
              </a:ext>
            </a:extLst>
          </p:cNvPr>
          <p:cNvSpPr>
            <a:spLocks noGrp="1"/>
          </p:cNvSpPr>
          <p:nvPr>
            <p:ph type="title"/>
          </p:nvPr>
        </p:nvSpPr>
        <p:spPr/>
        <p:txBody>
          <a:bodyPr/>
          <a:lstStyle/>
          <a:p>
            <a:r>
              <a:rPr lang="en-US">
                <a:cs typeface="Calibri"/>
              </a:rPr>
              <a:t>Communication</a:t>
            </a:r>
            <a:endParaRPr lang="en-US"/>
          </a:p>
        </p:txBody>
      </p:sp>
      <p:graphicFrame>
        <p:nvGraphicFramePr>
          <p:cNvPr id="5" name="Table 4">
            <a:extLst>
              <a:ext uri="{FF2B5EF4-FFF2-40B4-BE49-F238E27FC236}">
                <a16:creationId xmlns:a16="http://schemas.microsoft.com/office/drawing/2014/main" id="{7F6EAB50-E6DC-CD67-4574-37242B24D6B4}"/>
              </a:ext>
            </a:extLst>
          </p:cNvPr>
          <p:cNvGraphicFramePr>
            <a:graphicFrameLocks noGrp="1"/>
          </p:cNvGraphicFramePr>
          <p:nvPr>
            <p:extLst>
              <p:ext uri="{D42A27DB-BD31-4B8C-83A1-F6EECF244321}">
                <p14:modId xmlns:p14="http://schemas.microsoft.com/office/powerpoint/2010/main" val="4211903697"/>
              </p:ext>
            </p:extLst>
          </p:nvPr>
        </p:nvGraphicFramePr>
        <p:xfrm>
          <a:off x="1063487" y="1759427"/>
          <a:ext cx="7467600" cy="2597023"/>
        </p:xfrm>
        <a:graphic>
          <a:graphicData uri="http://schemas.openxmlformats.org/drawingml/2006/table">
            <a:tbl>
              <a:tblPr firstRow="1" bandRow="1">
                <a:tableStyleId>{F2DE63D5-997A-4646-A377-4702673A728D}</a:tableStyleId>
              </a:tblPr>
              <a:tblGrid>
                <a:gridCol w="2489200">
                  <a:extLst>
                    <a:ext uri="{9D8B030D-6E8A-4147-A177-3AD203B41FA5}">
                      <a16:colId xmlns:a16="http://schemas.microsoft.com/office/drawing/2014/main" val="2461208428"/>
                    </a:ext>
                  </a:extLst>
                </a:gridCol>
                <a:gridCol w="2489200">
                  <a:extLst>
                    <a:ext uri="{9D8B030D-6E8A-4147-A177-3AD203B41FA5}">
                      <a16:colId xmlns:a16="http://schemas.microsoft.com/office/drawing/2014/main" val="2238369281"/>
                    </a:ext>
                  </a:extLst>
                </a:gridCol>
                <a:gridCol w="2489200">
                  <a:extLst>
                    <a:ext uri="{9D8B030D-6E8A-4147-A177-3AD203B41FA5}">
                      <a16:colId xmlns:a16="http://schemas.microsoft.com/office/drawing/2014/main" val="2509932897"/>
                    </a:ext>
                  </a:extLst>
                </a:gridCol>
              </a:tblGrid>
              <a:tr h="457327">
                <a:tc>
                  <a:txBody>
                    <a:bodyPr/>
                    <a:lstStyle/>
                    <a:p>
                      <a:pPr marL="0" rtl="0" fontAlgn="t" latinLnBrk="0">
                        <a:spcBef>
                          <a:spcPts val="0"/>
                        </a:spcBef>
                        <a:spcAft>
                          <a:spcPts val="0"/>
                        </a:spcAft>
                      </a:pPr>
                      <a:r>
                        <a:rPr lang="en-US" sz="1800">
                          <a:effectLst/>
                        </a:rPr>
                        <a:t>Type of Interaction</a:t>
                      </a:r>
                    </a:p>
                  </a:txBody>
                  <a:tcPr/>
                </a:tc>
                <a:tc>
                  <a:txBody>
                    <a:bodyPr/>
                    <a:lstStyle/>
                    <a:p>
                      <a:pPr marL="0" rtl="0" fontAlgn="t" latinLnBrk="0">
                        <a:spcBef>
                          <a:spcPts val="0"/>
                        </a:spcBef>
                        <a:spcAft>
                          <a:spcPts val="0"/>
                        </a:spcAft>
                      </a:pPr>
                      <a:r>
                        <a:rPr lang="en-US" sz="1800">
                          <a:effectLst/>
                        </a:rPr>
                        <a:t>Initiator</a:t>
                      </a:r>
                    </a:p>
                  </a:txBody>
                  <a:tcPr/>
                </a:tc>
                <a:tc>
                  <a:txBody>
                    <a:bodyPr/>
                    <a:lstStyle/>
                    <a:p>
                      <a:pPr marL="0" rtl="0" fontAlgn="t" latinLnBrk="0">
                        <a:spcBef>
                          <a:spcPts val="0"/>
                        </a:spcBef>
                        <a:spcAft>
                          <a:spcPts val="0"/>
                        </a:spcAft>
                      </a:pPr>
                      <a:r>
                        <a:rPr lang="en-US" sz="1800">
                          <a:effectLst/>
                        </a:rPr>
                        <a:t>Participants</a:t>
                      </a:r>
                    </a:p>
                  </a:txBody>
                  <a:tcPr/>
                </a:tc>
                <a:extLst>
                  <a:ext uri="{0D108BD9-81ED-4DB2-BD59-A6C34878D82A}">
                    <a16:rowId xmlns:a16="http://schemas.microsoft.com/office/drawing/2014/main" val="1175835889"/>
                  </a:ext>
                </a:extLst>
              </a:tr>
              <a:tr h="609727">
                <a:tc>
                  <a:txBody>
                    <a:bodyPr/>
                    <a:lstStyle/>
                    <a:p>
                      <a:pPr marL="0" rtl="0" fontAlgn="t" latinLnBrk="0">
                        <a:spcBef>
                          <a:spcPts val="0"/>
                        </a:spcBef>
                        <a:spcAft>
                          <a:spcPts val="0"/>
                        </a:spcAft>
                      </a:pPr>
                      <a:r>
                        <a:rPr lang="en-US" sz="1800">
                          <a:effectLst/>
                        </a:rPr>
                        <a:t>Time-driven</a:t>
                      </a:r>
                    </a:p>
                  </a:txBody>
                  <a:tcPr/>
                </a:tc>
                <a:tc>
                  <a:txBody>
                    <a:bodyPr/>
                    <a:lstStyle/>
                    <a:p>
                      <a:pPr marL="0" rtl="0" fontAlgn="t" latinLnBrk="0">
                        <a:spcBef>
                          <a:spcPts val="0"/>
                        </a:spcBef>
                        <a:spcAft>
                          <a:spcPts val="0"/>
                        </a:spcAft>
                      </a:pPr>
                      <a:r>
                        <a:rPr lang="en-US" sz="1800">
                          <a:effectLst/>
                        </a:rPr>
                        <a:t>Time</a:t>
                      </a:r>
                    </a:p>
                  </a:txBody>
                  <a:tcPr/>
                </a:tc>
                <a:tc>
                  <a:txBody>
                    <a:bodyPr/>
                    <a:lstStyle/>
                    <a:p>
                      <a:pPr marL="0" rtl="0" fontAlgn="t" latinLnBrk="0">
                        <a:spcBef>
                          <a:spcPts val="0"/>
                        </a:spcBef>
                        <a:spcAft>
                          <a:spcPts val="0"/>
                        </a:spcAft>
                      </a:pPr>
                      <a:r>
                        <a:rPr lang="en-US" sz="1800">
                          <a:effectLst/>
                        </a:rPr>
                        <a:t>The specific system</a:t>
                      </a:r>
                    </a:p>
                  </a:txBody>
                  <a:tcPr/>
                </a:tc>
                <a:extLst>
                  <a:ext uri="{0D108BD9-81ED-4DB2-BD59-A6C34878D82A}">
                    <a16:rowId xmlns:a16="http://schemas.microsoft.com/office/drawing/2014/main" val="271280028"/>
                  </a:ext>
                </a:extLst>
              </a:tr>
              <a:tr h="609727">
                <a:tc>
                  <a:txBody>
                    <a:bodyPr/>
                    <a:lstStyle/>
                    <a:p>
                      <a:pPr marL="0" rtl="0" fontAlgn="t" latinLnBrk="0">
                        <a:spcBef>
                          <a:spcPts val="0"/>
                        </a:spcBef>
                        <a:spcAft>
                          <a:spcPts val="0"/>
                        </a:spcAft>
                      </a:pPr>
                      <a:r>
                        <a:rPr lang="en-US" sz="1800" dirty="0">
                          <a:effectLst/>
                        </a:rPr>
                        <a:t>Request-driven</a:t>
                      </a:r>
                    </a:p>
                  </a:txBody>
                  <a:tcPr/>
                </a:tc>
                <a:tc>
                  <a:txBody>
                    <a:bodyPr/>
                    <a:lstStyle/>
                    <a:p>
                      <a:pPr marL="0" rtl="0" fontAlgn="t" latinLnBrk="0">
                        <a:spcBef>
                          <a:spcPts val="0"/>
                        </a:spcBef>
                        <a:spcAft>
                          <a:spcPts val="0"/>
                        </a:spcAft>
                      </a:pPr>
                      <a:r>
                        <a:rPr lang="en-US" sz="1800" dirty="0">
                          <a:effectLst/>
                        </a:rPr>
                        <a:t>Client</a:t>
                      </a:r>
                    </a:p>
                  </a:txBody>
                  <a:tcPr/>
                </a:tc>
                <a:tc>
                  <a:txBody>
                    <a:bodyPr/>
                    <a:lstStyle/>
                    <a:p>
                      <a:pPr marL="0" rtl="0" fontAlgn="t" latinLnBrk="0">
                        <a:spcBef>
                          <a:spcPts val="0"/>
                        </a:spcBef>
                        <a:spcAft>
                          <a:spcPts val="0"/>
                        </a:spcAft>
                      </a:pPr>
                      <a:r>
                        <a:rPr lang="en-US" sz="1800" dirty="0">
                          <a:effectLst/>
                        </a:rPr>
                        <a:t>Client &amp; Server</a:t>
                      </a:r>
                    </a:p>
                  </a:txBody>
                  <a:tcPr/>
                </a:tc>
                <a:extLst>
                  <a:ext uri="{0D108BD9-81ED-4DB2-BD59-A6C34878D82A}">
                    <a16:rowId xmlns:a16="http://schemas.microsoft.com/office/drawing/2014/main" val="235692914"/>
                  </a:ext>
                </a:extLst>
              </a:tr>
              <a:tr h="920242">
                <a:tc>
                  <a:txBody>
                    <a:bodyPr/>
                    <a:lstStyle/>
                    <a:p>
                      <a:pPr marL="0" rtl="0" fontAlgn="t" latinLnBrk="0">
                        <a:spcBef>
                          <a:spcPts val="0"/>
                        </a:spcBef>
                        <a:spcAft>
                          <a:spcPts val="0"/>
                        </a:spcAft>
                      </a:pPr>
                      <a:r>
                        <a:rPr lang="en-US" sz="1800" dirty="0">
                          <a:effectLst/>
                        </a:rPr>
                        <a:t>Event-driven</a:t>
                      </a:r>
                    </a:p>
                  </a:txBody>
                  <a:tcPr/>
                </a:tc>
                <a:tc>
                  <a:txBody>
                    <a:bodyPr/>
                    <a:lstStyle/>
                    <a:p>
                      <a:pPr marL="0" rtl="0" fontAlgn="t" latinLnBrk="0">
                        <a:spcBef>
                          <a:spcPts val="0"/>
                        </a:spcBef>
                        <a:spcAft>
                          <a:spcPts val="0"/>
                        </a:spcAft>
                      </a:pPr>
                      <a:r>
                        <a:rPr lang="en-US" sz="1800">
                          <a:effectLst/>
                        </a:rPr>
                        <a:t>event</a:t>
                      </a:r>
                    </a:p>
                  </a:txBody>
                  <a:tcPr/>
                </a:tc>
                <a:tc>
                  <a:txBody>
                    <a:bodyPr/>
                    <a:lstStyle/>
                    <a:p>
                      <a:pPr marL="0" rtl="0" fontAlgn="t" latinLnBrk="0">
                        <a:spcBef>
                          <a:spcPts val="0"/>
                        </a:spcBef>
                        <a:spcAft>
                          <a:spcPts val="0"/>
                        </a:spcAft>
                      </a:pPr>
                      <a:r>
                        <a:rPr lang="en-US" sz="1800" dirty="0">
                          <a:effectLst/>
                        </a:rPr>
                        <a:t>Open-ended</a:t>
                      </a:r>
                    </a:p>
                  </a:txBody>
                  <a:tcPr/>
                </a:tc>
                <a:extLst>
                  <a:ext uri="{0D108BD9-81ED-4DB2-BD59-A6C34878D82A}">
                    <a16:rowId xmlns:a16="http://schemas.microsoft.com/office/drawing/2014/main" val="1126797844"/>
                  </a:ext>
                </a:extLst>
              </a:tr>
            </a:tbl>
          </a:graphicData>
        </a:graphic>
      </p:graphicFrame>
      <p:pic>
        <p:nvPicPr>
          <p:cNvPr id="6" name="Picture 6" descr="A picture containing text&#10;&#10;Description automatically generated">
            <a:extLst>
              <a:ext uri="{FF2B5EF4-FFF2-40B4-BE49-F238E27FC236}">
                <a16:creationId xmlns:a16="http://schemas.microsoft.com/office/drawing/2014/main" id="{51C5956E-88CF-57DD-F9AF-B04E6C74F53F}"/>
              </a:ext>
            </a:extLst>
          </p:cNvPr>
          <p:cNvPicPr>
            <a:picLocks noChangeAspect="1"/>
          </p:cNvPicPr>
          <p:nvPr/>
        </p:nvPicPr>
        <p:blipFill>
          <a:blip r:embed="rId2"/>
          <a:stretch>
            <a:fillRect/>
          </a:stretch>
        </p:blipFill>
        <p:spPr>
          <a:xfrm>
            <a:off x="2521226" y="4661472"/>
            <a:ext cx="4101547" cy="926767"/>
          </a:xfrm>
          <a:prstGeom prst="rect">
            <a:avLst/>
          </a:prstGeom>
        </p:spPr>
      </p:pic>
    </p:spTree>
    <p:extLst>
      <p:ext uri="{BB962C8B-B14F-4D97-AF65-F5344CB8AC3E}">
        <p14:creationId xmlns:p14="http://schemas.microsoft.com/office/powerpoint/2010/main" val="3438981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1758-8FBC-9A20-7EDA-2B3D197328FC}"/>
              </a:ext>
            </a:extLst>
          </p:cNvPr>
          <p:cNvSpPr>
            <a:spLocks noGrp="1"/>
          </p:cNvSpPr>
          <p:nvPr>
            <p:ph type="title"/>
          </p:nvPr>
        </p:nvSpPr>
        <p:spPr/>
        <p:txBody>
          <a:bodyPr/>
          <a:lstStyle/>
          <a:p>
            <a:r>
              <a:rPr lang="en-US">
                <a:cs typeface="Calibri"/>
              </a:rPr>
              <a:t>Communication: Event-driven</a:t>
            </a:r>
            <a:endParaRPr lang="en-US"/>
          </a:p>
        </p:txBody>
      </p:sp>
      <p:pic>
        <p:nvPicPr>
          <p:cNvPr id="4" name="Picture 4" descr="Graphical user interface, diagram&#10;&#10;Description automatically generated">
            <a:extLst>
              <a:ext uri="{FF2B5EF4-FFF2-40B4-BE49-F238E27FC236}">
                <a16:creationId xmlns:a16="http://schemas.microsoft.com/office/drawing/2014/main" id="{0BCEB74E-2810-5405-BE52-DFC82277725A}"/>
              </a:ext>
            </a:extLst>
          </p:cNvPr>
          <p:cNvPicPr>
            <a:picLocks noChangeAspect="1"/>
          </p:cNvPicPr>
          <p:nvPr/>
        </p:nvPicPr>
        <p:blipFill>
          <a:blip r:embed="rId2"/>
          <a:stretch>
            <a:fillRect/>
          </a:stretch>
        </p:blipFill>
        <p:spPr>
          <a:xfrm>
            <a:off x="1537253" y="1715927"/>
            <a:ext cx="6069495" cy="3830338"/>
          </a:xfrm>
          <a:prstGeom prst="rect">
            <a:avLst/>
          </a:prstGeom>
        </p:spPr>
      </p:pic>
    </p:spTree>
    <p:extLst>
      <p:ext uri="{BB962C8B-B14F-4D97-AF65-F5344CB8AC3E}">
        <p14:creationId xmlns:p14="http://schemas.microsoft.com/office/powerpoint/2010/main" val="2460418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1758-8FBC-9A20-7EDA-2B3D197328FC}"/>
              </a:ext>
            </a:extLst>
          </p:cNvPr>
          <p:cNvSpPr>
            <a:spLocks noGrp="1"/>
          </p:cNvSpPr>
          <p:nvPr>
            <p:ph type="title"/>
          </p:nvPr>
        </p:nvSpPr>
        <p:spPr/>
        <p:txBody>
          <a:bodyPr>
            <a:normAutofit fontScale="90000"/>
          </a:bodyPr>
          <a:lstStyle/>
          <a:p>
            <a:r>
              <a:rPr lang="en-US">
                <a:cs typeface="Calibri"/>
              </a:rPr>
              <a:t>Kommunikation </a:t>
            </a:r>
            <a:r>
              <a:rPr lang="en-US" err="1">
                <a:cs typeface="Calibri"/>
              </a:rPr>
              <a:t>beim</a:t>
            </a:r>
            <a:r>
              <a:rPr lang="en-US">
                <a:cs typeface="Calibri"/>
              </a:rPr>
              <a:t> klassischen Messaging</a:t>
            </a:r>
          </a:p>
        </p:txBody>
      </p:sp>
      <p:sp>
        <p:nvSpPr>
          <p:cNvPr id="4" name="TextBox 3">
            <a:extLst>
              <a:ext uri="{FF2B5EF4-FFF2-40B4-BE49-F238E27FC236}">
                <a16:creationId xmlns:a16="http://schemas.microsoft.com/office/drawing/2014/main" id="{A4B190A6-038F-884A-EFB8-666986CA4194}"/>
              </a:ext>
            </a:extLst>
          </p:cNvPr>
          <p:cNvSpPr txBox="1"/>
          <p:nvPr/>
        </p:nvSpPr>
        <p:spPr>
          <a:xfrm>
            <a:off x="682487" y="2007704"/>
            <a:ext cx="799106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“Publish/Subscribe”</a:t>
            </a:r>
          </a:p>
          <a:p>
            <a:pPr marL="742950" lvl="1" indent="-285750">
              <a:buFont typeface="Arial"/>
              <a:buChar char="•"/>
            </a:pPr>
            <a:r>
              <a:rPr lang="en-US" dirty="0"/>
              <a:t>Die Message </a:t>
            </a:r>
            <a:r>
              <a:rPr lang="en-US" dirty="0" err="1"/>
              <a:t>wird</a:t>
            </a:r>
            <a:r>
              <a:rPr lang="en-US" dirty="0"/>
              <a:t> an alle </a:t>
            </a:r>
            <a:r>
              <a:rPr lang="en-US" dirty="0" err="1"/>
              <a:t>registrierten</a:t>
            </a:r>
            <a:r>
              <a:rPr lang="en-US" dirty="0"/>
              <a:t> und </a:t>
            </a:r>
            <a:r>
              <a:rPr lang="en-US" dirty="0" err="1"/>
              <a:t>aktiven</a:t>
            </a:r>
            <a:r>
              <a:rPr lang="en-US" dirty="0"/>
              <a:t> Consumer </a:t>
            </a:r>
            <a:r>
              <a:rPr lang="en-US" dirty="0" err="1"/>
              <a:t>ausgeliefert</a:t>
            </a:r>
            <a:endParaRPr lang="en-US" dirty="0">
              <a:cs typeface="Calibri"/>
            </a:endParaRPr>
          </a:p>
          <a:p>
            <a:pPr marL="742950" lvl="1" indent="-285750">
              <a:buFont typeface="Arial"/>
              <a:buChar char="•"/>
            </a:pPr>
            <a:r>
              <a:rPr lang="en-US" dirty="0"/>
              <a:t>und </a:t>
            </a:r>
            <a:r>
              <a:rPr lang="en-US" dirty="0" err="1"/>
              <a:t>anschließend</a:t>
            </a:r>
            <a:r>
              <a:rPr lang="en-US" dirty="0"/>
              <a:t> </a:t>
            </a:r>
            <a:r>
              <a:rPr lang="en-US" dirty="0" err="1"/>
              <a:t>aus</a:t>
            </a:r>
            <a:r>
              <a:rPr lang="en-US" dirty="0"/>
              <a:t> dem Message Buffer </a:t>
            </a:r>
            <a:r>
              <a:rPr lang="en-US" dirty="0" err="1"/>
              <a:t>gelöscht</a:t>
            </a:r>
            <a:r>
              <a:rPr lang="en-US" dirty="0"/>
              <a:t>.</a:t>
            </a:r>
            <a:endParaRPr lang="en-US" dirty="0">
              <a:cs typeface="Calibri"/>
            </a:endParaRPr>
          </a:p>
          <a:p>
            <a:pPr marL="285750" indent="-285750">
              <a:buFont typeface="Arial"/>
              <a:buChar char="•"/>
            </a:pPr>
            <a:r>
              <a:rPr lang="en-US" dirty="0"/>
              <a:t>“Point-to-Point”</a:t>
            </a:r>
            <a:endParaRPr lang="en-US" dirty="0">
              <a:cs typeface="Calibri"/>
            </a:endParaRPr>
          </a:p>
          <a:p>
            <a:pPr marL="742950" lvl="1" indent="-285750">
              <a:buFont typeface="Arial"/>
              <a:buChar char="•"/>
            </a:pPr>
            <a:r>
              <a:rPr lang="en-US" dirty="0"/>
              <a:t>Die Message </a:t>
            </a:r>
            <a:r>
              <a:rPr lang="en-US" dirty="0" err="1"/>
              <a:t>wird</a:t>
            </a:r>
            <a:r>
              <a:rPr lang="en-US" dirty="0"/>
              <a:t> so </a:t>
            </a:r>
            <a:r>
              <a:rPr lang="en-US" dirty="0" err="1"/>
              <a:t>lange</a:t>
            </a:r>
            <a:r>
              <a:rPr lang="en-US" dirty="0"/>
              <a:t> </a:t>
            </a:r>
            <a:r>
              <a:rPr lang="en-US" dirty="0" err="1"/>
              <a:t>vorgehalten</a:t>
            </a:r>
            <a:r>
              <a:rPr lang="en-US" dirty="0"/>
              <a:t>, bis </a:t>
            </a:r>
            <a:r>
              <a:rPr lang="en-US" dirty="0" err="1"/>
              <a:t>sie</a:t>
            </a:r>
            <a:r>
              <a:rPr lang="en-US" dirty="0"/>
              <a:t> </a:t>
            </a:r>
            <a:r>
              <a:rPr lang="en-US" dirty="0" err="1"/>
              <a:t>exakt</a:t>
            </a:r>
            <a:r>
              <a:rPr lang="en-US" dirty="0"/>
              <a:t> </a:t>
            </a:r>
            <a:r>
              <a:rPr lang="en-US" dirty="0" err="1"/>
              <a:t>ein</a:t>
            </a:r>
            <a:r>
              <a:rPr lang="en-US" dirty="0"/>
              <a:t> </a:t>
            </a:r>
            <a:r>
              <a:rPr lang="en-US" dirty="0" err="1"/>
              <a:t>aktiver</a:t>
            </a:r>
            <a:r>
              <a:rPr lang="en-US" dirty="0"/>
              <a:t> Consumer </a:t>
            </a:r>
            <a:r>
              <a:rPr lang="en-US" dirty="0" err="1"/>
              <a:t>bekommt</a:t>
            </a:r>
            <a:endParaRPr lang="en-US" dirty="0">
              <a:cs typeface="Calibri"/>
            </a:endParaRPr>
          </a:p>
          <a:p>
            <a:pPr marL="742950" lvl="1" indent="-285750">
              <a:buFont typeface="Arial"/>
              <a:buChar char="•"/>
            </a:pPr>
            <a:r>
              <a:rPr lang="en-US" dirty="0"/>
              <a:t>und </a:t>
            </a:r>
            <a:r>
              <a:rPr lang="en-US" dirty="0" err="1"/>
              <a:t>anschließend</a:t>
            </a:r>
            <a:r>
              <a:rPr lang="en-US" dirty="0"/>
              <a:t> </a:t>
            </a:r>
            <a:r>
              <a:rPr lang="en-US" dirty="0" err="1"/>
              <a:t>aus</a:t>
            </a:r>
            <a:r>
              <a:rPr lang="en-US" dirty="0"/>
              <a:t> dem Message Buffer </a:t>
            </a:r>
            <a:r>
              <a:rPr lang="en-US" dirty="0" err="1"/>
              <a:t>gelöscht</a:t>
            </a:r>
            <a:r>
              <a:rPr lang="en-US" dirty="0"/>
              <a:t>.</a:t>
            </a:r>
            <a:endParaRPr lang="en-US" dirty="0">
              <a:cs typeface="Calibri"/>
            </a:endParaRPr>
          </a:p>
          <a:p>
            <a:pPr marL="285750" indent="-285750">
              <a:buFont typeface="Arial"/>
              <a:buChar char="•"/>
            </a:pPr>
            <a:r>
              <a:rPr lang="en-US" dirty="0"/>
              <a:t>“Publish/Durable Subscriptions”</a:t>
            </a:r>
            <a:endParaRPr lang="en-US" dirty="0">
              <a:cs typeface="Calibri"/>
            </a:endParaRPr>
          </a:p>
          <a:p>
            <a:pPr marL="742950" lvl="1" indent="-285750">
              <a:buFont typeface="Arial"/>
              <a:buChar char="•"/>
            </a:pPr>
            <a:r>
              <a:rPr lang="en-US" dirty="0"/>
              <a:t>Die Message </a:t>
            </a:r>
            <a:r>
              <a:rPr lang="en-US" dirty="0" err="1"/>
              <a:t>wird</a:t>
            </a:r>
            <a:r>
              <a:rPr lang="en-US" dirty="0"/>
              <a:t> an alle </a:t>
            </a:r>
            <a:r>
              <a:rPr lang="en-US" dirty="0" err="1"/>
              <a:t>registrierten</a:t>
            </a:r>
            <a:r>
              <a:rPr lang="en-US" dirty="0"/>
              <a:t> Consumer </a:t>
            </a:r>
            <a:r>
              <a:rPr lang="en-US" dirty="0" err="1"/>
              <a:t>ausgeliefert</a:t>
            </a:r>
            <a:r>
              <a:rPr lang="en-US" dirty="0"/>
              <a:t>, </a:t>
            </a:r>
            <a:r>
              <a:rPr lang="en-US" dirty="0" err="1"/>
              <a:t>deshalb</a:t>
            </a:r>
            <a:r>
              <a:rPr lang="en-US" dirty="0"/>
              <a:t> so </a:t>
            </a:r>
            <a:r>
              <a:rPr lang="en-US" dirty="0" err="1"/>
              <a:t>lange</a:t>
            </a:r>
            <a:r>
              <a:rPr lang="en-US" dirty="0"/>
              <a:t> </a:t>
            </a:r>
            <a:r>
              <a:rPr lang="en-US" dirty="0" err="1"/>
              <a:t>vorgehalten</a:t>
            </a:r>
            <a:r>
              <a:rPr lang="en-US" dirty="0"/>
              <a:t>, bis der </a:t>
            </a:r>
            <a:r>
              <a:rPr lang="en-US" dirty="0" err="1"/>
              <a:t>letzte</a:t>
            </a:r>
            <a:r>
              <a:rPr lang="en-US" dirty="0"/>
              <a:t> </a:t>
            </a:r>
            <a:r>
              <a:rPr lang="en-US" dirty="0" err="1"/>
              <a:t>registrierte</a:t>
            </a:r>
            <a:r>
              <a:rPr lang="en-US" dirty="0"/>
              <a:t> Consumer </a:t>
            </a:r>
            <a:r>
              <a:rPr lang="en-US" dirty="0" err="1"/>
              <a:t>wieder</a:t>
            </a:r>
            <a:r>
              <a:rPr lang="en-US" dirty="0"/>
              <a:t> </a:t>
            </a:r>
            <a:r>
              <a:rPr lang="en-US" dirty="0" err="1"/>
              <a:t>aktiv</a:t>
            </a:r>
            <a:r>
              <a:rPr lang="en-US" dirty="0"/>
              <a:t> </a:t>
            </a:r>
            <a:r>
              <a:rPr lang="en-US" dirty="0" err="1"/>
              <a:t>wurde</a:t>
            </a:r>
            <a:endParaRPr lang="en-US" dirty="0">
              <a:cs typeface="Calibri"/>
            </a:endParaRPr>
          </a:p>
          <a:p>
            <a:pPr marL="742950" lvl="1" indent="-285750">
              <a:buFont typeface="Arial"/>
              <a:buChar char="•"/>
            </a:pPr>
            <a:r>
              <a:rPr lang="en-US" dirty="0"/>
              <a:t>und </a:t>
            </a:r>
            <a:r>
              <a:rPr lang="en-US" dirty="0" err="1"/>
              <a:t>anschließend</a:t>
            </a:r>
            <a:r>
              <a:rPr lang="en-US" dirty="0"/>
              <a:t> </a:t>
            </a:r>
            <a:r>
              <a:rPr lang="en-US" dirty="0" err="1"/>
              <a:t>aus</a:t>
            </a:r>
            <a:r>
              <a:rPr lang="en-US" dirty="0"/>
              <a:t> dem Message Buffer </a:t>
            </a:r>
            <a:r>
              <a:rPr lang="en-US" dirty="0" err="1"/>
              <a:t>gelöscht</a:t>
            </a:r>
            <a:r>
              <a:rPr lang="en-US" dirty="0"/>
              <a:t>.</a:t>
            </a:r>
            <a:endParaRPr lang="en-US" dirty="0">
              <a:cs typeface="Calibri"/>
            </a:endParaRPr>
          </a:p>
        </p:txBody>
      </p:sp>
      <p:sp>
        <p:nvSpPr>
          <p:cNvPr id="5" name="Textfeld 4">
            <a:extLst>
              <a:ext uri="{FF2B5EF4-FFF2-40B4-BE49-F238E27FC236}">
                <a16:creationId xmlns:a16="http://schemas.microsoft.com/office/drawing/2014/main" id="{FAC1EA59-761B-0FCE-C464-C225A7E4126A}"/>
              </a:ext>
            </a:extLst>
          </p:cNvPr>
          <p:cNvSpPr txBox="1"/>
          <p:nvPr/>
        </p:nvSpPr>
        <p:spPr>
          <a:xfrm>
            <a:off x="2026938" y="5544767"/>
            <a:ext cx="5302157" cy="923330"/>
          </a:xfrm>
          <a:prstGeom prst="rect">
            <a:avLst/>
          </a:prstGeom>
          <a:noFill/>
        </p:spPr>
        <p:txBody>
          <a:bodyPr wrap="none" rtlCol="0">
            <a:spAutoFit/>
          </a:bodyPr>
          <a:lstStyle/>
          <a:p>
            <a:r>
              <a:rPr lang="de-DE" dirty="0">
                <a:solidFill>
                  <a:schemeClr val="accent1"/>
                </a:solidFill>
              </a:rPr>
              <a:t>Bei </a:t>
            </a:r>
            <a:r>
              <a:rPr lang="de-DE" b="1" dirty="0">
                <a:solidFill>
                  <a:schemeClr val="accent1"/>
                </a:solidFill>
              </a:rPr>
              <a:t>Kafka (</a:t>
            </a:r>
            <a:r>
              <a:rPr lang="de-DE" b="1" dirty="0" err="1">
                <a:solidFill>
                  <a:schemeClr val="accent1"/>
                </a:solidFill>
              </a:rPr>
              <a:t>pub</a:t>
            </a:r>
            <a:r>
              <a:rPr lang="de-DE" b="1" dirty="0">
                <a:solidFill>
                  <a:schemeClr val="accent1"/>
                </a:solidFill>
              </a:rPr>
              <a:t>/</a:t>
            </a:r>
            <a:r>
              <a:rPr lang="de-DE" b="1" dirty="0" err="1">
                <a:solidFill>
                  <a:schemeClr val="accent1"/>
                </a:solidFill>
              </a:rPr>
              <a:t>sub</a:t>
            </a:r>
            <a:r>
              <a:rPr lang="de-DE" b="1" dirty="0">
                <a:solidFill>
                  <a:schemeClr val="accent1"/>
                </a:solidFill>
              </a:rPr>
              <a:t>)</a:t>
            </a:r>
            <a:r>
              <a:rPr lang="de-DE" dirty="0">
                <a:solidFill>
                  <a:schemeClr val="accent1"/>
                </a:solidFill>
              </a:rPr>
              <a:t>: </a:t>
            </a:r>
          </a:p>
          <a:p>
            <a:pPr marL="285750" indent="-285750">
              <a:buFont typeface="Arial" panose="020B0604020202020204" pitchFamily="34" charset="0"/>
              <a:buChar char="•"/>
            </a:pPr>
            <a:r>
              <a:rPr lang="de-DE" dirty="0">
                <a:solidFill>
                  <a:schemeClr val="accent1"/>
                </a:solidFill>
              </a:rPr>
              <a:t>Kein Löschen durch Verteilung an Consumer.</a:t>
            </a:r>
          </a:p>
          <a:p>
            <a:pPr marL="285750" indent="-285750">
              <a:buFont typeface="Arial" panose="020B0604020202020204" pitchFamily="34" charset="0"/>
              <a:buChar char="•"/>
            </a:pPr>
            <a:r>
              <a:rPr lang="de-DE" dirty="0">
                <a:solidFill>
                  <a:schemeClr val="accent1"/>
                </a:solidFill>
              </a:rPr>
              <a:t>Consumer holen sich selbstständig die Nachrichten.</a:t>
            </a:r>
          </a:p>
        </p:txBody>
      </p:sp>
    </p:spTree>
    <p:extLst>
      <p:ext uri="{BB962C8B-B14F-4D97-AF65-F5344CB8AC3E}">
        <p14:creationId xmlns:p14="http://schemas.microsoft.com/office/powerpoint/2010/main" val="3399136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883D-160B-4302-91FC-48C65A1B25B7}"/>
              </a:ext>
            </a:extLst>
          </p:cNvPr>
          <p:cNvSpPr>
            <a:spLocks noGrp="1"/>
          </p:cNvSpPr>
          <p:nvPr>
            <p:ph type="title"/>
          </p:nvPr>
        </p:nvSpPr>
        <p:spPr/>
        <p:txBody>
          <a:bodyPr/>
          <a:lstStyle/>
          <a:p>
            <a:r>
              <a:rPr lang="en-GB" err="1"/>
              <a:t>Typischer</a:t>
            </a:r>
            <a:r>
              <a:rPr lang="en-GB"/>
              <a:t> </a:t>
            </a:r>
            <a:r>
              <a:rPr lang="en-GB" err="1"/>
              <a:t>Anwendungsfall</a:t>
            </a:r>
            <a:endParaRPr lang="en-AT"/>
          </a:p>
        </p:txBody>
      </p:sp>
      <p:pic>
        <p:nvPicPr>
          <p:cNvPr id="7170" name="Picture 2" descr="Where Kafka fits in">
            <a:extLst>
              <a:ext uri="{FF2B5EF4-FFF2-40B4-BE49-F238E27FC236}">
                <a16:creationId xmlns:a16="http://schemas.microsoft.com/office/drawing/2014/main" id="{AD3A756B-74A2-4CA7-A037-A8E02B993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648" y="1663742"/>
            <a:ext cx="7182703" cy="4527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09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Wie es </a:t>
            </a:r>
            <a:r>
              <a:rPr lang="en-US" err="1"/>
              <a:t>wächst</a:t>
            </a:r>
            <a:r>
              <a:rPr lang="en-US"/>
              <a:t>…</a:t>
            </a:r>
          </a:p>
        </p:txBody>
      </p:sp>
      <p:sp>
        <p:nvSpPr>
          <p:cNvPr id="15" name="TextBox 14">
            <a:extLst>
              <a:ext uri="{FF2B5EF4-FFF2-40B4-BE49-F238E27FC236}">
                <a16:creationId xmlns:a16="http://schemas.microsoft.com/office/drawing/2014/main" id="{12B74F78-14DD-4CEC-A07E-30E0EF126DA1}"/>
              </a:ext>
            </a:extLst>
          </p:cNvPr>
          <p:cNvSpPr txBox="1"/>
          <p:nvPr/>
        </p:nvSpPr>
        <p:spPr>
          <a:xfrm>
            <a:off x="1167033" y="3103418"/>
            <a:ext cx="732893" cy="523220"/>
          </a:xfrm>
          <a:prstGeom prst="rect">
            <a:avLst/>
          </a:prstGeom>
          <a:noFill/>
        </p:spPr>
        <p:txBody>
          <a:bodyPr wrap="none" rtlCol="0">
            <a:spAutoFit/>
          </a:bodyPr>
          <a:lstStyle/>
          <a:p>
            <a:r>
              <a:rPr lang="en-GB" sz="1400">
                <a:solidFill>
                  <a:schemeClr val="tx1">
                    <a:lumMod val="50000"/>
                    <a:lumOff val="50000"/>
                  </a:schemeClr>
                </a:solidFill>
              </a:rPr>
              <a:t>101010</a:t>
            </a:r>
          </a:p>
          <a:p>
            <a:r>
              <a:rPr lang="en-GB" sz="1400">
                <a:solidFill>
                  <a:schemeClr val="tx1">
                    <a:lumMod val="50000"/>
                    <a:lumOff val="50000"/>
                  </a:schemeClr>
                </a:solidFill>
              </a:rPr>
              <a:t>010101</a:t>
            </a:r>
            <a:endParaRPr lang="en-AT" sz="1400">
              <a:solidFill>
                <a:schemeClr val="tx1">
                  <a:lumMod val="50000"/>
                  <a:lumOff val="50000"/>
                </a:schemeClr>
              </a:solidFill>
            </a:endParaRPr>
          </a:p>
        </p:txBody>
      </p:sp>
      <p:grpSp>
        <p:nvGrpSpPr>
          <p:cNvPr id="25" name="Group 24">
            <a:extLst>
              <a:ext uri="{FF2B5EF4-FFF2-40B4-BE49-F238E27FC236}">
                <a16:creationId xmlns:a16="http://schemas.microsoft.com/office/drawing/2014/main" id="{75237C3F-1961-410C-AB59-B6ECC376DF90}"/>
              </a:ext>
            </a:extLst>
          </p:cNvPr>
          <p:cNvGrpSpPr/>
          <p:nvPr/>
        </p:nvGrpSpPr>
        <p:grpSpPr>
          <a:xfrm>
            <a:off x="911483" y="1926875"/>
            <a:ext cx="7279470" cy="3004249"/>
            <a:chOff x="911483" y="1926875"/>
            <a:chExt cx="7279470" cy="3004249"/>
          </a:xfrm>
        </p:grpSpPr>
        <p:sp>
          <p:nvSpPr>
            <p:cNvPr id="2" name="Rectangle 1">
              <a:extLst>
                <a:ext uri="{FF2B5EF4-FFF2-40B4-BE49-F238E27FC236}">
                  <a16:creationId xmlns:a16="http://schemas.microsoft.com/office/drawing/2014/main" id="{93A070D6-94A9-4EAF-925B-7B327883040E}"/>
                </a:ext>
              </a:extLst>
            </p:cNvPr>
            <p:cNvSpPr/>
            <p:nvPr/>
          </p:nvSpPr>
          <p:spPr>
            <a:xfrm>
              <a:off x="3454157" y="1926875"/>
              <a:ext cx="2235686" cy="997527"/>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6" name="Rectangle 5">
              <a:extLst>
                <a:ext uri="{FF2B5EF4-FFF2-40B4-BE49-F238E27FC236}">
                  <a16:creationId xmlns:a16="http://schemas.microsoft.com/office/drawing/2014/main" id="{46166C03-7DD7-462B-9251-2DBC9D159EC1}"/>
                </a:ext>
              </a:extLst>
            </p:cNvPr>
            <p:cNvSpPr/>
            <p:nvPr/>
          </p:nvSpPr>
          <p:spPr>
            <a:xfrm>
              <a:off x="3454157" y="3933597"/>
              <a:ext cx="2235686" cy="997527"/>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cxnSp>
          <p:nvCxnSpPr>
            <p:cNvPr id="7" name="Straight Arrow Connector 6">
              <a:extLst>
                <a:ext uri="{FF2B5EF4-FFF2-40B4-BE49-F238E27FC236}">
                  <a16:creationId xmlns:a16="http://schemas.microsoft.com/office/drawing/2014/main" id="{91F0EBAE-ABEA-4577-8071-6CC46F126DE3}"/>
                </a:ext>
              </a:extLst>
            </p:cNvPr>
            <p:cNvCxnSpPr/>
            <p:nvPr/>
          </p:nvCxnSpPr>
          <p:spPr>
            <a:xfrm>
              <a:off x="4613564" y="3068781"/>
              <a:ext cx="0" cy="68580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67CE89FE-895A-4146-BA3D-8FE19CD8CCE7}"/>
                </a:ext>
              </a:extLst>
            </p:cNvPr>
            <p:cNvSpPr/>
            <p:nvPr/>
          </p:nvSpPr>
          <p:spPr>
            <a:xfrm>
              <a:off x="911483" y="1926875"/>
              <a:ext cx="2235686" cy="997527"/>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12" name="Rectangle 11">
              <a:extLst>
                <a:ext uri="{FF2B5EF4-FFF2-40B4-BE49-F238E27FC236}">
                  <a16:creationId xmlns:a16="http://schemas.microsoft.com/office/drawing/2014/main" id="{70977FB9-99C3-4978-AA50-B68881A5C87C}"/>
                </a:ext>
              </a:extLst>
            </p:cNvPr>
            <p:cNvSpPr/>
            <p:nvPr/>
          </p:nvSpPr>
          <p:spPr>
            <a:xfrm>
              <a:off x="911483" y="3933597"/>
              <a:ext cx="2235686" cy="997527"/>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cxnSp>
          <p:nvCxnSpPr>
            <p:cNvPr id="14" name="Straight Arrow Connector 13">
              <a:extLst>
                <a:ext uri="{FF2B5EF4-FFF2-40B4-BE49-F238E27FC236}">
                  <a16:creationId xmlns:a16="http://schemas.microsoft.com/office/drawing/2014/main" id="{C6C1C6A3-D1DB-438E-B087-D9B670E3F9AB}"/>
                </a:ext>
              </a:extLst>
            </p:cNvPr>
            <p:cNvCxnSpPr/>
            <p:nvPr/>
          </p:nvCxnSpPr>
          <p:spPr>
            <a:xfrm>
              <a:off x="2070890" y="3068781"/>
              <a:ext cx="0" cy="68580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57F62968-1EAD-4598-9AE6-03919021533C}"/>
                </a:ext>
              </a:extLst>
            </p:cNvPr>
            <p:cNvSpPr/>
            <p:nvPr/>
          </p:nvSpPr>
          <p:spPr>
            <a:xfrm>
              <a:off x="5955267" y="1926875"/>
              <a:ext cx="2235686" cy="997527"/>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17" name="Rectangle 16">
              <a:extLst>
                <a:ext uri="{FF2B5EF4-FFF2-40B4-BE49-F238E27FC236}">
                  <a16:creationId xmlns:a16="http://schemas.microsoft.com/office/drawing/2014/main" id="{C5F9C681-E34C-4CA9-B22E-4FDA69162333}"/>
                </a:ext>
              </a:extLst>
            </p:cNvPr>
            <p:cNvSpPr/>
            <p:nvPr/>
          </p:nvSpPr>
          <p:spPr>
            <a:xfrm>
              <a:off x="5955267" y="3933597"/>
              <a:ext cx="2235686" cy="997527"/>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cxnSp>
          <p:nvCxnSpPr>
            <p:cNvPr id="19" name="Straight Arrow Connector 18">
              <a:extLst>
                <a:ext uri="{FF2B5EF4-FFF2-40B4-BE49-F238E27FC236}">
                  <a16:creationId xmlns:a16="http://schemas.microsoft.com/office/drawing/2014/main" id="{6CC3F3D8-2529-4696-BEF7-6EA8DF289090}"/>
                </a:ext>
              </a:extLst>
            </p:cNvPr>
            <p:cNvCxnSpPr>
              <a:cxnSpLocks/>
            </p:cNvCxnSpPr>
            <p:nvPr/>
          </p:nvCxnSpPr>
          <p:spPr>
            <a:xfrm flipH="1">
              <a:off x="4613564" y="3068781"/>
              <a:ext cx="2501110" cy="68580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F241D9B9-AD6B-4548-BAD7-F23D9C4CCE0E}"/>
                </a:ext>
              </a:extLst>
            </p:cNvPr>
            <p:cNvCxnSpPr>
              <a:cxnSpLocks/>
            </p:cNvCxnSpPr>
            <p:nvPr/>
          </p:nvCxnSpPr>
          <p:spPr>
            <a:xfrm>
              <a:off x="2608300" y="3068781"/>
              <a:ext cx="4435643" cy="645696"/>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B5B215C1-6209-4949-BCB5-B1BAC2912066}"/>
                </a:ext>
              </a:extLst>
            </p:cNvPr>
            <p:cNvCxnSpPr>
              <a:cxnSpLocks/>
            </p:cNvCxnSpPr>
            <p:nvPr/>
          </p:nvCxnSpPr>
          <p:spPr>
            <a:xfrm flipH="1">
              <a:off x="2070889" y="3068781"/>
              <a:ext cx="5043785" cy="68580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600002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8FC5-5913-478B-2A60-92F4B74F1142}"/>
              </a:ext>
            </a:extLst>
          </p:cNvPr>
          <p:cNvSpPr>
            <a:spLocks noGrp="1"/>
          </p:cNvSpPr>
          <p:nvPr>
            <p:ph type="title"/>
          </p:nvPr>
        </p:nvSpPr>
        <p:spPr/>
        <p:txBody>
          <a:bodyPr/>
          <a:lstStyle/>
          <a:p>
            <a:r>
              <a:rPr lang="en-AT"/>
              <a:t>Terminology: Cluster</a:t>
            </a:r>
          </a:p>
        </p:txBody>
      </p:sp>
      <p:pic>
        <p:nvPicPr>
          <p:cNvPr id="11" name="Picture 10">
            <a:extLst>
              <a:ext uri="{FF2B5EF4-FFF2-40B4-BE49-F238E27FC236}">
                <a16:creationId xmlns:a16="http://schemas.microsoft.com/office/drawing/2014/main" id="{6D94FEBA-20B3-B4E3-7714-A7C29BFFBE44}"/>
              </a:ext>
            </a:extLst>
          </p:cNvPr>
          <p:cNvPicPr>
            <a:picLocks noChangeAspect="1"/>
          </p:cNvPicPr>
          <p:nvPr/>
        </p:nvPicPr>
        <p:blipFill>
          <a:blip r:embed="rId3"/>
          <a:stretch>
            <a:fillRect/>
          </a:stretch>
        </p:blipFill>
        <p:spPr>
          <a:xfrm>
            <a:off x="1480782" y="1417638"/>
            <a:ext cx="6792036" cy="3385911"/>
          </a:xfrm>
          <a:prstGeom prst="rect">
            <a:avLst/>
          </a:prstGeom>
        </p:spPr>
      </p:pic>
      <p:pic>
        <p:nvPicPr>
          <p:cNvPr id="12" name="Picture 11">
            <a:extLst>
              <a:ext uri="{FF2B5EF4-FFF2-40B4-BE49-F238E27FC236}">
                <a16:creationId xmlns:a16="http://schemas.microsoft.com/office/drawing/2014/main" id="{4009A448-8AF3-68C8-34AA-86A5CC4A44C5}"/>
              </a:ext>
            </a:extLst>
          </p:cNvPr>
          <p:cNvPicPr>
            <a:picLocks noChangeAspect="1"/>
          </p:cNvPicPr>
          <p:nvPr/>
        </p:nvPicPr>
        <p:blipFill>
          <a:blip r:embed="rId4"/>
          <a:stretch>
            <a:fillRect/>
          </a:stretch>
        </p:blipFill>
        <p:spPr>
          <a:xfrm>
            <a:off x="163773" y="5180880"/>
            <a:ext cx="8816454" cy="1174376"/>
          </a:xfrm>
          <a:prstGeom prst="rect">
            <a:avLst/>
          </a:prstGeom>
        </p:spPr>
      </p:pic>
    </p:spTree>
    <p:extLst>
      <p:ext uri="{BB962C8B-B14F-4D97-AF65-F5344CB8AC3E}">
        <p14:creationId xmlns:p14="http://schemas.microsoft.com/office/powerpoint/2010/main" val="3770803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8FC5-5913-478B-2A60-92F4B74F1142}"/>
              </a:ext>
            </a:extLst>
          </p:cNvPr>
          <p:cNvSpPr>
            <a:spLocks noGrp="1"/>
          </p:cNvSpPr>
          <p:nvPr>
            <p:ph type="title"/>
          </p:nvPr>
        </p:nvSpPr>
        <p:spPr/>
        <p:txBody>
          <a:bodyPr/>
          <a:lstStyle/>
          <a:p>
            <a:r>
              <a:rPr lang="en-AT"/>
              <a:t>Cluster &amp; Broker</a:t>
            </a:r>
          </a:p>
        </p:txBody>
      </p:sp>
      <p:sp>
        <p:nvSpPr>
          <p:cNvPr id="4" name="Rounded Rectangle 3">
            <a:extLst>
              <a:ext uri="{FF2B5EF4-FFF2-40B4-BE49-F238E27FC236}">
                <a16:creationId xmlns:a16="http://schemas.microsoft.com/office/drawing/2014/main" id="{74998813-C862-5EB1-ABA4-8CD2A649290B}"/>
              </a:ext>
            </a:extLst>
          </p:cNvPr>
          <p:cNvSpPr/>
          <p:nvPr/>
        </p:nvSpPr>
        <p:spPr>
          <a:xfrm>
            <a:off x="1432932" y="1951463"/>
            <a:ext cx="6278136" cy="45162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T"/>
              <a:t>…</a:t>
            </a:r>
          </a:p>
        </p:txBody>
      </p:sp>
      <p:sp>
        <p:nvSpPr>
          <p:cNvPr id="5" name="TextBox 4">
            <a:extLst>
              <a:ext uri="{FF2B5EF4-FFF2-40B4-BE49-F238E27FC236}">
                <a16:creationId xmlns:a16="http://schemas.microsoft.com/office/drawing/2014/main" id="{D4C71EA5-7D13-BC4C-D90B-69D2F425040F}"/>
              </a:ext>
            </a:extLst>
          </p:cNvPr>
          <p:cNvSpPr txBox="1"/>
          <p:nvPr/>
        </p:nvSpPr>
        <p:spPr>
          <a:xfrm>
            <a:off x="1432932" y="1499884"/>
            <a:ext cx="840038" cy="369332"/>
          </a:xfrm>
          <a:prstGeom prst="rect">
            <a:avLst/>
          </a:prstGeom>
          <a:noFill/>
        </p:spPr>
        <p:txBody>
          <a:bodyPr wrap="none" rtlCol="0">
            <a:spAutoFit/>
          </a:bodyPr>
          <a:lstStyle/>
          <a:p>
            <a:r>
              <a:rPr lang="en-AT"/>
              <a:t>Cluster</a:t>
            </a:r>
          </a:p>
        </p:txBody>
      </p:sp>
      <p:grpSp>
        <p:nvGrpSpPr>
          <p:cNvPr id="11" name="Group 10">
            <a:extLst>
              <a:ext uri="{FF2B5EF4-FFF2-40B4-BE49-F238E27FC236}">
                <a16:creationId xmlns:a16="http://schemas.microsoft.com/office/drawing/2014/main" id="{F81443BE-84ED-2A9D-85AC-666F7C55FE22}"/>
              </a:ext>
            </a:extLst>
          </p:cNvPr>
          <p:cNvGrpSpPr/>
          <p:nvPr/>
        </p:nvGrpSpPr>
        <p:grpSpPr>
          <a:xfrm>
            <a:off x="1852951" y="2932770"/>
            <a:ext cx="2083223" cy="2553629"/>
            <a:chOff x="1852951" y="2932770"/>
            <a:chExt cx="2083223" cy="2553629"/>
          </a:xfrm>
        </p:grpSpPr>
        <p:pic>
          <p:nvPicPr>
            <p:cNvPr id="7" name="Picture 6" descr="Graphical user interface, application&#10;&#10;Description automatically generated">
              <a:extLst>
                <a:ext uri="{FF2B5EF4-FFF2-40B4-BE49-F238E27FC236}">
                  <a16:creationId xmlns:a16="http://schemas.microsoft.com/office/drawing/2014/main" id="{A31B4C97-8E79-1FE9-0D38-A841AB8638CD}"/>
                </a:ext>
              </a:extLst>
            </p:cNvPr>
            <p:cNvPicPr>
              <a:picLocks noChangeAspect="1"/>
            </p:cNvPicPr>
            <p:nvPr/>
          </p:nvPicPr>
          <p:blipFill rotWithShape="1">
            <a:blip r:embed="rId2"/>
            <a:srcRect l="7490" t="4686" r="17616" b="3427"/>
            <a:stretch/>
          </p:blipFill>
          <p:spPr>
            <a:xfrm>
              <a:off x="1852951" y="2932770"/>
              <a:ext cx="2083223" cy="2553629"/>
            </a:xfrm>
            <a:prstGeom prst="rect">
              <a:avLst/>
            </a:prstGeom>
          </p:spPr>
        </p:pic>
        <p:sp>
          <p:nvSpPr>
            <p:cNvPr id="9" name="TextBox 8">
              <a:extLst>
                <a:ext uri="{FF2B5EF4-FFF2-40B4-BE49-F238E27FC236}">
                  <a16:creationId xmlns:a16="http://schemas.microsoft.com/office/drawing/2014/main" id="{2E781974-F2B9-1625-78DC-2E3E6CF8EE9B}"/>
                </a:ext>
              </a:extLst>
            </p:cNvPr>
            <p:cNvSpPr txBox="1"/>
            <p:nvPr/>
          </p:nvSpPr>
          <p:spPr>
            <a:xfrm>
              <a:off x="2409461" y="4209584"/>
              <a:ext cx="970202" cy="369332"/>
            </a:xfrm>
            <a:prstGeom prst="rect">
              <a:avLst/>
            </a:prstGeom>
            <a:noFill/>
          </p:spPr>
          <p:txBody>
            <a:bodyPr wrap="none" rtlCol="0">
              <a:spAutoFit/>
            </a:bodyPr>
            <a:lstStyle/>
            <a:p>
              <a:r>
                <a:rPr lang="en-AT">
                  <a:solidFill>
                    <a:srgbClr val="00B050"/>
                  </a:solidFill>
                </a:rPr>
                <a:t>Broker 1</a:t>
              </a:r>
            </a:p>
          </p:txBody>
        </p:sp>
      </p:grpSp>
      <p:grpSp>
        <p:nvGrpSpPr>
          <p:cNvPr id="15" name="Group 14">
            <a:extLst>
              <a:ext uri="{FF2B5EF4-FFF2-40B4-BE49-F238E27FC236}">
                <a16:creationId xmlns:a16="http://schemas.microsoft.com/office/drawing/2014/main" id="{AC4DB384-8F6B-F281-A6F8-464809E72322}"/>
              </a:ext>
            </a:extLst>
          </p:cNvPr>
          <p:cNvGrpSpPr/>
          <p:nvPr/>
        </p:nvGrpSpPr>
        <p:grpSpPr>
          <a:xfrm>
            <a:off x="4984842" y="2949495"/>
            <a:ext cx="2083223" cy="2553629"/>
            <a:chOff x="1852951" y="2932770"/>
            <a:chExt cx="2083223" cy="2553629"/>
          </a:xfrm>
        </p:grpSpPr>
        <p:pic>
          <p:nvPicPr>
            <p:cNvPr id="16" name="Picture 15" descr="Graphical user interface, application&#10;&#10;Description automatically generated">
              <a:extLst>
                <a:ext uri="{FF2B5EF4-FFF2-40B4-BE49-F238E27FC236}">
                  <a16:creationId xmlns:a16="http://schemas.microsoft.com/office/drawing/2014/main" id="{00231981-C265-04E3-33C9-AC6A47199426}"/>
                </a:ext>
              </a:extLst>
            </p:cNvPr>
            <p:cNvPicPr>
              <a:picLocks noChangeAspect="1"/>
            </p:cNvPicPr>
            <p:nvPr/>
          </p:nvPicPr>
          <p:blipFill rotWithShape="1">
            <a:blip r:embed="rId2"/>
            <a:srcRect l="7490" t="4686" r="17616" b="3427"/>
            <a:stretch/>
          </p:blipFill>
          <p:spPr>
            <a:xfrm>
              <a:off x="1852951" y="2932770"/>
              <a:ext cx="2083223" cy="2553629"/>
            </a:xfrm>
            <a:prstGeom prst="rect">
              <a:avLst/>
            </a:prstGeom>
          </p:spPr>
        </p:pic>
        <p:sp>
          <p:nvSpPr>
            <p:cNvPr id="17" name="TextBox 16">
              <a:extLst>
                <a:ext uri="{FF2B5EF4-FFF2-40B4-BE49-F238E27FC236}">
                  <a16:creationId xmlns:a16="http://schemas.microsoft.com/office/drawing/2014/main" id="{1FBE6F2B-81CA-E167-C213-62B7383EE71E}"/>
                </a:ext>
              </a:extLst>
            </p:cNvPr>
            <p:cNvSpPr txBox="1"/>
            <p:nvPr/>
          </p:nvSpPr>
          <p:spPr>
            <a:xfrm>
              <a:off x="2409461" y="4209584"/>
              <a:ext cx="970202" cy="369332"/>
            </a:xfrm>
            <a:prstGeom prst="rect">
              <a:avLst/>
            </a:prstGeom>
            <a:noFill/>
          </p:spPr>
          <p:txBody>
            <a:bodyPr wrap="none" rtlCol="0">
              <a:spAutoFit/>
            </a:bodyPr>
            <a:lstStyle/>
            <a:p>
              <a:r>
                <a:rPr lang="en-AT">
                  <a:solidFill>
                    <a:srgbClr val="00B050"/>
                  </a:solidFill>
                </a:rPr>
                <a:t>Broker 2</a:t>
              </a:r>
            </a:p>
          </p:txBody>
        </p:sp>
      </p:grpSp>
    </p:spTree>
    <p:extLst>
      <p:ext uri="{BB962C8B-B14F-4D97-AF65-F5344CB8AC3E}">
        <p14:creationId xmlns:p14="http://schemas.microsoft.com/office/powerpoint/2010/main" val="1242625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8FC5-5913-478B-2A60-92F4B74F1142}"/>
              </a:ext>
            </a:extLst>
          </p:cNvPr>
          <p:cNvSpPr>
            <a:spLocks noGrp="1"/>
          </p:cNvSpPr>
          <p:nvPr>
            <p:ph type="title"/>
          </p:nvPr>
        </p:nvSpPr>
        <p:spPr/>
        <p:txBody>
          <a:bodyPr/>
          <a:lstStyle/>
          <a:p>
            <a:r>
              <a:rPr lang="en-AT"/>
              <a:t>Cluster &amp; Broker (not best practise)</a:t>
            </a:r>
          </a:p>
        </p:txBody>
      </p:sp>
      <p:sp>
        <p:nvSpPr>
          <p:cNvPr id="4" name="Rounded Rectangle 3">
            <a:extLst>
              <a:ext uri="{FF2B5EF4-FFF2-40B4-BE49-F238E27FC236}">
                <a16:creationId xmlns:a16="http://schemas.microsoft.com/office/drawing/2014/main" id="{74998813-C862-5EB1-ABA4-8CD2A649290B}"/>
              </a:ext>
            </a:extLst>
          </p:cNvPr>
          <p:cNvSpPr/>
          <p:nvPr/>
        </p:nvSpPr>
        <p:spPr>
          <a:xfrm>
            <a:off x="1432932" y="1951463"/>
            <a:ext cx="6278136" cy="451624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AT"/>
              <a:t>…</a:t>
            </a:r>
          </a:p>
        </p:txBody>
      </p:sp>
      <p:sp>
        <p:nvSpPr>
          <p:cNvPr id="5" name="TextBox 4">
            <a:extLst>
              <a:ext uri="{FF2B5EF4-FFF2-40B4-BE49-F238E27FC236}">
                <a16:creationId xmlns:a16="http://schemas.microsoft.com/office/drawing/2014/main" id="{D4C71EA5-7D13-BC4C-D90B-69D2F425040F}"/>
              </a:ext>
            </a:extLst>
          </p:cNvPr>
          <p:cNvSpPr txBox="1"/>
          <p:nvPr/>
        </p:nvSpPr>
        <p:spPr>
          <a:xfrm>
            <a:off x="1432932" y="1499884"/>
            <a:ext cx="840038" cy="369332"/>
          </a:xfrm>
          <a:prstGeom prst="rect">
            <a:avLst/>
          </a:prstGeom>
          <a:noFill/>
        </p:spPr>
        <p:txBody>
          <a:bodyPr wrap="none" rtlCol="0">
            <a:spAutoFit/>
          </a:bodyPr>
          <a:lstStyle/>
          <a:p>
            <a:r>
              <a:rPr lang="en-AT"/>
              <a:t>Cluster</a:t>
            </a:r>
          </a:p>
        </p:txBody>
      </p:sp>
      <p:pic>
        <p:nvPicPr>
          <p:cNvPr id="7" name="Picture 6" descr="Graphical user interface, application&#10;&#10;Description automatically generated">
            <a:extLst>
              <a:ext uri="{FF2B5EF4-FFF2-40B4-BE49-F238E27FC236}">
                <a16:creationId xmlns:a16="http://schemas.microsoft.com/office/drawing/2014/main" id="{A31B4C97-8E79-1FE9-0D38-A841AB8638CD}"/>
              </a:ext>
            </a:extLst>
          </p:cNvPr>
          <p:cNvPicPr>
            <a:picLocks noChangeAspect="1"/>
          </p:cNvPicPr>
          <p:nvPr/>
        </p:nvPicPr>
        <p:blipFill rotWithShape="1">
          <a:blip r:embed="rId2"/>
          <a:srcRect l="7490" t="4686" r="17616" b="3427"/>
          <a:stretch/>
        </p:blipFill>
        <p:spPr>
          <a:xfrm>
            <a:off x="1852951" y="2932770"/>
            <a:ext cx="2083223" cy="2553629"/>
          </a:xfrm>
          <a:prstGeom prst="rect">
            <a:avLst/>
          </a:prstGeom>
        </p:spPr>
      </p:pic>
      <p:sp>
        <p:nvSpPr>
          <p:cNvPr id="3" name="Rectangle 2">
            <a:extLst>
              <a:ext uri="{FF2B5EF4-FFF2-40B4-BE49-F238E27FC236}">
                <a16:creationId xmlns:a16="http://schemas.microsoft.com/office/drawing/2014/main" id="{9D662843-778D-39EA-F01D-31693277E5CF}"/>
              </a:ext>
            </a:extLst>
          </p:cNvPr>
          <p:cNvSpPr/>
          <p:nvPr/>
        </p:nvSpPr>
        <p:spPr>
          <a:xfrm>
            <a:off x="2307658" y="3518151"/>
            <a:ext cx="1173807" cy="45578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AT" dirty="0"/>
              <a:t>Broker 1</a:t>
            </a:r>
          </a:p>
        </p:txBody>
      </p:sp>
      <p:sp>
        <p:nvSpPr>
          <p:cNvPr id="13" name="Rectangle 12">
            <a:extLst>
              <a:ext uri="{FF2B5EF4-FFF2-40B4-BE49-F238E27FC236}">
                <a16:creationId xmlns:a16="http://schemas.microsoft.com/office/drawing/2014/main" id="{AA3D2CA8-C6B8-F673-BE63-238C2FCF3344}"/>
              </a:ext>
            </a:extLst>
          </p:cNvPr>
          <p:cNvSpPr/>
          <p:nvPr/>
        </p:nvSpPr>
        <p:spPr>
          <a:xfrm>
            <a:off x="2307657" y="4021779"/>
            <a:ext cx="1173807" cy="45578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AT" dirty="0"/>
              <a:t>Broker 2</a:t>
            </a:r>
          </a:p>
        </p:txBody>
      </p:sp>
      <p:sp>
        <p:nvSpPr>
          <p:cNvPr id="14" name="Rectangle 13">
            <a:extLst>
              <a:ext uri="{FF2B5EF4-FFF2-40B4-BE49-F238E27FC236}">
                <a16:creationId xmlns:a16="http://schemas.microsoft.com/office/drawing/2014/main" id="{99BEE0E0-2465-FCC6-CE26-1027CBD4E77C}"/>
              </a:ext>
            </a:extLst>
          </p:cNvPr>
          <p:cNvSpPr/>
          <p:nvPr/>
        </p:nvSpPr>
        <p:spPr>
          <a:xfrm>
            <a:off x="2307656" y="4532561"/>
            <a:ext cx="1173807" cy="45578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AT"/>
              <a:t>Broker 3</a:t>
            </a:r>
          </a:p>
        </p:txBody>
      </p:sp>
      <p:pic>
        <p:nvPicPr>
          <p:cNvPr id="25" name="Picture 24" descr="Graphical user interface, application&#10;&#10;Description automatically generated">
            <a:extLst>
              <a:ext uri="{FF2B5EF4-FFF2-40B4-BE49-F238E27FC236}">
                <a16:creationId xmlns:a16="http://schemas.microsoft.com/office/drawing/2014/main" id="{7DDFF240-C868-A270-99FA-DFB7BA5DB625}"/>
              </a:ext>
            </a:extLst>
          </p:cNvPr>
          <p:cNvPicPr>
            <a:picLocks noChangeAspect="1"/>
          </p:cNvPicPr>
          <p:nvPr/>
        </p:nvPicPr>
        <p:blipFill rotWithShape="1">
          <a:blip r:embed="rId2"/>
          <a:srcRect l="7490" t="4686" r="17616" b="3427"/>
          <a:stretch/>
        </p:blipFill>
        <p:spPr>
          <a:xfrm>
            <a:off x="4992019" y="2932769"/>
            <a:ext cx="2083223" cy="2553629"/>
          </a:xfrm>
          <a:prstGeom prst="rect">
            <a:avLst/>
          </a:prstGeom>
        </p:spPr>
      </p:pic>
      <p:sp>
        <p:nvSpPr>
          <p:cNvPr id="26" name="Rectangle 25">
            <a:extLst>
              <a:ext uri="{FF2B5EF4-FFF2-40B4-BE49-F238E27FC236}">
                <a16:creationId xmlns:a16="http://schemas.microsoft.com/office/drawing/2014/main" id="{4AC1CCB2-3E7C-4E05-DE7F-570C2C19C95F}"/>
              </a:ext>
            </a:extLst>
          </p:cNvPr>
          <p:cNvSpPr/>
          <p:nvPr/>
        </p:nvSpPr>
        <p:spPr>
          <a:xfrm>
            <a:off x="5446726" y="3518150"/>
            <a:ext cx="1173807" cy="45578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AT" dirty="0"/>
              <a:t>Broker </a:t>
            </a:r>
            <a:r>
              <a:rPr lang="de-DE" dirty="0"/>
              <a:t>4</a:t>
            </a:r>
            <a:endParaRPr lang="en-AT" dirty="0"/>
          </a:p>
        </p:txBody>
      </p:sp>
      <p:sp>
        <p:nvSpPr>
          <p:cNvPr id="27" name="Rectangle 26">
            <a:extLst>
              <a:ext uri="{FF2B5EF4-FFF2-40B4-BE49-F238E27FC236}">
                <a16:creationId xmlns:a16="http://schemas.microsoft.com/office/drawing/2014/main" id="{434A589A-9E88-ECCC-BA0B-386B0C99F198}"/>
              </a:ext>
            </a:extLst>
          </p:cNvPr>
          <p:cNvSpPr/>
          <p:nvPr/>
        </p:nvSpPr>
        <p:spPr>
          <a:xfrm>
            <a:off x="5446725" y="4021778"/>
            <a:ext cx="1173807" cy="45578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AT" dirty="0"/>
              <a:t>Broker </a:t>
            </a:r>
            <a:r>
              <a:rPr lang="de-DE" dirty="0"/>
              <a:t>5</a:t>
            </a:r>
            <a:endParaRPr lang="en-AT" dirty="0"/>
          </a:p>
        </p:txBody>
      </p:sp>
      <p:sp>
        <p:nvSpPr>
          <p:cNvPr id="28" name="Rectangle 27">
            <a:extLst>
              <a:ext uri="{FF2B5EF4-FFF2-40B4-BE49-F238E27FC236}">
                <a16:creationId xmlns:a16="http://schemas.microsoft.com/office/drawing/2014/main" id="{79C21C34-AFF1-A86C-F535-C28FDA1B950A}"/>
              </a:ext>
            </a:extLst>
          </p:cNvPr>
          <p:cNvSpPr/>
          <p:nvPr/>
        </p:nvSpPr>
        <p:spPr>
          <a:xfrm>
            <a:off x="5446724" y="4532560"/>
            <a:ext cx="1173807" cy="45578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AT" dirty="0"/>
              <a:t>Broker </a:t>
            </a:r>
            <a:r>
              <a:rPr lang="de-DE" dirty="0"/>
              <a:t>6</a:t>
            </a:r>
            <a:endParaRPr lang="en-AT" dirty="0"/>
          </a:p>
        </p:txBody>
      </p:sp>
    </p:spTree>
    <p:extLst>
      <p:ext uri="{BB962C8B-B14F-4D97-AF65-F5344CB8AC3E}">
        <p14:creationId xmlns:p14="http://schemas.microsoft.com/office/powerpoint/2010/main" val="2702227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B8C334-5C9B-AF2E-41BD-120FCBB58AB9}"/>
              </a:ext>
            </a:extLst>
          </p:cNvPr>
          <p:cNvSpPr>
            <a:spLocks noGrp="1"/>
          </p:cNvSpPr>
          <p:nvPr>
            <p:ph type="title"/>
          </p:nvPr>
        </p:nvSpPr>
        <p:spPr/>
        <p:txBody>
          <a:bodyPr/>
          <a:lstStyle/>
          <a:p>
            <a:r>
              <a:rPr lang="de-DE"/>
              <a:t>Überblick Kafka Cluster</a:t>
            </a:r>
          </a:p>
        </p:txBody>
      </p:sp>
      <p:pic>
        <p:nvPicPr>
          <p:cNvPr id="7" name="Inhaltsplatzhalter 6">
            <a:extLst>
              <a:ext uri="{FF2B5EF4-FFF2-40B4-BE49-F238E27FC236}">
                <a16:creationId xmlns:a16="http://schemas.microsoft.com/office/drawing/2014/main" id="{386CAD47-F837-19FD-7514-CAFF5D4A8198}"/>
              </a:ext>
            </a:extLst>
          </p:cNvPr>
          <p:cNvPicPr>
            <a:picLocks noGrp="1" noChangeAspect="1"/>
          </p:cNvPicPr>
          <p:nvPr>
            <p:ph idx="1"/>
          </p:nvPr>
        </p:nvPicPr>
        <p:blipFill>
          <a:blip r:embed="rId2"/>
          <a:stretch>
            <a:fillRect/>
          </a:stretch>
        </p:blipFill>
        <p:spPr>
          <a:xfrm>
            <a:off x="2037291" y="1600200"/>
            <a:ext cx="5069418" cy="4525963"/>
          </a:xfrm>
          <a:prstGeom prst="rect">
            <a:avLst/>
          </a:prstGeom>
        </p:spPr>
      </p:pic>
      <p:sp>
        <p:nvSpPr>
          <p:cNvPr id="3" name="Rectangle 2">
            <a:extLst>
              <a:ext uri="{FF2B5EF4-FFF2-40B4-BE49-F238E27FC236}">
                <a16:creationId xmlns:a16="http://schemas.microsoft.com/office/drawing/2014/main" id="{9179918F-583B-CA6A-7EE2-BC0029B619B5}"/>
              </a:ext>
            </a:extLst>
          </p:cNvPr>
          <p:cNvSpPr/>
          <p:nvPr/>
        </p:nvSpPr>
        <p:spPr>
          <a:xfrm>
            <a:off x="4135271" y="2402005"/>
            <a:ext cx="873457" cy="518615"/>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b="1"/>
          </a:p>
        </p:txBody>
      </p:sp>
      <p:sp>
        <p:nvSpPr>
          <p:cNvPr id="4" name="Rectangle 3">
            <a:extLst>
              <a:ext uri="{FF2B5EF4-FFF2-40B4-BE49-F238E27FC236}">
                <a16:creationId xmlns:a16="http://schemas.microsoft.com/office/drawing/2014/main" id="{E54692D6-3224-3E43-9780-A61A2DCAE47C}"/>
              </a:ext>
            </a:extLst>
          </p:cNvPr>
          <p:cNvSpPr/>
          <p:nvPr/>
        </p:nvSpPr>
        <p:spPr>
          <a:xfrm>
            <a:off x="4135271" y="3745469"/>
            <a:ext cx="873457" cy="518615"/>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sp>
        <p:nvSpPr>
          <p:cNvPr id="5" name="Rectangle 4">
            <a:extLst>
              <a:ext uri="{FF2B5EF4-FFF2-40B4-BE49-F238E27FC236}">
                <a16:creationId xmlns:a16="http://schemas.microsoft.com/office/drawing/2014/main" id="{7D997909-1451-D1BF-B5B6-A3CFF7AF0D03}"/>
              </a:ext>
            </a:extLst>
          </p:cNvPr>
          <p:cNvSpPr/>
          <p:nvPr/>
        </p:nvSpPr>
        <p:spPr>
          <a:xfrm>
            <a:off x="4135270" y="5088933"/>
            <a:ext cx="873457" cy="518615"/>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747926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FF50F-0B59-C674-00EF-5D2591980DC9}"/>
              </a:ext>
            </a:extLst>
          </p:cNvPr>
          <p:cNvSpPr>
            <a:spLocks noGrp="1"/>
          </p:cNvSpPr>
          <p:nvPr>
            <p:ph type="title"/>
          </p:nvPr>
        </p:nvSpPr>
        <p:spPr/>
        <p:txBody>
          <a:bodyPr/>
          <a:lstStyle/>
          <a:p>
            <a:r>
              <a:rPr lang="de-DE"/>
              <a:t>Überblick Producer</a:t>
            </a:r>
          </a:p>
        </p:txBody>
      </p:sp>
      <p:sp>
        <p:nvSpPr>
          <p:cNvPr id="3" name="Inhaltsplatzhalter 2">
            <a:extLst>
              <a:ext uri="{FF2B5EF4-FFF2-40B4-BE49-F238E27FC236}">
                <a16:creationId xmlns:a16="http://schemas.microsoft.com/office/drawing/2014/main" id="{CAB5E543-7BBF-4097-68FF-36E274827E94}"/>
              </a:ext>
            </a:extLst>
          </p:cNvPr>
          <p:cNvSpPr>
            <a:spLocks noGrp="1"/>
          </p:cNvSpPr>
          <p:nvPr>
            <p:ph sz="half" idx="1"/>
          </p:nvPr>
        </p:nvSpPr>
        <p:spPr/>
        <p:txBody>
          <a:bodyPr>
            <a:normAutofit fontScale="92500" lnSpcReduction="10000"/>
          </a:bodyPr>
          <a:lstStyle/>
          <a:p>
            <a:r>
              <a:rPr lang="de-DE" dirty="0"/>
              <a:t>Produziert Nachrichten, welche im Kafka Cluster gespeichert werden. (push) </a:t>
            </a:r>
          </a:p>
          <a:p>
            <a:r>
              <a:rPr lang="de-DE" dirty="0"/>
              <a:t>Kann mit Java, Python, etc. implementiert werden.</a:t>
            </a:r>
          </a:p>
          <a:p>
            <a:r>
              <a:rPr lang="de-DE" dirty="0"/>
              <a:t>Trägt viel Verantwortung und entscheidet selbst, wohin die Daten geschrieben werden.</a:t>
            </a:r>
          </a:p>
        </p:txBody>
      </p:sp>
      <p:pic>
        <p:nvPicPr>
          <p:cNvPr id="5" name="Inhaltsplatzhalter 4">
            <a:extLst>
              <a:ext uri="{FF2B5EF4-FFF2-40B4-BE49-F238E27FC236}">
                <a16:creationId xmlns:a16="http://schemas.microsoft.com/office/drawing/2014/main" id="{CEA861E4-F3B2-3C00-2092-6EC34ACFE24B}"/>
              </a:ext>
            </a:extLst>
          </p:cNvPr>
          <p:cNvPicPr>
            <a:picLocks noGrp="1" noChangeAspect="1"/>
          </p:cNvPicPr>
          <p:nvPr>
            <p:ph sz="half" idx="2"/>
          </p:nvPr>
        </p:nvPicPr>
        <p:blipFill>
          <a:blip r:embed="rId2"/>
          <a:stretch>
            <a:fillRect/>
          </a:stretch>
        </p:blipFill>
        <p:spPr>
          <a:xfrm>
            <a:off x="4648200" y="2060356"/>
            <a:ext cx="4038600" cy="3605651"/>
          </a:xfrm>
          <a:prstGeom prst="rect">
            <a:avLst/>
          </a:prstGeom>
        </p:spPr>
      </p:pic>
      <p:sp>
        <p:nvSpPr>
          <p:cNvPr id="8" name="Rectangle 7">
            <a:extLst>
              <a:ext uri="{FF2B5EF4-FFF2-40B4-BE49-F238E27FC236}">
                <a16:creationId xmlns:a16="http://schemas.microsoft.com/office/drawing/2014/main" id="{B7B42DFC-35C3-970F-60BE-D7C7BFB3A419}"/>
              </a:ext>
            </a:extLst>
          </p:cNvPr>
          <p:cNvSpPr/>
          <p:nvPr/>
        </p:nvSpPr>
        <p:spPr>
          <a:xfrm>
            <a:off x="6316262" y="3763615"/>
            <a:ext cx="702475" cy="420519"/>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b="1"/>
          </a:p>
        </p:txBody>
      </p:sp>
      <p:sp>
        <p:nvSpPr>
          <p:cNvPr id="10" name="Rectangle 9">
            <a:extLst>
              <a:ext uri="{FF2B5EF4-FFF2-40B4-BE49-F238E27FC236}">
                <a16:creationId xmlns:a16="http://schemas.microsoft.com/office/drawing/2014/main" id="{F4C5F6F0-15DA-DAED-3FC4-52892998EBBF}"/>
              </a:ext>
            </a:extLst>
          </p:cNvPr>
          <p:cNvSpPr/>
          <p:nvPr/>
        </p:nvSpPr>
        <p:spPr>
          <a:xfrm>
            <a:off x="6316261" y="4822205"/>
            <a:ext cx="702475" cy="420519"/>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b="1"/>
          </a:p>
        </p:txBody>
      </p:sp>
      <p:sp>
        <p:nvSpPr>
          <p:cNvPr id="11" name="Rectangle 10">
            <a:extLst>
              <a:ext uri="{FF2B5EF4-FFF2-40B4-BE49-F238E27FC236}">
                <a16:creationId xmlns:a16="http://schemas.microsoft.com/office/drawing/2014/main" id="{9F2803A3-198F-380C-54D7-B38E119C9D3F}"/>
              </a:ext>
            </a:extLst>
          </p:cNvPr>
          <p:cNvSpPr/>
          <p:nvPr/>
        </p:nvSpPr>
        <p:spPr>
          <a:xfrm>
            <a:off x="6316261" y="2700378"/>
            <a:ext cx="702475" cy="420519"/>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b="1"/>
          </a:p>
        </p:txBody>
      </p:sp>
    </p:spTree>
    <p:extLst>
      <p:ext uri="{BB962C8B-B14F-4D97-AF65-F5344CB8AC3E}">
        <p14:creationId xmlns:p14="http://schemas.microsoft.com/office/powerpoint/2010/main" val="2916327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FF50F-0B59-C674-00EF-5D2591980DC9}"/>
              </a:ext>
            </a:extLst>
          </p:cNvPr>
          <p:cNvSpPr>
            <a:spLocks noGrp="1"/>
          </p:cNvSpPr>
          <p:nvPr>
            <p:ph type="title"/>
          </p:nvPr>
        </p:nvSpPr>
        <p:spPr/>
        <p:txBody>
          <a:bodyPr/>
          <a:lstStyle/>
          <a:p>
            <a:r>
              <a:rPr lang="de-DE"/>
              <a:t>Überblick Consumer</a:t>
            </a:r>
          </a:p>
        </p:txBody>
      </p:sp>
      <p:sp>
        <p:nvSpPr>
          <p:cNvPr id="3" name="Inhaltsplatzhalter 2">
            <a:extLst>
              <a:ext uri="{FF2B5EF4-FFF2-40B4-BE49-F238E27FC236}">
                <a16:creationId xmlns:a16="http://schemas.microsoft.com/office/drawing/2014/main" id="{CAB5E543-7BBF-4097-68FF-36E274827E94}"/>
              </a:ext>
            </a:extLst>
          </p:cNvPr>
          <p:cNvSpPr>
            <a:spLocks noGrp="1"/>
          </p:cNvSpPr>
          <p:nvPr>
            <p:ph sz="half" idx="1"/>
          </p:nvPr>
        </p:nvSpPr>
        <p:spPr/>
        <p:txBody>
          <a:bodyPr>
            <a:normAutofit fontScale="92500" lnSpcReduction="20000"/>
          </a:bodyPr>
          <a:lstStyle/>
          <a:p>
            <a:r>
              <a:rPr lang="de-DE" dirty="0"/>
              <a:t>Ließt Nachrichten aus dem Kafka Cluster aus. (pull) </a:t>
            </a:r>
          </a:p>
          <a:p>
            <a:r>
              <a:rPr lang="de-DE" dirty="0"/>
              <a:t>Nachrichten werden dabei </a:t>
            </a:r>
            <a:r>
              <a:rPr lang="de-DE" b="1" dirty="0"/>
              <a:t>nicht</a:t>
            </a:r>
            <a:r>
              <a:rPr lang="de-DE" dirty="0"/>
              <a:t> verbraucht.</a:t>
            </a:r>
          </a:p>
          <a:p>
            <a:r>
              <a:rPr lang="de-DE" dirty="0"/>
              <a:t>Kann mit Java, Python, etc. implementiert werden.</a:t>
            </a:r>
          </a:p>
          <a:p>
            <a:r>
              <a:rPr lang="de-DE" dirty="0"/>
              <a:t>Werden in Consumer-Groups zusammengefasst, um Arbeit zu parallelisieren.</a:t>
            </a:r>
          </a:p>
        </p:txBody>
      </p:sp>
      <p:pic>
        <p:nvPicPr>
          <p:cNvPr id="5" name="Inhaltsplatzhalter 4">
            <a:extLst>
              <a:ext uri="{FF2B5EF4-FFF2-40B4-BE49-F238E27FC236}">
                <a16:creationId xmlns:a16="http://schemas.microsoft.com/office/drawing/2014/main" id="{CEA861E4-F3B2-3C00-2092-6EC34ACFE24B}"/>
              </a:ext>
            </a:extLst>
          </p:cNvPr>
          <p:cNvPicPr>
            <a:picLocks noGrp="1" noChangeAspect="1"/>
          </p:cNvPicPr>
          <p:nvPr>
            <p:ph sz="half" idx="2"/>
          </p:nvPr>
        </p:nvPicPr>
        <p:blipFill>
          <a:blip r:embed="rId2"/>
          <a:stretch>
            <a:fillRect/>
          </a:stretch>
        </p:blipFill>
        <p:spPr>
          <a:xfrm>
            <a:off x="4648200" y="2060356"/>
            <a:ext cx="4038600" cy="3605651"/>
          </a:xfrm>
          <a:prstGeom prst="rect">
            <a:avLst/>
          </a:prstGeom>
        </p:spPr>
      </p:pic>
      <p:sp>
        <p:nvSpPr>
          <p:cNvPr id="4" name="Rectangle 3">
            <a:extLst>
              <a:ext uri="{FF2B5EF4-FFF2-40B4-BE49-F238E27FC236}">
                <a16:creationId xmlns:a16="http://schemas.microsoft.com/office/drawing/2014/main" id="{1EB9E086-0FC0-321A-2C7B-523C948E24C0}"/>
              </a:ext>
            </a:extLst>
          </p:cNvPr>
          <p:cNvSpPr/>
          <p:nvPr/>
        </p:nvSpPr>
        <p:spPr>
          <a:xfrm>
            <a:off x="6316262" y="3763615"/>
            <a:ext cx="702475" cy="420519"/>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b="1"/>
          </a:p>
        </p:txBody>
      </p:sp>
      <p:sp>
        <p:nvSpPr>
          <p:cNvPr id="6" name="Rectangle 5">
            <a:extLst>
              <a:ext uri="{FF2B5EF4-FFF2-40B4-BE49-F238E27FC236}">
                <a16:creationId xmlns:a16="http://schemas.microsoft.com/office/drawing/2014/main" id="{177E6D58-5600-E88B-2D55-2478839B0AC1}"/>
              </a:ext>
            </a:extLst>
          </p:cNvPr>
          <p:cNvSpPr/>
          <p:nvPr/>
        </p:nvSpPr>
        <p:spPr>
          <a:xfrm>
            <a:off x="6316261" y="4822205"/>
            <a:ext cx="702475" cy="420519"/>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b="1"/>
          </a:p>
        </p:txBody>
      </p:sp>
      <p:sp>
        <p:nvSpPr>
          <p:cNvPr id="7" name="Rectangle 6">
            <a:extLst>
              <a:ext uri="{FF2B5EF4-FFF2-40B4-BE49-F238E27FC236}">
                <a16:creationId xmlns:a16="http://schemas.microsoft.com/office/drawing/2014/main" id="{BE51DBB7-8057-7E94-2F94-E042C67C1EEC}"/>
              </a:ext>
            </a:extLst>
          </p:cNvPr>
          <p:cNvSpPr/>
          <p:nvPr/>
        </p:nvSpPr>
        <p:spPr>
          <a:xfrm>
            <a:off x="6316261" y="2700378"/>
            <a:ext cx="702475" cy="420519"/>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b="1"/>
          </a:p>
        </p:txBody>
      </p:sp>
    </p:spTree>
    <p:extLst>
      <p:ext uri="{BB962C8B-B14F-4D97-AF65-F5344CB8AC3E}">
        <p14:creationId xmlns:p14="http://schemas.microsoft.com/office/powerpoint/2010/main" val="487283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7F0E-EDA5-D014-579B-605810782AFB}"/>
              </a:ext>
            </a:extLst>
          </p:cNvPr>
          <p:cNvSpPr>
            <a:spLocks noGrp="1"/>
          </p:cNvSpPr>
          <p:nvPr>
            <p:ph type="title"/>
          </p:nvPr>
        </p:nvSpPr>
        <p:spPr/>
        <p:txBody>
          <a:bodyPr/>
          <a:lstStyle/>
          <a:p>
            <a:r>
              <a:rPr lang="en-AT"/>
              <a:t>Consumer &amp; Producer</a:t>
            </a:r>
          </a:p>
        </p:txBody>
      </p:sp>
      <p:sp>
        <p:nvSpPr>
          <p:cNvPr id="5" name="Content Placeholder 4">
            <a:extLst>
              <a:ext uri="{FF2B5EF4-FFF2-40B4-BE49-F238E27FC236}">
                <a16:creationId xmlns:a16="http://schemas.microsoft.com/office/drawing/2014/main" id="{DFFC16DF-37D9-4EFE-5CC0-4F60843D4B00}"/>
              </a:ext>
            </a:extLst>
          </p:cNvPr>
          <p:cNvSpPr>
            <a:spLocks noGrp="1"/>
          </p:cNvSpPr>
          <p:nvPr>
            <p:ph idx="1"/>
          </p:nvPr>
        </p:nvSpPr>
        <p:spPr/>
        <p:txBody>
          <a:bodyPr>
            <a:normAutofit fontScale="92500" lnSpcReduction="20000"/>
          </a:bodyPr>
          <a:lstStyle/>
          <a:p>
            <a:pPr algn="l"/>
            <a:r>
              <a:rPr lang="en-US" b="1" i="0" dirty="0">
                <a:solidFill>
                  <a:srgbClr val="333333"/>
                </a:solidFill>
                <a:effectLst/>
                <a:latin typeface="Helvetica Neue" panose="02000503000000020004" pitchFamily="2" charset="0"/>
              </a:rPr>
              <a:t>Language Agnostic</a:t>
            </a:r>
            <a:r>
              <a:rPr lang="en-US" b="0" i="0" dirty="0">
                <a:solidFill>
                  <a:srgbClr val="333333"/>
                </a:solidFill>
                <a:effectLst/>
                <a:latin typeface="Helvetica Neue" panose="02000503000000020004" pitchFamily="2" charset="0"/>
              </a:rPr>
              <a:t> — producers and consumers use binary protocol to talk to a Kafka cluster.</a:t>
            </a:r>
          </a:p>
          <a:p>
            <a:pPr algn="l"/>
            <a:r>
              <a:rPr lang="en-US" b="0" i="0" dirty="0">
                <a:solidFill>
                  <a:srgbClr val="333333"/>
                </a:solidFill>
                <a:effectLst/>
                <a:latin typeface="Helvetica Neue" panose="02000503000000020004" pitchFamily="2" charset="0"/>
              </a:rPr>
              <a:t>Consumers may be grouped in a </a:t>
            </a:r>
            <a:r>
              <a:rPr lang="en-US" b="0" i="0" u="none" strike="noStrike" dirty="0">
                <a:solidFill>
                  <a:srgbClr val="4183C4"/>
                </a:solidFill>
                <a:effectLst/>
                <a:latin typeface="Helvetica Neue" panose="02000503000000020004" pitchFamily="2" charset="0"/>
              </a:rPr>
              <a:t>consumer group</a:t>
            </a:r>
            <a:r>
              <a:rPr lang="en-US" b="0" i="0" dirty="0">
                <a:solidFill>
                  <a:srgbClr val="333333"/>
                </a:solidFill>
                <a:effectLst/>
                <a:latin typeface="Helvetica Neue" panose="02000503000000020004" pitchFamily="2" charset="0"/>
              </a:rPr>
              <a:t> with multiple consumers. Each consumer in a consumer group will read messages from a unique subset of partitions in each topic they subscribe to. Each message is delivered to one consumer in the group, and all messages with the same key arrive at the same consumer.</a:t>
            </a:r>
          </a:p>
          <a:p>
            <a:endParaRPr lang="en-AT" dirty="0"/>
          </a:p>
        </p:txBody>
      </p:sp>
    </p:spTree>
    <p:extLst>
      <p:ext uri="{BB962C8B-B14F-4D97-AF65-F5344CB8AC3E}">
        <p14:creationId xmlns:p14="http://schemas.microsoft.com/office/powerpoint/2010/main" val="3068690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8FC5-5913-478B-2A60-92F4B74F1142}"/>
              </a:ext>
            </a:extLst>
          </p:cNvPr>
          <p:cNvSpPr>
            <a:spLocks noGrp="1"/>
          </p:cNvSpPr>
          <p:nvPr>
            <p:ph type="title"/>
          </p:nvPr>
        </p:nvSpPr>
        <p:spPr/>
        <p:txBody>
          <a:bodyPr/>
          <a:lstStyle/>
          <a:p>
            <a:r>
              <a:rPr lang="en-AT"/>
              <a:t>Terminology: Broker</a:t>
            </a:r>
          </a:p>
        </p:txBody>
      </p:sp>
      <p:sp>
        <p:nvSpPr>
          <p:cNvPr id="6" name="Content Placeholder 5">
            <a:extLst>
              <a:ext uri="{FF2B5EF4-FFF2-40B4-BE49-F238E27FC236}">
                <a16:creationId xmlns:a16="http://schemas.microsoft.com/office/drawing/2014/main" id="{C255F0EC-2194-A575-3510-772F1EDB58B9}"/>
              </a:ext>
            </a:extLst>
          </p:cNvPr>
          <p:cNvSpPr>
            <a:spLocks noGrp="1"/>
          </p:cNvSpPr>
          <p:nvPr>
            <p:ph idx="1"/>
          </p:nvPr>
        </p:nvSpPr>
        <p:spPr/>
        <p:txBody>
          <a:bodyPr>
            <a:normAutofit fontScale="625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3200" b="0" i="0" u="none" strike="noStrike" cap="none" normalizeH="0" baseline="0" dirty="0">
                <a:ln>
                  <a:noFill/>
                </a:ln>
                <a:solidFill>
                  <a:srgbClr val="000000"/>
                </a:solidFill>
                <a:effectLst/>
                <a:latin typeface="Times"/>
              </a:rPr>
              <a:t>A Kafka broker is modelled as </a:t>
            </a:r>
            <a:r>
              <a:rPr kumimoji="0" lang="en-AT" altLang="en-AT" sz="3200" b="0" i="0" u="none" strike="noStrike" cap="none" normalizeH="0" baseline="0" dirty="0">
                <a:ln>
                  <a:noFill/>
                </a:ln>
                <a:solidFill>
                  <a:srgbClr val="000000"/>
                </a:solidFill>
                <a:effectLst/>
                <a:latin typeface="Times"/>
                <a:hlinkClick r:id="rId3"/>
              </a:rPr>
              <a:t>KafkaServer</a:t>
            </a:r>
            <a:r>
              <a:rPr kumimoji="0" lang="en-AT" altLang="en-AT" sz="3200" b="0" i="0" u="none" strike="noStrike" cap="none" normalizeH="0" baseline="0" dirty="0">
                <a:ln>
                  <a:noFill/>
                </a:ln>
                <a:solidFill>
                  <a:srgbClr val="000000"/>
                </a:solidFill>
                <a:effectLst/>
                <a:latin typeface="Times"/>
              </a:rPr>
              <a:t> that hosts </a:t>
            </a:r>
            <a:r>
              <a:rPr kumimoji="0" lang="en-AT" altLang="en-AT" sz="3200" b="0" i="0" u="none" strike="noStrike" cap="none" normalizeH="0" baseline="0" dirty="0">
                <a:ln>
                  <a:noFill/>
                </a:ln>
                <a:solidFill>
                  <a:srgbClr val="000000"/>
                </a:solidFill>
                <a:effectLst/>
                <a:latin typeface="Times"/>
                <a:hlinkClick r:id="rId4"/>
              </a:rPr>
              <a:t>topics</a:t>
            </a:r>
            <a:r>
              <a:rPr kumimoji="0" lang="en-AT" altLang="en-AT" sz="3200" b="0" i="0" u="none" strike="noStrike" cap="none" normalizeH="0" baseline="0" dirty="0">
                <a:ln>
                  <a:noFill/>
                </a:ln>
                <a:solidFill>
                  <a:srgbClr val="000000"/>
                </a:solidFill>
                <a:effectLst/>
                <a:latin typeface="Times"/>
              </a:rPr>
              <a:t>.</a:t>
            </a:r>
            <a:endParaRPr kumimoji="0" lang="en-AT" altLang="en-AT"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T" altLang="en-AT" sz="3200" b="0" i="0" u="none" strike="noStrike" cap="none" normalizeH="0" baseline="0" dirty="0">
              <a:ln>
                <a:noFill/>
              </a:ln>
              <a:solidFill>
                <a:srgbClr val="000000"/>
              </a:solidFill>
              <a:effectLst/>
              <a:latin typeface="Time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3200" b="0" i="0" u="none" strike="noStrike" cap="none" normalizeH="0" baseline="0" dirty="0">
                <a:ln>
                  <a:noFill/>
                </a:ln>
                <a:solidFill>
                  <a:srgbClr val="000000"/>
                </a:solidFill>
                <a:effectLst/>
                <a:latin typeface="Times"/>
              </a:rPr>
              <a:t>Quoting </a:t>
            </a:r>
            <a:r>
              <a:rPr kumimoji="0" lang="en-AT" altLang="en-AT" sz="3200" b="0" i="0" u="none" strike="noStrike" cap="none" normalizeH="0" baseline="0" dirty="0">
                <a:ln>
                  <a:noFill/>
                </a:ln>
                <a:solidFill>
                  <a:srgbClr val="000000"/>
                </a:solidFill>
                <a:effectLst/>
                <a:latin typeface="Times"/>
                <a:hlinkClick r:id="rId5"/>
              </a:rPr>
              <a:t>Broker</a:t>
            </a:r>
            <a:r>
              <a:rPr kumimoji="0" lang="en-AT" altLang="en-AT" sz="3200" b="0" i="0" u="none" strike="noStrike" cap="none" normalizeH="0" baseline="0" dirty="0">
                <a:ln>
                  <a:noFill/>
                </a:ln>
                <a:solidFill>
                  <a:srgbClr val="000000"/>
                </a:solidFill>
                <a:effectLst/>
                <a:latin typeface="Times"/>
              </a:rPr>
              <a:t> article (from Wikipedia, the free encyclopedia):</a:t>
            </a:r>
            <a:endParaRPr kumimoji="0" lang="en-AT" altLang="en-AT"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3200" b="0" i="0" u="none" strike="noStrike" cap="none" normalizeH="0" baseline="0" dirty="0">
                <a:ln>
                  <a:noFill/>
                </a:ln>
                <a:solidFill>
                  <a:srgbClr val="000000"/>
                </a:solidFill>
                <a:effectLst/>
                <a:latin typeface="Times"/>
              </a:rPr>
              <a:t>A broker is a person who arranges transactions between a buyer and a seller for a commission when the deal is executed. A broker’s prime responsibility is to bring sellers and buyers together and thus a broker is the third-person facilitator between a buyer and a seller.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T" altLang="en-AT"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3200" b="0" i="0" u="none" strike="noStrike" cap="none" normalizeH="0" baseline="0" dirty="0">
                <a:ln>
                  <a:noFill/>
                </a:ln>
                <a:solidFill>
                  <a:srgbClr val="000000"/>
                </a:solidFill>
                <a:effectLst/>
                <a:latin typeface="Times"/>
              </a:rPr>
              <a:t>A Kafka broker receives messages from producers and stores them on disk keyed by unique offset.</a:t>
            </a:r>
            <a:endParaRPr kumimoji="0" lang="en-AT" altLang="en-AT"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3200" b="0" i="0" u="none" strike="noStrike" cap="none" normalizeH="0" baseline="0" dirty="0">
                <a:ln>
                  <a:noFill/>
                </a:ln>
                <a:solidFill>
                  <a:srgbClr val="000000"/>
                </a:solidFill>
                <a:effectLst/>
                <a:latin typeface="Times"/>
              </a:rPr>
              <a:t>A Kafka broker allows consumers to fetch messages by topic, partition and offset.</a:t>
            </a:r>
            <a:endParaRPr kumimoji="0" lang="en-AT" altLang="en-AT"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T" altLang="en-AT" sz="3200" b="0" i="0" u="none" strike="noStrike" cap="none" normalizeH="0" baseline="0" dirty="0">
              <a:ln>
                <a:noFill/>
              </a:ln>
              <a:solidFill>
                <a:srgbClr val="000000"/>
              </a:solidFill>
              <a:effectLst/>
              <a:latin typeface="Time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3200" b="0" i="0" u="none" strike="noStrike" cap="none" normalizeH="0" baseline="0" dirty="0">
                <a:ln>
                  <a:noFill/>
                </a:ln>
                <a:solidFill>
                  <a:srgbClr val="000000"/>
                </a:solidFill>
                <a:effectLst/>
                <a:latin typeface="Times"/>
              </a:rPr>
              <a:t>Kafka brokers can create a Kafka cluster by sharing information between each other directly or indirectly using Zookeeper or KRAFT.</a:t>
            </a:r>
            <a:endParaRPr kumimoji="0" lang="en-AT" altLang="en-AT"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3200" b="0" i="0" u="none" strike="noStrike" cap="none" normalizeH="0" baseline="0" dirty="0">
                <a:ln>
                  <a:noFill/>
                </a:ln>
                <a:solidFill>
                  <a:srgbClr val="000000"/>
                </a:solidFill>
                <a:effectLst/>
                <a:latin typeface="Times"/>
              </a:rPr>
              <a:t>A Kafka cluster that has exactly one broker acts as the </a:t>
            </a:r>
            <a:r>
              <a:rPr kumimoji="0" lang="en-AT" altLang="en-AT" sz="3200" b="0" i="0" u="none" strike="noStrike" cap="none" normalizeH="0" baseline="0" dirty="0">
                <a:ln>
                  <a:noFill/>
                </a:ln>
                <a:solidFill>
                  <a:srgbClr val="000000"/>
                </a:solidFill>
                <a:effectLst/>
                <a:latin typeface="Times"/>
                <a:hlinkClick r:id="rId6"/>
              </a:rPr>
              <a:t>Controller</a:t>
            </a:r>
            <a:r>
              <a:rPr kumimoji="0" lang="en-AT" altLang="en-AT" sz="3200" b="0" i="0" u="none" strike="noStrike" cap="none" normalizeH="0" baseline="0" dirty="0">
                <a:ln>
                  <a:noFill/>
                </a:ln>
                <a:solidFill>
                  <a:srgbClr val="000000"/>
                </a:solidFill>
                <a:effectLst/>
                <a:latin typeface="Times"/>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T" altLang="en-AT"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T" altLang="en-AT" sz="3200" b="0" i="0" u="none" strike="noStrike" cap="none" normalizeH="0" baseline="0" dirty="0">
                <a:ln>
                  <a:noFill/>
                </a:ln>
                <a:solidFill>
                  <a:srgbClr val="000000"/>
                </a:solidFill>
                <a:effectLst/>
                <a:latin typeface="Times"/>
              </a:rPr>
              <a:t>You can </a:t>
            </a:r>
            <a:r>
              <a:rPr kumimoji="0" lang="en-AT" altLang="en-AT" sz="3200" b="0" i="0" u="none" strike="noStrike" cap="none" normalizeH="0" baseline="0" dirty="0">
                <a:ln>
                  <a:noFill/>
                </a:ln>
                <a:solidFill>
                  <a:srgbClr val="000000"/>
                </a:solidFill>
                <a:effectLst/>
                <a:latin typeface="Times"/>
                <a:hlinkClick r:id="rId7"/>
              </a:rPr>
              <a:t>start a single Kafka broker</a:t>
            </a:r>
            <a:r>
              <a:rPr kumimoji="0" lang="en-AT" altLang="en-AT" sz="3200" b="0" i="0" u="none" strike="noStrike" cap="none" normalizeH="0" baseline="0" dirty="0">
                <a:ln>
                  <a:noFill/>
                </a:ln>
                <a:solidFill>
                  <a:srgbClr val="000000"/>
                </a:solidFill>
                <a:effectLst/>
                <a:latin typeface="Times"/>
              </a:rPr>
              <a:t> using kafka-server-start.sh script.</a:t>
            </a:r>
            <a:endParaRPr kumimoji="0" lang="en-AT" altLang="en-A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1381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FF50F-0B59-C674-00EF-5D2591980DC9}"/>
              </a:ext>
            </a:extLst>
          </p:cNvPr>
          <p:cNvSpPr>
            <a:spLocks noGrp="1"/>
          </p:cNvSpPr>
          <p:nvPr>
            <p:ph type="title"/>
          </p:nvPr>
        </p:nvSpPr>
        <p:spPr/>
        <p:txBody>
          <a:bodyPr/>
          <a:lstStyle/>
          <a:p>
            <a:r>
              <a:rPr lang="de-DE"/>
              <a:t>Überblick Broker</a:t>
            </a:r>
          </a:p>
        </p:txBody>
      </p:sp>
      <p:sp>
        <p:nvSpPr>
          <p:cNvPr id="3" name="Inhaltsplatzhalter 2">
            <a:extLst>
              <a:ext uri="{FF2B5EF4-FFF2-40B4-BE49-F238E27FC236}">
                <a16:creationId xmlns:a16="http://schemas.microsoft.com/office/drawing/2014/main" id="{CAB5E543-7BBF-4097-68FF-36E274827E94}"/>
              </a:ext>
            </a:extLst>
          </p:cNvPr>
          <p:cNvSpPr>
            <a:spLocks noGrp="1"/>
          </p:cNvSpPr>
          <p:nvPr>
            <p:ph sz="half" idx="1"/>
          </p:nvPr>
        </p:nvSpPr>
        <p:spPr/>
        <p:txBody>
          <a:bodyPr>
            <a:normAutofit fontScale="85000" lnSpcReduction="10000"/>
          </a:bodyPr>
          <a:lstStyle/>
          <a:p>
            <a:r>
              <a:rPr lang="de-DE"/>
              <a:t>Eine Kafka-Instanz, in der Nachrichten gespeichert werden. (On-</a:t>
            </a:r>
            <a:r>
              <a:rPr lang="de-DE" err="1"/>
              <a:t>Premises</a:t>
            </a:r>
            <a:r>
              <a:rPr lang="de-DE"/>
              <a:t>: vor Ort oder Rechenzentrum, Cloud usw.)</a:t>
            </a:r>
          </a:p>
          <a:p>
            <a:r>
              <a:rPr lang="de-DE"/>
              <a:t>Jeder Broker sollte auf einer anderen Maschine liegen (Ausfallsicherheit).</a:t>
            </a:r>
          </a:p>
          <a:p>
            <a:r>
              <a:rPr lang="de-DE"/>
              <a:t>Übernimmt möglichst wenig Aufgaben. Denn: Optimiert auf schnelles Schreiben und Lesen von Nachrichten.</a:t>
            </a:r>
          </a:p>
        </p:txBody>
      </p:sp>
      <p:pic>
        <p:nvPicPr>
          <p:cNvPr id="5" name="Inhaltsplatzhalter 4">
            <a:extLst>
              <a:ext uri="{FF2B5EF4-FFF2-40B4-BE49-F238E27FC236}">
                <a16:creationId xmlns:a16="http://schemas.microsoft.com/office/drawing/2014/main" id="{CEA861E4-F3B2-3C00-2092-6EC34ACFE24B}"/>
              </a:ext>
            </a:extLst>
          </p:cNvPr>
          <p:cNvPicPr>
            <a:picLocks noGrp="1" noChangeAspect="1"/>
          </p:cNvPicPr>
          <p:nvPr>
            <p:ph sz="half" idx="2"/>
          </p:nvPr>
        </p:nvPicPr>
        <p:blipFill>
          <a:blip r:embed="rId2"/>
          <a:stretch>
            <a:fillRect/>
          </a:stretch>
        </p:blipFill>
        <p:spPr>
          <a:xfrm>
            <a:off x="4648200" y="2060356"/>
            <a:ext cx="4038600" cy="3605651"/>
          </a:xfrm>
          <a:prstGeom prst="rect">
            <a:avLst/>
          </a:prstGeom>
        </p:spPr>
      </p:pic>
      <p:sp>
        <p:nvSpPr>
          <p:cNvPr id="4" name="Rectangle 3">
            <a:extLst>
              <a:ext uri="{FF2B5EF4-FFF2-40B4-BE49-F238E27FC236}">
                <a16:creationId xmlns:a16="http://schemas.microsoft.com/office/drawing/2014/main" id="{E024071D-12A9-6494-E2D1-CD09280415CD}"/>
              </a:ext>
            </a:extLst>
          </p:cNvPr>
          <p:cNvSpPr/>
          <p:nvPr/>
        </p:nvSpPr>
        <p:spPr>
          <a:xfrm>
            <a:off x="6316262" y="3763615"/>
            <a:ext cx="702475" cy="420519"/>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b="1"/>
          </a:p>
        </p:txBody>
      </p:sp>
      <p:sp>
        <p:nvSpPr>
          <p:cNvPr id="6" name="Rectangle 5">
            <a:extLst>
              <a:ext uri="{FF2B5EF4-FFF2-40B4-BE49-F238E27FC236}">
                <a16:creationId xmlns:a16="http://schemas.microsoft.com/office/drawing/2014/main" id="{BA99E83D-4F7B-5079-EFDA-EEEB148211C0}"/>
              </a:ext>
            </a:extLst>
          </p:cNvPr>
          <p:cNvSpPr/>
          <p:nvPr/>
        </p:nvSpPr>
        <p:spPr>
          <a:xfrm>
            <a:off x="6316261" y="4822205"/>
            <a:ext cx="702475" cy="420519"/>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b="1"/>
          </a:p>
        </p:txBody>
      </p:sp>
      <p:sp>
        <p:nvSpPr>
          <p:cNvPr id="7" name="Rectangle 6">
            <a:extLst>
              <a:ext uri="{FF2B5EF4-FFF2-40B4-BE49-F238E27FC236}">
                <a16:creationId xmlns:a16="http://schemas.microsoft.com/office/drawing/2014/main" id="{5192712C-6FED-9449-05F9-D44A312A3B89}"/>
              </a:ext>
            </a:extLst>
          </p:cNvPr>
          <p:cNvSpPr/>
          <p:nvPr/>
        </p:nvSpPr>
        <p:spPr>
          <a:xfrm>
            <a:off x="6316261" y="2700378"/>
            <a:ext cx="702475" cy="420519"/>
          </a:xfrm>
          <a:prstGeom prst="rect">
            <a:avLst/>
          </a:prstGeom>
          <a:solidFill>
            <a:srgbClr val="B3D4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b="1"/>
          </a:p>
        </p:txBody>
      </p:sp>
    </p:spTree>
    <p:extLst>
      <p:ext uri="{BB962C8B-B14F-4D97-AF65-F5344CB8AC3E}">
        <p14:creationId xmlns:p14="http://schemas.microsoft.com/office/powerpoint/2010/main" val="3689658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FF50F-0B59-C674-00EF-5D2591980DC9}"/>
              </a:ext>
            </a:extLst>
          </p:cNvPr>
          <p:cNvSpPr>
            <a:spLocks noGrp="1"/>
          </p:cNvSpPr>
          <p:nvPr>
            <p:ph type="title"/>
          </p:nvPr>
        </p:nvSpPr>
        <p:spPr/>
        <p:txBody>
          <a:bodyPr/>
          <a:lstStyle/>
          <a:p>
            <a:r>
              <a:rPr lang="de-DE"/>
              <a:t>Überblick Topic</a:t>
            </a:r>
          </a:p>
        </p:txBody>
      </p:sp>
      <p:sp>
        <p:nvSpPr>
          <p:cNvPr id="3" name="Inhaltsplatzhalter 2">
            <a:extLst>
              <a:ext uri="{FF2B5EF4-FFF2-40B4-BE49-F238E27FC236}">
                <a16:creationId xmlns:a16="http://schemas.microsoft.com/office/drawing/2014/main" id="{CAB5E543-7BBF-4097-68FF-36E274827E94}"/>
              </a:ext>
            </a:extLst>
          </p:cNvPr>
          <p:cNvSpPr>
            <a:spLocks noGrp="1"/>
          </p:cNvSpPr>
          <p:nvPr>
            <p:ph sz="half" idx="1"/>
          </p:nvPr>
        </p:nvSpPr>
        <p:spPr/>
        <p:txBody>
          <a:bodyPr>
            <a:normAutofit lnSpcReduction="10000"/>
          </a:bodyPr>
          <a:lstStyle/>
          <a:p>
            <a:r>
              <a:rPr lang="de-DE"/>
              <a:t>Nachrichten werden immer in ein Topic geschrieben.</a:t>
            </a:r>
          </a:p>
          <a:p>
            <a:r>
              <a:rPr lang="de-DE"/>
              <a:t>Ein Topic besteht aus mehreren Partitionen. (Verteilen sich auf verschiedene Broker)</a:t>
            </a:r>
          </a:p>
          <a:p>
            <a:r>
              <a:rPr lang="de-DE"/>
              <a:t>Jede Partition wird auf andere Broker repliziert (Ausfallsicherheit)</a:t>
            </a:r>
          </a:p>
        </p:txBody>
      </p:sp>
      <p:pic>
        <p:nvPicPr>
          <p:cNvPr id="5" name="Inhaltsplatzhalter 4">
            <a:extLst>
              <a:ext uri="{FF2B5EF4-FFF2-40B4-BE49-F238E27FC236}">
                <a16:creationId xmlns:a16="http://schemas.microsoft.com/office/drawing/2014/main" id="{CEA861E4-F3B2-3C00-2092-6EC34ACFE24B}"/>
              </a:ext>
            </a:extLst>
          </p:cNvPr>
          <p:cNvPicPr>
            <a:picLocks noGrp="1" noChangeAspect="1"/>
          </p:cNvPicPr>
          <p:nvPr>
            <p:ph sz="half" idx="2"/>
          </p:nvPr>
        </p:nvPicPr>
        <p:blipFill>
          <a:blip r:embed="rId2"/>
          <a:stretch>
            <a:fillRect/>
          </a:stretch>
        </p:blipFill>
        <p:spPr>
          <a:xfrm>
            <a:off x="4648200" y="2060356"/>
            <a:ext cx="4038600" cy="3605651"/>
          </a:xfrm>
          <a:prstGeom prst="rect">
            <a:avLst/>
          </a:prstGeom>
        </p:spPr>
      </p:pic>
    </p:spTree>
    <p:extLst>
      <p:ext uri="{BB962C8B-B14F-4D97-AF65-F5344CB8AC3E}">
        <p14:creationId xmlns:p14="http://schemas.microsoft.com/office/powerpoint/2010/main" val="2597453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und </a:t>
            </a:r>
            <a:r>
              <a:rPr lang="en-US" err="1"/>
              <a:t>weiter</a:t>
            </a:r>
            <a:r>
              <a:rPr lang="en-US"/>
              <a:t> </a:t>
            </a:r>
            <a:r>
              <a:rPr lang="en-US" err="1"/>
              <a:t>wächst</a:t>
            </a:r>
            <a:r>
              <a:rPr lang="en-US"/>
              <a:t>…</a:t>
            </a:r>
          </a:p>
        </p:txBody>
      </p:sp>
      <p:sp>
        <p:nvSpPr>
          <p:cNvPr id="2" name="Rectangle 1">
            <a:extLst>
              <a:ext uri="{FF2B5EF4-FFF2-40B4-BE49-F238E27FC236}">
                <a16:creationId xmlns:a16="http://schemas.microsoft.com/office/drawing/2014/main" id="{93A070D6-94A9-4EAF-925B-7B327883040E}"/>
              </a:ext>
            </a:extLst>
          </p:cNvPr>
          <p:cNvSpPr/>
          <p:nvPr/>
        </p:nvSpPr>
        <p:spPr>
          <a:xfrm>
            <a:off x="2870129" y="1926875"/>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6" name="Rectangle 5">
            <a:extLst>
              <a:ext uri="{FF2B5EF4-FFF2-40B4-BE49-F238E27FC236}">
                <a16:creationId xmlns:a16="http://schemas.microsoft.com/office/drawing/2014/main" id="{46166C03-7DD7-462B-9251-2DBC9D159EC1}"/>
              </a:ext>
            </a:extLst>
          </p:cNvPr>
          <p:cNvSpPr/>
          <p:nvPr/>
        </p:nvSpPr>
        <p:spPr>
          <a:xfrm>
            <a:off x="2870129" y="3626500"/>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cxnSp>
        <p:nvCxnSpPr>
          <p:cNvPr id="7" name="Straight Arrow Connector 6">
            <a:extLst>
              <a:ext uri="{FF2B5EF4-FFF2-40B4-BE49-F238E27FC236}">
                <a16:creationId xmlns:a16="http://schemas.microsoft.com/office/drawing/2014/main" id="{91F0EBAE-ABEA-4577-8071-6CC46F126DE3}"/>
              </a:ext>
            </a:extLst>
          </p:cNvPr>
          <p:cNvCxnSpPr>
            <a:cxnSpLocks/>
          </p:cNvCxnSpPr>
          <p:nvPr/>
        </p:nvCxnSpPr>
        <p:spPr>
          <a:xfrm>
            <a:off x="3763231" y="2894031"/>
            <a:ext cx="0" cy="580849"/>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67CE89FE-895A-4146-BA3D-8FE19CD8CCE7}"/>
              </a:ext>
            </a:extLst>
          </p:cNvPr>
          <p:cNvSpPr/>
          <p:nvPr/>
        </p:nvSpPr>
        <p:spPr>
          <a:xfrm>
            <a:off x="911483" y="1926875"/>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12" name="Rectangle 11">
            <a:extLst>
              <a:ext uri="{FF2B5EF4-FFF2-40B4-BE49-F238E27FC236}">
                <a16:creationId xmlns:a16="http://schemas.microsoft.com/office/drawing/2014/main" id="{70977FB9-99C3-4978-AA50-B68881A5C87C}"/>
              </a:ext>
            </a:extLst>
          </p:cNvPr>
          <p:cNvSpPr/>
          <p:nvPr/>
        </p:nvSpPr>
        <p:spPr>
          <a:xfrm>
            <a:off x="911483" y="3626500"/>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cxnSp>
        <p:nvCxnSpPr>
          <p:cNvPr id="14" name="Straight Arrow Connector 13">
            <a:extLst>
              <a:ext uri="{FF2B5EF4-FFF2-40B4-BE49-F238E27FC236}">
                <a16:creationId xmlns:a16="http://schemas.microsoft.com/office/drawing/2014/main" id="{C6C1C6A3-D1DB-438E-B087-D9B670E3F9AB}"/>
              </a:ext>
            </a:extLst>
          </p:cNvPr>
          <p:cNvCxnSpPr>
            <a:cxnSpLocks/>
          </p:cNvCxnSpPr>
          <p:nvPr/>
        </p:nvCxnSpPr>
        <p:spPr>
          <a:xfrm>
            <a:off x="1804585" y="2894031"/>
            <a:ext cx="0" cy="580849"/>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ctangle 15">
            <a:extLst>
              <a:ext uri="{FF2B5EF4-FFF2-40B4-BE49-F238E27FC236}">
                <a16:creationId xmlns:a16="http://schemas.microsoft.com/office/drawing/2014/main" id="{57F62968-1EAD-4598-9AE6-03919021533C}"/>
              </a:ext>
            </a:extLst>
          </p:cNvPr>
          <p:cNvSpPr/>
          <p:nvPr/>
        </p:nvSpPr>
        <p:spPr>
          <a:xfrm>
            <a:off x="4796758" y="1926875"/>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17" name="Rectangle 16">
            <a:extLst>
              <a:ext uri="{FF2B5EF4-FFF2-40B4-BE49-F238E27FC236}">
                <a16:creationId xmlns:a16="http://schemas.microsoft.com/office/drawing/2014/main" id="{C5F9C681-E34C-4CA9-B22E-4FDA69162333}"/>
              </a:ext>
            </a:extLst>
          </p:cNvPr>
          <p:cNvSpPr/>
          <p:nvPr/>
        </p:nvSpPr>
        <p:spPr>
          <a:xfrm>
            <a:off x="4796758" y="3626500"/>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cxnSp>
        <p:nvCxnSpPr>
          <p:cNvPr id="19" name="Straight Arrow Connector 18">
            <a:extLst>
              <a:ext uri="{FF2B5EF4-FFF2-40B4-BE49-F238E27FC236}">
                <a16:creationId xmlns:a16="http://schemas.microsoft.com/office/drawing/2014/main" id="{6CC3F3D8-2529-4696-BEF7-6EA8DF289090}"/>
              </a:ext>
            </a:extLst>
          </p:cNvPr>
          <p:cNvCxnSpPr>
            <a:cxnSpLocks/>
          </p:cNvCxnSpPr>
          <p:nvPr/>
        </p:nvCxnSpPr>
        <p:spPr>
          <a:xfrm flipH="1">
            <a:off x="3763231" y="2894031"/>
            <a:ext cx="1926629" cy="580849"/>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F241D9B9-AD6B-4548-BAD7-F23D9C4CCE0E}"/>
              </a:ext>
            </a:extLst>
          </p:cNvPr>
          <p:cNvCxnSpPr>
            <a:cxnSpLocks/>
          </p:cNvCxnSpPr>
          <p:nvPr/>
        </p:nvCxnSpPr>
        <p:spPr>
          <a:xfrm>
            <a:off x="2218557" y="2894031"/>
            <a:ext cx="3416818" cy="546883"/>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B5B215C1-6209-4949-BCB5-B1BAC2912066}"/>
              </a:ext>
            </a:extLst>
          </p:cNvPr>
          <p:cNvCxnSpPr>
            <a:cxnSpLocks/>
          </p:cNvCxnSpPr>
          <p:nvPr/>
        </p:nvCxnSpPr>
        <p:spPr>
          <a:xfrm flipH="1">
            <a:off x="1804584" y="2894031"/>
            <a:ext cx="3885276" cy="580849"/>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5D80FDC9-94F3-46B2-855E-7BC07B9635A0}"/>
              </a:ext>
            </a:extLst>
          </p:cNvPr>
          <p:cNvSpPr/>
          <p:nvPr/>
        </p:nvSpPr>
        <p:spPr>
          <a:xfrm>
            <a:off x="6723387" y="1927655"/>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24" name="Rectangle 23">
            <a:extLst>
              <a:ext uri="{FF2B5EF4-FFF2-40B4-BE49-F238E27FC236}">
                <a16:creationId xmlns:a16="http://schemas.microsoft.com/office/drawing/2014/main" id="{E4BD535F-D500-4934-A898-E38E5932366D}"/>
              </a:ext>
            </a:extLst>
          </p:cNvPr>
          <p:cNvSpPr/>
          <p:nvPr/>
        </p:nvSpPr>
        <p:spPr>
          <a:xfrm>
            <a:off x="6723387" y="3627280"/>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cxnSp>
        <p:nvCxnSpPr>
          <p:cNvPr id="26" name="Straight Arrow Connector 25">
            <a:extLst>
              <a:ext uri="{FF2B5EF4-FFF2-40B4-BE49-F238E27FC236}">
                <a16:creationId xmlns:a16="http://schemas.microsoft.com/office/drawing/2014/main" id="{59FA5C72-96A0-4258-A833-01ED9AD3F160}"/>
              </a:ext>
            </a:extLst>
          </p:cNvPr>
          <p:cNvCxnSpPr>
            <a:cxnSpLocks/>
          </p:cNvCxnSpPr>
          <p:nvPr/>
        </p:nvCxnSpPr>
        <p:spPr>
          <a:xfrm flipH="1">
            <a:off x="1957492" y="2876267"/>
            <a:ext cx="5493337" cy="376791"/>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FE450A48-E4C1-40F5-9550-4AF81EDDDB81}"/>
              </a:ext>
            </a:extLst>
          </p:cNvPr>
          <p:cNvCxnSpPr>
            <a:cxnSpLocks/>
          </p:cNvCxnSpPr>
          <p:nvPr/>
        </p:nvCxnSpPr>
        <p:spPr>
          <a:xfrm>
            <a:off x="1804584" y="2894811"/>
            <a:ext cx="2032396" cy="61841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41CCD9BE-BA81-4695-8B0E-F302D74D5981}"/>
              </a:ext>
            </a:extLst>
          </p:cNvPr>
          <p:cNvCxnSpPr>
            <a:cxnSpLocks/>
          </p:cNvCxnSpPr>
          <p:nvPr/>
        </p:nvCxnSpPr>
        <p:spPr>
          <a:xfrm>
            <a:off x="5676650" y="2894811"/>
            <a:ext cx="0" cy="580849"/>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ADEA5701-42C5-4242-B57F-D7B1B0190CE6}"/>
              </a:ext>
            </a:extLst>
          </p:cNvPr>
          <p:cNvCxnSpPr>
            <a:cxnSpLocks/>
          </p:cNvCxnSpPr>
          <p:nvPr/>
        </p:nvCxnSpPr>
        <p:spPr>
          <a:xfrm>
            <a:off x="5646423" y="2875487"/>
            <a:ext cx="2002082" cy="694611"/>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4AA1D28B-8E2D-426B-A27F-A9117C396105}"/>
              </a:ext>
            </a:extLst>
          </p:cNvPr>
          <p:cNvCxnSpPr>
            <a:cxnSpLocks/>
          </p:cNvCxnSpPr>
          <p:nvPr/>
        </p:nvCxnSpPr>
        <p:spPr>
          <a:xfrm>
            <a:off x="7498955" y="2900750"/>
            <a:ext cx="111564" cy="580849"/>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5BEB076-B134-46ED-86E5-79DA8BE37FF0}"/>
              </a:ext>
            </a:extLst>
          </p:cNvPr>
          <p:cNvSpPr txBox="1"/>
          <p:nvPr/>
        </p:nvSpPr>
        <p:spPr>
          <a:xfrm>
            <a:off x="947389" y="2929564"/>
            <a:ext cx="732893" cy="523220"/>
          </a:xfrm>
          <a:prstGeom prst="rect">
            <a:avLst/>
          </a:prstGeom>
          <a:noFill/>
        </p:spPr>
        <p:txBody>
          <a:bodyPr wrap="none" rtlCol="0">
            <a:spAutoFit/>
          </a:bodyPr>
          <a:lstStyle/>
          <a:p>
            <a:r>
              <a:rPr lang="en-GB" sz="1400">
                <a:solidFill>
                  <a:schemeClr val="tx1">
                    <a:lumMod val="50000"/>
                    <a:lumOff val="50000"/>
                  </a:schemeClr>
                </a:solidFill>
              </a:rPr>
              <a:t>101010</a:t>
            </a:r>
          </a:p>
          <a:p>
            <a:r>
              <a:rPr lang="en-GB" sz="1400">
                <a:solidFill>
                  <a:schemeClr val="tx1">
                    <a:lumMod val="50000"/>
                    <a:lumOff val="50000"/>
                  </a:schemeClr>
                </a:solidFill>
              </a:rPr>
              <a:t>010101</a:t>
            </a:r>
            <a:endParaRPr lang="en-AT" sz="1400">
              <a:solidFill>
                <a:schemeClr val="tx1">
                  <a:lumMod val="50000"/>
                  <a:lumOff val="50000"/>
                </a:schemeClr>
              </a:solidFill>
            </a:endParaRPr>
          </a:p>
        </p:txBody>
      </p:sp>
    </p:spTree>
    <p:extLst>
      <p:ext uri="{BB962C8B-B14F-4D97-AF65-F5344CB8AC3E}">
        <p14:creationId xmlns:p14="http://schemas.microsoft.com/office/powerpoint/2010/main" val="3253610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9FC9F-2D82-518F-605D-D78C675A6B0F}"/>
              </a:ext>
            </a:extLst>
          </p:cNvPr>
          <p:cNvSpPr>
            <a:spLocks noGrp="1"/>
          </p:cNvSpPr>
          <p:nvPr>
            <p:ph type="title"/>
          </p:nvPr>
        </p:nvSpPr>
        <p:spPr/>
        <p:txBody>
          <a:bodyPr/>
          <a:lstStyle/>
          <a:p>
            <a:r>
              <a:rPr lang="de-DE"/>
              <a:t>Kafka und </a:t>
            </a:r>
            <a:r>
              <a:rPr lang="de-DE" err="1"/>
              <a:t>PubSub</a:t>
            </a:r>
            <a:endParaRPr lang="en-US" err="1"/>
          </a:p>
        </p:txBody>
      </p:sp>
      <p:pic>
        <p:nvPicPr>
          <p:cNvPr id="6" name="Picture 6">
            <a:extLst>
              <a:ext uri="{FF2B5EF4-FFF2-40B4-BE49-F238E27FC236}">
                <a16:creationId xmlns:a16="http://schemas.microsoft.com/office/drawing/2014/main" id="{4B384A0D-DCDD-99B3-9C70-5FC06B2312DE}"/>
              </a:ext>
            </a:extLst>
          </p:cNvPr>
          <p:cNvPicPr>
            <a:picLocks noGrp="1" noChangeAspect="1"/>
          </p:cNvPicPr>
          <p:nvPr>
            <p:ph idx="1"/>
          </p:nvPr>
        </p:nvPicPr>
        <p:blipFill>
          <a:blip r:embed="rId3"/>
          <a:stretch>
            <a:fillRect/>
          </a:stretch>
        </p:blipFill>
        <p:spPr>
          <a:xfrm>
            <a:off x="457200" y="2073835"/>
            <a:ext cx="8229600" cy="3578692"/>
          </a:xfrm>
        </p:spPr>
      </p:pic>
    </p:spTree>
    <p:extLst>
      <p:ext uri="{BB962C8B-B14F-4D97-AF65-F5344CB8AC3E}">
        <p14:creationId xmlns:p14="http://schemas.microsoft.com/office/powerpoint/2010/main" val="2476584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FF50F-0B59-C674-00EF-5D2591980DC9}"/>
              </a:ext>
            </a:extLst>
          </p:cNvPr>
          <p:cNvSpPr>
            <a:spLocks noGrp="1"/>
          </p:cNvSpPr>
          <p:nvPr>
            <p:ph type="title"/>
          </p:nvPr>
        </p:nvSpPr>
        <p:spPr/>
        <p:txBody>
          <a:bodyPr/>
          <a:lstStyle/>
          <a:p>
            <a:r>
              <a:rPr lang="de-DE"/>
              <a:t>Überblick </a:t>
            </a:r>
            <a:r>
              <a:rPr lang="de-DE" err="1"/>
              <a:t>Zookeeper</a:t>
            </a:r>
            <a:endParaRPr lang="de-DE"/>
          </a:p>
        </p:txBody>
      </p:sp>
      <p:sp>
        <p:nvSpPr>
          <p:cNvPr id="3" name="Inhaltsplatzhalter 2">
            <a:extLst>
              <a:ext uri="{FF2B5EF4-FFF2-40B4-BE49-F238E27FC236}">
                <a16:creationId xmlns:a16="http://schemas.microsoft.com/office/drawing/2014/main" id="{CAB5E543-7BBF-4097-68FF-36E274827E94}"/>
              </a:ext>
            </a:extLst>
          </p:cNvPr>
          <p:cNvSpPr>
            <a:spLocks noGrp="1"/>
          </p:cNvSpPr>
          <p:nvPr>
            <p:ph sz="half" idx="1"/>
          </p:nvPr>
        </p:nvSpPr>
        <p:spPr/>
        <p:txBody>
          <a:bodyPr>
            <a:normAutofit fontScale="77500" lnSpcReduction="20000"/>
          </a:bodyPr>
          <a:lstStyle/>
          <a:p>
            <a:r>
              <a:rPr lang="de-DE" dirty="0"/>
              <a:t>Eigenes Produkt von Apache</a:t>
            </a:r>
          </a:p>
          <a:p>
            <a:r>
              <a:rPr lang="de-DE" dirty="0"/>
              <a:t>Steuert und Überwacht den Kafka Cluster.</a:t>
            </a:r>
          </a:p>
          <a:p>
            <a:r>
              <a:rPr lang="de-DE" dirty="0"/>
              <a:t>Nutzt den </a:t>
            </a:r>
            <a:r>
              <a:rPr lang="de-DE" dirty="0" err="1"/>
              <a:t>Paxos</a:t>
            </a:r>
            <a:r>
              <a:rPr lang="de-DE" dirty="0"/>
              <a:t>-Algorithmus um Mehrheitsmeinung zu bilden.</a:t>
            </a:r>
          </a:p>
          <a:p>
            <a:r>
              <a:rPr lang="de-DE" dirty="0"/>
              <a:t>Speichert Metadaten.</a:t>
            </a:r>
          </a:p>
          <a:p>
            <a:r>
              <a:rPr lang="de-DE" dirty="0" err="1"/>
              <a:t>Zookeeper</a:t>
            </a:r>
            <a:r>
              <a:rPr lang="de-DE" dirty="0"/>
              <a:t> soll von Kraft ersetzt werden (ab. 3.3.1)</a:t>
            </a:r>
          </a:p>
          <a:p>
            <a:r>
              <a:rPr lang="de-DE" dirty="0"/>
              <a:t>Ist vergleichsweise langsam und beschränkt Größe eines Clusters auf 200 000 Partitionen.</a:t>
            </a:r>
          </a:p>
          <a:p>
            <a:r>
              <a:rPr lang="de-DE" dirty="0"/>
              <a:t>Größe des </a:t>
            </a:r>
            <a:r>
              <a:rPr lang="de-DE" dirty="0" err="1"/>
              <a:t>Zookeeper</a:t>
            </a:r>
            <a:r>
              <a:rPr lang="de-DE" dirty="0"/>
              <a:t> Clusters: 3, 5 oder 7</a:t>
            </a:r>
          </a:p>
        </p:txBody>
      </p:sp>
      <p:pic>
        <p:nvPicPr>
          <p:cNvPr id="5" name="Inhaltsplatzhalter 4">
            <a:extLst>
              <a:ext uri="{FF2B5EF4-FFF2-40B4-BE49-F238E27FC236}">
                <a16:creationId xmlns:a16="http://schemas.microsoft.com/office/drawing/2014/main" id="{CEA861E4-F3B2-3C00-2092-6EC34ACFE24B}"/>
              </a:ext>
            </a:extLst>
          </p:cNvPr>
          <p:cNvPicPr>
            <a:picLocks noGrp="1" noChangeAspect="1"/>
          </p:cNvPicPr>
          <p:nvPr>
            <p:ph sz="half" idx="2"/>
          </p:nvPr>
        </p:nvPicPr>
        <p:blipFill>
          <a:blip r:embed="rId2"/>
          <a:stretch>
            <a:fillRect/>
          </a:stretch>
        </p:blipFill>
        <p:spPr>
          <a:xfrm>
            <a:off x="4648200" y="2060356"/>
            <a:ext cx="4038600" cy="3605651"/>
          </a:xfrm>
          <a:prstGeom prst="rect">
            <a:avLst/>
          </a:prstGeom>
        </p:spPr>
      </p:pic>
      <p:sp>
        <p:nvSpPr>
          <p:cNvPr id="4" name="Legende: mit Pfeil nach unten 3">
            <a:extLst>
              <a:ext uri="{FF2B5EF4-FFF2-40B4-BE49-F238E27FC236}">
                <a16:creationId xmlns:a16="http://schemas.microsoft.com/office/drawing/2014/main" id="{9A5DF4AF-A154-9A43-EAF3-95F18F73BB57}"/>
              </a:ext>
            </a:extLst>
          </p:cNvPr>
          <p:cNvSpPr/>
          <p:nvPr/>
        </p:nvSpPr>
        <p:spPr>
          <a:xfrm>
            <a:off x="5247060" y="1092370"/>
            <a:ext cx="2872076" cy="1067823"/>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de-DE" err="1"/>
              <a:t>Zookeeper</a:t>
            </a:r>
            <a:r>
              <a:rPr lang="de-DE"/>
              <a:t> Cluster</a:t>
            </a:r>
          </a:p>
        </p:txBody>
      </p:sp>
      <p:sp>
        <p:nvSpPr>
          <p:cNvPr id="6" name="Rechteck 5">
            <a:extLst>
              <a:ext uri="{FF2B5EF4-FFF2-40B4-BE49-F238E27FC236}">
                <a16:creationId xmlns:a16="http://schemas.microsoft.com/office/drawing/2014/main" id="{D826D04A-4CB7-1DEF-5155-0D29FFC5D75B}"/>
              </a:ext>
            </a:extLst>
          </p:cNvPr>
          <p:cNvSpPr/>
          <p:nvPr/>
        </p:nvSpPr>
        <p:spPr>
          <a:xfrm>
            <a:off x="5375936" y="1417638"/>
            <a:ext cx="675060" cy="2638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de-DE"/>
              <a:t>ZK1</a:t>
            </a:r>
          </a:p>
        </p:txBody>
      </p:sp>
      <p:sp>
        <p:nvSpPr>
          <p:cNvPr id="7" name="Rechteck 6">
            <a:extLst>
              <a:ext uri="{FF2B5EF4-FFF2-40B4-BE49-F238E27FC236}">
                <a16:creationId xmlns:a16="http://schemas.microsoft.com/office/drawing/2014/main" id="{910E7B00-E3CE-42D9-0333-8EC17220145E}"/>
              </a:ext>
            </a:extLst>
          </p:cNvPr>
          <p:cNvSpPr/>
          <p:nvPr/>
        </p:nvSpPr>
        <p:spPr>
          <a:xfrm>
            <a:off x="6345568" y="1422241"/>
            <a:ext cx="675060" cy="2638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de-DE"/>
              <a:t>ZK2</a:t>
            </a:r>
          </a:p>
        </p:txBody>
      </p:sp>
      <p:sp>
        <p:nvSpPr>
          <p:cNvPr id="8" name="Rechteck 7">
            <a:extLst>
              <a:ext uri="{FF2B5EF4-FFF2-40B4-BE49-F238E27FC236}">
                <a16:creationId xmlns:a16="http://schemas.microsoft.com/office/drawing/2014/main" id="{E3E0BD36-E2D2-6F16-3189-C723DB3D0186}"/>
              </a:ext>
            </a:extLst>
          </p:cNvPr>
          <p:cNvSpPr/>
          <p:nvPr/>
        </p:nvSpPr>
        <p:spPr>
          <a:xfrm>
            <a:off x="7315200" y="1426844"/>
            <a:ext cx="675060" cy="2638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de-DE"/>
              <a:t>ZK3</a:t>
            </a:r>
          </a:p>
        </p:txBody>
      </p:sp>
    </p:spTree>
    <p:extLst>
      <p:ext uri="{BB962C8B-B14F-4D97-AF65-F5344CB8AC3E}">
        <p14:creationId xmlns:p14="http://schemas.microsoft.com/office/powerpoint/2010/main" val="184776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FF50F-0B59-C674-00EF-5D2591980DC9}"/>
              </a:ext>
            </a:extLst>
          </p:cNvPr>
          <p:cNvSpPr>
            <a:spLocks noGrp="1"/>
          </p:cNvSpPr>
          <p:nvPr>
            <p:ph type="title"/>
          </p:nvPr>
        </p:nvSpPr>
        <p:spPr/>
        <p:txBody>
          <a:bodyPr/>
          <a:lstStyle/>
          <a:p>
            <a:r>
              <a:rPr lang="de-DE" err="1"/>
              <a:t>Removal</a:t>
            </a:r>
            <a:r>
              <a:rPr lang="de-DE"/>
              <a:t> </a:t>
            </a:r>
            <a:r>
              <a:rPr lang="de-DE" err="1"/>
              <a:t>of</a:t>
            </a:r>
            <a:r>
              <a:rPr lang="de-DE"/>
              <a:t> </a:t>
            </a:r>
            <a:r>
              <a:rPr lang="de-DE" err="1"/>
              <a:t>Zookeeper</a:t>
            </a:r>
            <a:endParaRPr lang="de-DE"/>
          </a:p>
        </p:txBody>
      </p:sp>
      <p:sp>
        <p:nvSpPr>
          <p:cNvPr id="3" name="Inhaltsplatzhalter 2">
            <a:extLst>
              <a:ext uri="{FF2B5EF4-FFF2-40B4-BE49-F238E27FC236}">
                <a16:creationId xmlns:a16="http://schemas.microsoft.com/office/drawing/2014/main" id="{CAB5E543-7BBF-4097-68FF-36E274827E94}"/>
              </a:ext>
            </a:extLst>
          </p:cNvPr>
          <p:cNvSpPr>
            <a:spLocks noGrp="1"/>
          </p:cNvSpPr>
          <p:nvPr>
            <p:ph sz="half" idx="1"/>
          </p:nvPr>
        </p:nvSpPr>
        <p:spPr/>
        <p:txBody>
          <a:bodyPr>
            <a:normAutofit/>
          </a:bodyPr>
          <a:lstStyle/>
          <a:p>
            <a:r>
              <a:rPr lang="de-DE" dirty="0"/>
              <a:t>Kafka 3.4: neue </a:t>
            </a:r>
            <a:r>
              <a:rPr lang="de-DE" dirty="0" err="1"/>
              <a:t>KRaft</a:t>
            </a:r>
            <a:r>
              <a:rPr lang="de-DE" dirty="0"/>
              <a:t>-Features</a:t>
            </a:r>
          </a:p>
          <a:p>
            <a:r>
              <a:rPr lang="de-DE" dirty="0"/>
              <a:t>Kafka 3.5: </a:t>
            </a:r>
            <a:r>
              <a:rPr lang="de-DE" dirty="0" err="1"/>
              <a:t>Zookeeper</a:t>
            </a:r>
            <a:r>
              <a:rPr lang="de-DE" dirty="0"/>
              <a:t> wird als obsolete markiert</a:t>
            </a:r>
          </a:p>
          <a:p>
            <a:r>
              <a:rPr lang="de-DE" dirty="0"/>
              <a:t>Kafka 4.0: </a:t>
            </a:r>
            <a:r>
              <a:rPr lang="de-DE" dirty="0" err="1"/>
              <a:t>Zookeeper</a:t>
            </a:r>
            <a:r>
              <a:rPr lang="de-DE" dirty="0"/>
              <a:t> wird entfernt (nicht mehr mitgeliefert und unterstützt werden)</a:t>
            </a:r>
          </a:p>
        </p:txBody>
      </p:sp>
      <p:pic>
        <p:nvPicPr>
          <p:cNvPr id="9218" name="Picture 2" descr="logo">
            <a:extLst>
              <a:ext uri="{FF2B5EF4-FFF2-40B4-BE49-F238E27FC236}">
                <a16:creationId xmlns:a16="http://schemas.microsoft.com/office/drawing/2014/main" id="{9A92AEA1-FB9D-B7D8-80D4-6003BBAAB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5226" y="1733936"/>
            <a:ext cx="2731649" cy="388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514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3FF50F-0B59-C674-00EF-5D2591980DC9}"/>
              </a:ext>
            </a:extLst>
          </p:cNvPr>
          <p:cNvSpPr>
            <a:spLocks noGrp="1"/>
          </p:cNvSpPr>
          <p:nvPr>
            <p:ph type="title"/>
          </p:nvPr>
        </p:nvSpPr>
        <p:spPr/>
        <p:txBody>
          <a:bodyPr/>
          <a:lstStyle/>
          <a:p>
            <a:r>
              <a:rPr lang="de-DE" dirty="0"/>
              <a:t>Überblick </a:t>
            </a:r>
            <a:r>
              <a:rPr lang="de-DE" dirty="0" err="1"/>
              <a:t>KRaft</a:t>
            </a:r>
            <a:endParaRPr lang="de-DE" dirty="0"/>
          </a:p>
        </p:txBody>
      </p:sp>
      <p:sp>
        <p:nvSpPr>
          <p:cNvPr id="3" name="Inhaltsplatzhalter 2">
            <a:extLst>
              <a:ext uri="{FF2B5EF4-FFF2-40B4-BE49-F238E27FC236}">
                <a16:creationId xmlns:a16="http://schemas.microsoft.com/office/drawing/2014/main" id="{CAB5E543-7BBF-4097-68FF-36E274827E94}"/>
              </a:ext>
            </a:extLst>
          </p:cNvPr>
          <p:cNvSpPr>
            <a:spLocks noGrp="1"/>
          </p:cNvSpPr>
          <p:nvPr>
            <p:ph sz="half" idx="1"/>
          </p:nvPr>
        </p:nvSpPr>
        <p:spPr/>
        <p:txBody>
          <a:bodyPr>
            <a:normAutofit/>
          </a:bodyPr>
          <a:lstStyle/>
          <a:p>
            <a:r>
              <a:rPr lang="de-DE" dirty="0"/>
              <a:t>Cluster überwacht und steuert sich selbst.</a:t>
            </a:r>
          </a:p>
          <a:p>
            <a:r>
              <a:rPr lang="de-DE" dirty="0"/>
              <a:t>Nutzt das Raft-Protokoll, um eine Mehrheitsmeinung zu bilden. </a:t>
            </a:r>
          </a:p>
          <a:p>
            <a:r>
              <a:rPr lang="de-DE" dirty="0"/>
              <a:t>Ist seid 3.3.1 produktionssicher</a:t>
            </a:r>
          </a:p>
          <a:p>
            <a:endParaRPr lang="de-DE" dirty="0"/>
          </a:p>
        </p:txBody>
      </p:sp>
      <p:pic>
        <p:nvPicPr>
          <p:cNvPr id="5" name="Inhaltsplatzhalter 4">
            <a:extLst>
              <a:ext uri="{FF2B5EF4-FFF2-40B4-BE49-F238E27FC236}">
                <a16:creationId xmlns:a16="http://schemas.microsoft.com/office/drawing/2014/main" id="{CEA861E4-F3B2-3C00-2092-6EC34ACFE24B}"/>
              </a:ext>
            </a:extLst>
          </p:cNvPr>
          <p:cNvPicPr>
            <a:picLocks noGrp="1" noChangeAspect="1"/>
          </p:cNvPicPr>
          <p:nvPr>
            <p:ph sz="half" idx="2"/>
          </p:nvPr>
        </p:nvPicPr>
        <p:blipFill>
          <a:blip r:embed="rId2"/>
          <a:stretch>
            <a:fillRect/>
          </a:stretch>
        </p:blipFill>
        <p:spPr>
          <a:xfrm>
            <a:off x="4648200" y="2060356"/>
            <a:ext cx="4038600" cy="3605651"/>
          </a:xfrm>
          <a:prstGeom prst="rect">
            <a:avLst/>
          </a:prstGeom>
        </p:spPr>
      </p:pic>
    </p:spTree>
    <p:extLst>
      <p:ext uri="{BB962C8B-B14F-4D97-AF65-F5344CB8AC3E}">
        <p14:creationId xmlns:p14="http://schemas.microsoft.com/office/powerpoint/2010/main" val="785748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BD7E4-8F8F-475F-8CCC-7B4DDEBE8852}"/>
              </a:ext>
            </a:extLst>
          </p:cNvPr>
          <p:cNvSpPr>
            <a:spLocks noGrp="1"/>
          </p:cNvSpPr>
          <p:nvPr>
            <p:ph type="title"/>
          </p:nvPr>
        </p:nvSpPr>
        <p:spPr/>
        <p:txBody>
          <a:bodyPr/>
          <a:lstStyle/>
          <a:p>
            <a:r>
              <a:rPr lang="de-DE"/>
              <a:t>Kommunikation beginnt…</a:t>
            </a:r>
            <a:endParaRPr lang="en-AT"/>
          </a:p>
        </p:txBody>
      </p:sp>
      <p:pic>
        <p:nvPicPr>
          <p:cNvPr id="4" name="Picture 4">
            <a:extLst>
              <a:ext uri="{FF2B5EF4-FFF2-40B4-BE49-F238E27FC236}">
                <a16:creationId xmlns:a16="http://schemas.microsoft.com/office/drawing/2014/main" id="{2A82BA95-07D6-616D-1B8C-40F589974F8A}"/>
              </a:ext>
            </a:extLst>
          </p:cNvPr>
          <p:cNvPicPr>
            <a:picLocks noGrp="1" noChangeAspect="1"/>
          </p:cNvPicPr>
          <p:nvPr>
            <p:ph idx="1"/>
          </p:nvPr>
        </p:nvPicPr>
        <p:blipFill>
          <a:blip r:embed="rId2"/>
          <a:stretch>
            <a:fillRect/>
          </a:stretch>
        </p:blipFill>
        <p:spPr>
          <a:xfrm>
            <a:off x="457200" y="2234543"/>
            <a:ext cx="8229600" cy="3257277"/>
          </a:xfrm>
          <a:prstGeom prst="rect">
            <a:avLst/>
          </a:prstGeom>
        </p:spPr>
      </p:pic>
    </p:spTree>
    <p:extLst>
      <p:ext uri="{BB962C8B-B14F-4D97-AF65-F5344CB8AC3E}">
        <p14:creationId xmlns:p14="http://schemas.microsoft.com/office/powerpoint/2010/main" val="2275547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D36E71-9FD7-41D7-81C1-C43ABF1AB22A}"/>
              </a:ext>
            </a:extLst>
          </p:cNvPr>
          <p:cNvSpPr>
            <a:spLocks noGrp="1"/>
          </p:cNvSpPr>
          <p:nvPr>
            <p:ph idx="1"/>
          </p:nvPr>
        </p:nvSpPr>
        <p:spPr/>
        <p:txBody>
          <a:bodyPr/>
          <a:lstStyle/>
          <a:p>
            <a:endParaRPr lang="en-AT"/>
          </a:p>
        </p:txBody>
      </p:sp>
      <p:pic>
        <p:nvPicPr>
          <p:cNvPr id="11" name="Picture 10">
            <a:extLst>
              <a:ext uri="{FF2B5EF4-FFF2-40B4-BE49-F238E27FC236}">
                <a16:creationId xmlns:a16="http://schemas.microsoft.com/office/drawing/2014/main" id="{B8F33E0F-CF77-4562-9A5F-D02AA287AF6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27297" y="990255"/>
            <a:ext cx="8259503" cy="4708525"/>
          </a:xfrm>
          <a:prstGeom prst="rect">
            <a:avLst/>
          </a:prstGeom>
        </p:spPr>
      </p:pic>
    </p:spTree>
    <p:extLst>
      <p:ext uri="{BB962C8B-B14F-4D97-AF65-F5344CB8AC3E}">
        <p14:creationId xmlns:p14="http://schemas.microsoft.com/office/powerpoint/2010/main" val="4024048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8843-3BE7-4ABD-B2E3-9AB54ECF3C38}"/>
              </a:ext>
            </a:extLst>
          </p:cNvPr>
          <p:cNvSpPr>
            <a:spLocks noGrp="1"/>
          </p:cNvSpPr>
          <p:nvPr>
            <p:ph type="title"/>
          </p:nvPr>
        </p:nvSpPr>
        <p:spPr/>
        <p:txBody>
          <a:bodyPr/>
          <a:lstStyle/>
          <a:p>
            <a:r>
              <a:rPr lang="de-DE"/>
              <a:t>und Nachrichten werden gelesen</a:t>
            </a:r>
            <a:endParaRPr lang="en-AT"/>
          </a:p>
        </p:txBody>
      </p:sp>
      <p:pic>
        <p:nvPicPr>
          <p:cNvPr id="4" name="Picture 4">
            <a:extLst>
              <a:ext uri="{FF2B5EF4-FFF2-40B4-BE49-F238E27FC236}">
                <a16:creationId xmlns:a16="http://schemas.microsoft.com/office/drawing/2014/main" id="{7F632295-0B5E-D9CC-A3C1-86B27780519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57200" y="1690974"/>
            <a:ext cx="8229600" cy="4344414"/>
          </a:xfrm>
          <a:prstGeom prst="rect">
            <a:avLst/>
          </a:prstGeom>
        </p:spPr>
      </p:pic>
    </p:spTree>
    <p:extLst>
      <p:ext uri="{BB962C8B-B14F-4D97-AF65-F5344CB8AC3E}">
        <p14:creationId xmlns:p14="http://schemas.microsoft.com/office/powerpoint/2010/main" val="4086648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E014-226E-4CCA-BB9E-64692313A517}"/>
              </a:ext>
            </a:extLst>
          </p:cNvPr>
          <p:cNvSpPr>
            <a:spLocks noGrp="1"/>
          </p:cNvSpPr>
          <p:nvPr>
            <p:ph type="title"/>
          </p:nvPr>
        </p:nvSpPr>
        <p:spPr/>
        <p:txBody>
          <a:bodyPr/>
          <a:lstStyle/>
          <a:p>
            <a:r>
              <a:rPr lang="de-DE"/>
              <a:t>Very High Level View </a:t>
            </a:r>
            <a:r>
              <a:rPr lang="de-DE" err="1"/>
              <a:t>of</a:t>
            </a:r>
            <a:r>
              <a:rPr lang="de-DE"/>
              <a:t> Kafka</a:t>
            </a:r>
            <a:endParaRPr lang="en-AT"/>
          </a:p>
        </p:txBody>
      </p:sp>
      <p:pic>
        <p:nvPicPr>
          <p:cNvPr id="4" name="Picture 4">
            <a:extLst>
              <a:ext uri="{FF2B5EF4-FFF2-40B4-BE49-F238E27FC236}">
                <a16:creationId xmlns:a16="http://schemas.microsoft.com/office/drawing/2014/main" id="{141BB897-AF9F-F5EB-24C3-34C38FF9C9BC}"/>
              </a:ext>
            </a:extLst>
          </p:cNvPr>
          <p:cNvPicPr>
            <a:picLocks noGrp="1" noChangeAspect="1"/>
          </p:cNvPicPr>
          <p:nvPr>
            <p:ph idx="1"/>
          </p:nvPr>
        </p:nvPicPr>
        <p:blipFill>
          <a:blip r:embed="rId3"/>
          <a:stretch>
            <a:fillRect/>
          </a:stretch>
        </p:blipFill>
        <p:spPr>
          <a:xfrm>
            <a:off x="1816469" y="1600200"/>
            <a:ext cx="5511061" cy="4525963"/>
          </a:xfrm>
          <a:prstGeom prst="rect">
            <a:avLst/>
          </a:prstGeom>
        </p:spPr>
      </p:pic>
    </p:spTree>
    <p:extLst>
      <p:ext uri="{BB962C8B-B14F-4D97-AF65-F5344CB8AC3E}">
        <p14:creationId xmlns:p14="http://schemas.microsoft.com/office/powerpoint/2010/main" val="224565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81B7F8-02A0-AC58-81F2-4B8AB67E023E}"/>
              </a:ext>
            </a:extLst>
          </p:cNvPr>
          <p:cNvSpPr>
            <a:spLocks noGrp="1"/>
          </p:cNvSpPr>
          <p:nvPr>
            <p:ph type="title"/>
          </p:nvPr>
        </p:nvSpPr>
        <p:spPr/>
        <p:txBody>
          <a:bodyPr/>
          <a:lstStyle/>
          <a:p>
            <a:r>
              <a:rPr lang="de-DE"/>
              <a:t>Aber…</a:t>
            </a:r>
          </a:p>
        </p:txBody>
      </p:sp>
      <p:sp>
        <p:nvSpPr>
          <p:cNvPr id="3" name="Inhaltsplatzhalter 2">
            <a:extLst>
              <a:ext uri="{FF2B5EF4-FFF2-40B4-BE49-F238E27FC236}">
                <a16:creationId xmlns:a16="http://schemas.microsoft.com/office/drawing/2014/main" id="{D07D3C29-8AEC-FBB3-A601-F4ADA9851CE0}"/>
              </a:ext>
            </a:extLst>
          </p:cNvPr>
          <p:cNvSpPr>
            <a:spLocks noGrp="1"/>
          </p:cNvSpPr>
          <p:nvPr>
            <p:ph idx="1"/>
          </p:nvPr>
        </p:nvSpPr>
        <p:spPr/>
        <p:txBody>
          <a:bodyPr>
            <a:normAutofit fontScale="92500" lnSpcReduction="10000"/>
          </a:bodyPr>
          <a:lstStyle/>
          <a:p>
            <a:r>
              <a:rPr lang="de-DE" dirty="0"/>
              <a:t>Kafka ist </a:t>
            </a:r>
            <a:r>
              <a:rPr lang="de-DE" dirty="0">
                <a:solidFill>
                  <a:srgbClr val="FF0000"/>
                </a:solidFill>
              </a:rPr>
              <a:t>kein Datenbankersatz </a:t>
            </a:r>
            <a:r>
              <a:rPr lang="de-DE" sz="2200" dirty="0">
                <a:solidFill>
                  <a:srgbClr val="FFC000"/>
                </a:solidFill>
              </a:rPr>
              <a:t>(Achtung: Annäherung daran mit </a:t>
            </a:r>
            <a:r>
              <a:rPr lang="de-DE" sz="2200" dirty="0" err="1">
                <a:solidFill>
                  <a:srgbClr val="FFC000"/>
                </a:solidFill>
              </a:rPr>
              <a:t>KStream</a:t>
            </a:r>
            <a:r>
              <a:rPr lang="de-DE" sz="2200" dirty="0">
                <a:solidFill>
                  <a:srgbClr val="FFC000"/>
                </a:solidFill>
              </a:rPr>
              <a:t>, KSQL und </a:t>
            </a:r>
            <a:r>
              <a:rPr lang="de-DE" sz="2200" dirty="0" err="1">
                <a:solidFill>
                  <a:srgbClr val="FFC000"/>
                </a:solidFill>
              </a:rPr>
              <a:t>KTables</a:t>
            </a:r>
            <a:r>
              <a:rPr lang="de-DE" sz="2200" dirty="0">
                <a:solidFill>
                  <a:srgbClr val="FFC000"/>
                </a:solidFill>
              </a:rPr>
              <a:t>)</a:t>
            </a:r>
            <a:r>
              <a:rPr lang="de-DE" dirty="0"/>
              <a:t>.</a:t>
            </a:r>
          </a:p>
          <a:p>
            <a:r>
              <a:rPr lang="de-DE" dirty="0"/>
              <a:t>Es kann ggf. als Single Source </a:t>
            </a:r>
            <a:r>
              <a:rPr lang="de-DE" dirty="0" err="1"/>
              <a:t>of</a:t>
            </a:r>
            <a:r>
              <a:rPr lang="de-DE" dirty="0"/>
              <a:t> Truth eingesetzt werden.</a:t>
            </a:r>
          </a:p>
          <a:p>
            <a:r>
              <a:rPr lang="de-DE" dirty="0"/>
              <a:t>Kafka ist vergleichbar mit einem </a:t>
            </a:r>
            <a:r>
              <a:rPr lang="de-DE" b="1" dirty="0"/>
              <a:t>Nervensystem oder Organsystem: </a:t>
            </a:r>
            <a:r>
              <a:rPr lang="de-DE" dirty="0"/>
              <a:t>Es unterstützt den Datenaustausch verschiedener Systeme.</a:t>
            </a:r>
          </a:p>
          <a:p>
            <a:r>
              <a:rPr lang="de-DE" dirty="0"/>
              <a:t>Kafka sollt nicht so genutzt werden, dass </a:t>
            </a:r>
            <a:r>
              <a:rPr lang="de-DE" b="1" dirty="0"/>
              <a:t>ständig</a:t>
            </a:r>
            <a:r>
              <a:rPr lang="de-DE" dirty="0"/>
              <a:t> Abfragen über alle Nachrichten gemacht werden müssen.</a:t>
            </a:r>
          </a:p>
        </p:txBody>
      </p:sp>
    </p:spTree>
    <p:extLst>
      <p:ext uri="{BB962C8B-B14F-4D97-AF65-F5344CB8AC3E}">
        <p14:creationId xmlns:p14="http://schemas.microsoft.com/office/powerpoint/2010/main" val="3173951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9FC9F-2D82-518F-605D-D78C675A6B0F}"/>
              </a:ext>
            </a:extLst>
          </p:cNvPr>
          <p:cNvSpPr>
            <a:spLocks noGrp="1"/>
          </p:cNvSpPr>
          <p:nvPr>
            <p:ph type="title"/>
          </p:nvPr>
        </p:nvSpPr>
        <p:spPr/>
        <p:txBody>
          <a:bodyPr/>
          <a:lstStyle/>
          <a:p>
            <a:r>
              <a:rPr lang="de-DE"/>
              <a:t>Grundannahmen von Kafka</a:t>
            </a:r>
          </a:p>
        </p:txBody>
      </p:sp>
      <p:sp>
        <p:nvSpPr>
          <p:cNvPr id="3" name="Inhaltsplatzhalter 2">
            <a:extLst>
              <a:ext uri="{FF2B5EF4-FFF2-40B4-BE49-F238E27FC236}">
                <a16:creationId xmlns:a16="http://schemas.microsoft.com/office/drawing/2014/main" id="{19CB6226-5B5A-0098-D790-500E107E48D2}"/>
              </a:ext>
            </a:extLst>
          </p:cNvPr>
          <p:cNvSpPr>
            <a:spLocks noGrp="1"/>
          </p:cNvSpPr>
          <p:nvPr>
            <p:ph idx="1"/>
          </p:nvPr>
        </p:nvSpPr>
        <p:spPr/>
        <p:txBody>
          <a:bodyPr/>
          <a:lstStyle/>
          <a:p>
            <a:r>
              <a:rPr lang="de-DE" dirty="0"/>
              <a:t>Computersysteme sind unzuverlässig.</a:t>
            </a:r>
          </a:p>
          <a:p>
            <a:r>
              <a:rPr lang="de-DE" dirty="0"/>
              <a:t>Massenproduzierte Server sind billig und spezialisierte Hardware nicht zu bevorzugen.</a:t>
            </a:r>
          </a:p>
          <a:p>
            <a:r>
              <a:rPr lang="de-DE" dirty="0"/>
              <a:t>Kafka läuft auf mehreren Maschinen.</a:t>
            </a:r>
          </a:p>
        </p:txBody>
      </p:sp>
    </p:spTree>
    <p:extLst>
      <p:ext uri="{BB962C8B-B14F-4D97-AF65-F5344CB8AC3E}">
        <p14:creationId xmlns:p14="http://schemas.microsoft.com/office/powerpoint/2010/main" val="2602008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und </a:t>
            </a:r>
            <a:r>
              <a:rPr lang="en-US" err="1"/>
              <a:t>weiter</a:t>
            </a:r>
            <a:r>
              <a:rPr lang="en-US"/>
              <a:t> </a:t>
            </a:r>
            <a:r>
              <a:rPr lang="en-US" err="1"/>
              <a:t>wächst</a:t>
            </a:r>
            <a:r>
              <a:rPr lang="en-US"/>
              <a:t>…</a:t>
            </a:r>
          </a:p>
        </p:txBody>
      </p:sp>
      <p:pic>
        <p:nvPicPr>
          <p:cNvPr id="1026" name="Picture 2" descr="‘I’m trying to free your mind, Neo. But I can only show you the door. You’re the one that has to walk through it.’&#10;The Matrix (1999)">
            <a:extLst>
              <a:ext uri="{FF2B5EF4-FFF2-40B4-BE49-F238E27FC236}">
                <a16:creationId xmlns:a16="http://schemas.microsoft.com/office/drawing/2014/main" id="{DE052BBA-B5D0-4402-B76F-D975CEBFBE0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4251" y="1867776"/>
            <a:ext cx="8696769" cy="36700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9B3CDC7-5D24-42A2-8679-81A28CF37E91}"/>
              </a:ext>
            </a:extLst>
          </p:cNvPr>
          <p:cNvPicPr>
            <a:picLocks noChangeAspect="1"/>
          </p:cNvPicPr>
          <p:nvPr/>
        </p:nvPicPr>
        <p:blipFill>
          <a:blip r:embed="rId3"/>
          <a:stretch>
            <a:fillRect/>
          </a:stretch>
        </p:blipFill>
        <p:spPr>
          <a:xfrm>
            <a:off x="3867552" y="2934668"/>
            <a:ext cx="1408896" cy="1642070"/>
          </a:xfrm>
          <a:prstGeom prst="rect">
            <a:avLst/>
          </a:prstGeom>
        </p:spPr>
      </p:pic>
    </p:spTree>
    <p:extLst>
      <p:ext uri="{BB962C8B-B14F-4D97-AF65-F5344CB8AC3E}">
        <p14:creationId xmlns:p14="http://schemas.microsoft.com/office/powerpoint/2010/main" val="4110545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el 1">
            <a:extLst>
              <a:ext uri="{FF2B5EF4-FFF2-40B4-BE49-F238E27FC236}">
                <a16:creationId xmlns:a16="http://schemas.microsoft.com/office/drawing/2014/main" id="{2179FC9F-2D82-518F-605D-D78C675A6B0F}"/>
              </a:ext>
            </a:extLst>
          </p:cNvPr>
          <p:cNvSpPr>
            <a:spLocks noGrp="1"/>
          </p:cNvSpPr>
          <p:nvPr>
            <p:ph type="title"/>
          </p:nvPr>
        </p:nvSpPr>
        <p:spPr>
          <a:xfrm>
            <a:off x="542925" y="509587"/>
            <a:ext cx="5736930" cy="742951"/>
          </a:xfrm>
        </p:spPr>
        <p:txBody>
          <a:bodyPr vert="horz" lIns="91440" tIns="45720" rIns="91440" bIns="45720" rtlCol="0" anchor="ctr">
            <a:normAutofit/>
          </a:bodyPr>
          <a:lstStyle/>
          <a:p>
            <a:pPr algn="l" defTabSz="914400">
              <a:lnSpc>
                <a:spcPct val="90000"/>
              </a:lnSpc>
            </a:pPr>
            <a:r>
              <a:rPr lang="en-US" sz="3100" kern="1200" err="1">
                <a:solidFill>
                  <a:schemeClr val="tx1"/>
                </a:solidFill>
                <a:latin typeface="+mj-lt"/>
                <a:ea typeface="+mj-ea"/>
                <a:cs typeface="+mj-cs"/>
              </a:rPr>
              <a:t>Skalierbarkeit</a:t>
            </a:r>
            <a:r>
              <a:rPr lang="en-US" sz="3100" kern="1200">
                <a:solidFill>
                  <a:schemeClr val="tx1"/>
                </a:solidFill>
                <a:latin typeface="+mj-lt"/>
                <a:ea typeface="+mj-ea"/>
                <a:cs typeface="+mj-cs"/>
              </a:rPr>
              <a:t> von </a:t>
            </a:r>
            <a:r>
              <a:rPr lang="en-US" sz="3100" kern="1200" err="1">
                <a:solidFill>
                  <a:schemeClr val="tx1"/>
                </a:solidFill>
                <a:latin typeface="+mj-lt"/>
                <a:ea typeface="+mj-ea"/>
                <a:cs typeface="+mj-cs"/>
              </a:rPr>
              <a:t>Systemen</a:t>
            </a:r>
            <a:endParaRPr lang="en-US" sz="3100" kern="1200">
              <a:solidFill>
                <a:schemeClr val="tx1"/>
              </a:solidFill>
              <a:latin typeface="+mj-lt"/>
              <a:ea typeface="+mj-ea"/>
              <a:cs typeface="+mj-cs"/>
            </a:endParaRPr>
          </a:p>
        </p:txBody>
      </p:sp>
      <p:pic>
        <p:nvPicPr>
          <p:cNvPr id="1026" name="Picture 2" descr="What is the difference between Scale Up and Scale Out? – Router Switch Blog">
            <a:extLst>
              <a:ext uri="{FF2B5EF4-FFF2-40B4-BE49-F238E27FC236}">
                <a16:creationId xmlns:a16="http://schemas.microsoft.com/office/drawing/2014/main" id="{3F22E01C-A144-5CA0-05F0-F6FD6E21F8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479" y="2783955"/>
            <a:ext cx="8076135" cy="2705505"/>
          </a:xfrm>
          <a:prstGeom prst="rect">
            <a:avLst/>
          </a:prstGeom>
          <a:noFill/>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a:extLst>
              <a:ext uri="{FF2B5EF4-FFF2-40B4-BE49-F238E27FC236}">
                <a16:creationId xmlns:a16="http://schemas.microsoft.com/office/drawing/2014/main" id="{44EE2385-6285-D7AC-35CA-E6E9C3073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855" y="853558"/>
            <a:ext cx="1817130" cy="181713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DACCECD7-E036-F068-FFC1-CF4B117B9061}"/>
              </a:ext>
            </a:extLst>
          </p:cNvPr>
          <p:cNvCxnSpPr/>
          <p:nvPr/>
        </p:nvCxnSpPr>
        <p:spPr>
          <a:xfrm flipV="1">
            <a:off x="6279855" y="853558"/>
            <a:ext cx="1640826" cy="1817130"/>
          </a:xfrm>
          <a:prstGeom prst="line">
            <a:avLst/>
          </a:prstGeom>
          <a:ln>
            <a:solidFill>
              <a:srgbClr val="FB005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32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el 1">
            <a:extLst>
              <a:ext uri="{FF2B5EF4-FFF2-40B4-BE49-F238E27FC236}">
                <a16:creationId xmlns:a16="http://schemas.microsoft.com/office/drawing/2014/main" id="{2179FC9F-2D82-518F-605D-D78C675A6B0F}"/>
              </a:ext>
            </a:extLst>
          </p:cNvPr>
          <p:cNvSpPr>
            <a:spLocks noGrp="1"/>
          </p:cNvSpPr>
          <p:nvPr>
            <p:ph type="title"/>
          </p:nvPr>
        </p:nvSpPr>
        <p:spPr>
          <a:xfrm>
            <a:off x="542925" y="509587"/>
            <a:ext cx="5736930" cy="742951"/>
          </a:xfrm>
        </p:spPr>
        <p:txBody>
          <a:bodyPr vert="horz" lIns="91440" tIns="45720" rIns="91440" bIns="45720" rtlCol="0" anchor="ctr">
            <a:normAutofit/>
          </a:bodyPr>
          <a:lstStyle/>
          <a:p>
            <a:pPr algn="l" defTabSz="914400">
              <a:lnSpc>
                <a:spcPct val="90000"/>
              </a:lnSpc>
            </a:pPr>
            <a:r>
              <a:rPr lang="en-US" sz="3100" kern="1200" err="1">
                <a:solidFill>
                  <a:schemeClr val="tx1"/>
                </a:solidFill>
                <a:latin typeface="+mj-lt"/>
                <a:ea typeface="+mj-ea"/>
                <a:cs typeface="+mj-cs"/>
              </a:rPr>
              <a:t>Skalierbarkeit</a:t>
            </a:r>
            <a:r>
              <a:rPr lang="en-US" sz="3100" kern="1200">
                <a:solidFill>
                  <a:schemeClr val="tx1"/>
                </a:solidFill>
                <a:latin typeface="+mj-lt"/>
                <a:ea typeface="+mj-ea"/>
                <a:cs typeface="+mj-cs"/>
              </a:rPr>
              <a:t> von </a:t>
            </a:r>
            <a:r>
              <a:rPr lang="en-US" sz="3100" kern="1200" err="1">
                <a:solidFill>
                  <a:schemeClr val="tx1"/>
                </a:solidFill>
                <a:latin typeface="+mj-lt"/>
                <a:ea typeface="+mj-ea"/>
                <a:cs typeface="+mj-cs"/>
              </a:rPr>
              <a:t>Systemen</a:t>
            </a:r>
            <a:endParaRPr lang="en-US" sz="3100" kern="1200">
              <a:solidFill>
                <a:schemeClr val="tx1"/>
              </a:solidFill>
              <a:latin typeface="+mj-lt"/>
              <a:ea typeface="+mj-ea"/>
              <a:cs typeface="+mj-cs"/>
            </a:endParaRPr>
          </a:p>
        </p:txBody>
      </p:sp>
      <p:pic>
        <p:nvPicPr>
          <p:cNvPr id="2050" name="Picture 2" descr="What is the difference between Scale Up and Scale Out? – Router Switch Blog">
            <a:extLst>
              <a:ext uri="{FF2B5EF4-FFF2-40B4-BE49-F238E27FC236}">
                <a16:creationId xmlns:a16="http://schemas.microsoft.com/office/drawing/2014/main" id="{76139214-DE6A-77F8-51BA-9CA0CB973AC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479" y="2783955"/>
            <a:ext cx="8076135" cy="2705505"/>
          </a:xfrm>
          <a:prstGeom prst="rect">
            <a:avLst/>
          </a:prstGeom>
          <a:noFill/>
          <a:extLst>
            <a:ext uri="{909E8E84-426E-40DD-AFC4-6F175D3DCCD1}">
              <a14:hiddenFill xmlns:a14="http://schemas.microsoft.com/office/drawing/2010/main">
                <a:solidFill>
                  <a:srgbClr val="FFFFFF"/>
                </a:solidFill>
              </a14:hiddenFill>
            </a:ext>
          </a:extLst>
        </p:spPr>
      </p:pic>
      <p:sp>
        <p:nvSpPr>
          <p:cNvPr id="2059" name="Freeform: Shape 205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75420169-F7A8-96C4-345F-2BB950689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855" y="853558"/>
            <a:ext cx="1817130" cy="181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269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9FC9F-2D82-518F-605D-D78C675A6B0F}"/>
              </a:ext>
            </a:extLst>
          </p:cNvPr>
          <p:cNvSpPr>
            <a:spLocks noGrp="1"/>
          </p:cNvSpPr>
          <p:nvPr>
            <p:ph type="title"/>
          </p:nvPr>
        </p:nvSpPr>
        <p:spPr/>
        <p:txBody>
          <a:bodyPr/>
          <a:lstStyle/>
          <a:p>
            <a:r>
              <a:rPr lang="de-DE"/>
              <a:t>Grundannahmen von Kafka</a:t>
            </a:r>
          </a:p>
        </p:txBody>
      </p:sp>
      <p:sp>
        <p:nvSpPr>
          <p:cNvPr id="3" name="Inhaltsplatzhalter 2">
            <a:extLst>
              <a:ext uri="{FF2B5EF4-FFF2-40B4-BE49-F238E27FC236}">
                <a16:creationId xmlns:a16="http://schemas.microsoft.com/office/drawing/2014/main" id="{19CB6226-5B5A-0098-D790-500E107E48D2}"/>
              </a:ext>
            </a:extLst>
          </p:cNvPr>
          <p:cNvSpPr>
            <a:spLocks noGrp="1"/>
          </p:cNvSpPr>
          <p:nvPr>
            <p:ph idx="1"/>
          </p:nvPr>
        </p:nvSpPr>
        <p:spPr/>
        <p:txBody>
          <a:bodyPr/>
          <a:lstStyle/>
          <a:p>
            <a:r>
              <a:rPr lang="de-DE"/>
              <a:t>Human-Error ist möglich.</a:t>
            </a:r>
          </a:p>
          <a:p>
            <a:r>
              <a:rPr lang="de-DE"/>
              <a:t>Verteilte Logs lassen sich schnell lesen.</a:t>
            </a:r>
          </a:p>
          <a:p>
            <a:r>
              <a:rPr lang="de-DE"/>
              <a:t>Das Messaging-System (Kafka) übernimmt nicht die Arbeit, sondern die Clients.</a:t>
            </a:r>
          </a:p>
        </p:txBody>
      </p:sp>
    </p:spTree>
    <p:extLst>
      <p:ext uri="{BB962C8B-B14F-4D97-AF65-F5344CB8AC3E}">
        <p14:creationId xmlns:p14="http://schemas.microsoft.com/office/powerpoint/2010/main" val="44437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6E1079-E428-2FC6-B4ED-B4F18315A486}"/>
              </a:ext>
            </a:extLst>
          </p:cNvPr>
          <p:cNvSpPr>
            <a:spLocks noGrp="1"/>
          </p:cNvSpPr>
          <p:nvPr>
            <p:ph type="title"/>
          </p:nvPr>
        </p:nvSpPr>
        <p:spPr>
          <a:xfrm>
            <a:off x="457200" y="399197"/>
            <a:ext cx="8229600" cy="1143000"/>
          </a:xfrm>
        </p:spPr>
        <p:txBody>
          <a:bodyPr/>
          <a:lstStyle/>
          <a:p>
            <a:r>
              <a:rPr lang="de-DE"/>
              <a:t>Das Ökosystem</a:t>
            </a:r>
          </a:p>
        </p:txBody>
      </p:sp>
      <p:pic>
        <p:nvPicPr>
          <p:cNvPr id="5" name="Inhaltsplatzhalter 4">
            <a:extLst>
              <a:ext uri="{FF2B5EF4-FFF2-40B4-BE49-F238E27FC236}">
                <a16:creationId xmlns:a16="http://schemas.microsoft.com/office/drawing/2014/main" id="{979D00E5-2F8B-33A7-9B42-52AA49859C28}"/>
              </a:ext>
            </a:extLst>
          </p:cNvPr>
          <p:cNvPicPr>
            <a:picLocks noGrp="1" noChangeAspect="1"/>
          </p:cNvPicPr>
          <p:nvPr>
            <p:ph idx="1"/>
          </p:nvPr>
        </p:nvPicPr>
        <p:blipFill rotWithShape="1">
          <a:blip r:embed="rId3">
            <a:clrChange>
              <a:clrFrom>
                <a:srgbClr val="FFFFFF">
                  <a:alpha val="0"/>
                </a:srgbClr>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Effect>
                      <a14:sharpenSoften amount="25000"/>
                    </a14:imgEffect>
                    <a14:imgEffect>
                      <a14:brightnessContrast bright="20000" contrast="20000"/>
                    </a14:imgEffect>
                  </a14:imgLayer>
                </a14:imgProps>
              </a:ext>
            </a:extLst>
          </a:blip>
          <a:srcRect l="15672" t="11218" r="17164" b="18447"/>
          <a:stretch/>
        </p:blipFill>
        <p:spPr>
          <a:xfrm>
            <a:off x="1379780" y="2295949"/>
            <a:ext cx="6224314" cy="3457951"/>
          </a:xfrm>
        </p:spPr>
      </p:pic>
      <p:sp>
        <p:nvSpPr>
          <p:cNvPr id="4" name="Rectangle 3">
            <a:extLst>
              <a:ext uri="{FF2B5EF4-FFF2-40B4-BE49-F238E27FC236}">
                <a16:creationId xmlns:a16="http://schemas.microsoft.com/office/drawing/2014/main" id="{57B0943E-5919-3599-B764-2B8F7DB23D0C}"/>
              </a:ext>
            </a:extLst>
          </p:cNvPr>
          <p:cNvSpPr/>
          <p:nvPr/>
        </p:nvSpPr>
        <p:spPr>
          <a:xfrm>
            <a:off x="1909871" y="1786087"/>
            <a:ext cx="1289500" cy="504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T" sz="1500"/>
              <a:t>Database changes</a:t>
            </a:r>
          </a:p>
        </p:txBody>
      </p:sp>
      <p:sp>
        <p:nvSpPr>
          <p:cNvPr id="6" name="Rectangle 5">
            <a:extLst>
              <a:ext uri="{FF2B5EF4-FFF2-40B4-BE49-F238E27FC236}">
                <a16:creationId xmlns:a16="http://schemas.microsoft.com/office/drawing/2014/main" id="{FD33D85B-5A04-28EB-1D64-36E070CFE074}"/>
              </a:ext>
            </a:extLst>
          </p:cNvPr>
          <p:cNvSpPr/>
          <p:nvPr/>
        </p:nvSpPr>
        <p:spPr>
          <a:xfrm>
            <a:off x="3282500" y="1786087"/>
            <a:ext cx="1289500" cy="504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T" sz="1500"/>
              <a:t>Log Events</a:t>
            </a:r>
          </a:p>
        </p:txBody>
      </p:sp>
      <p:sp>
        <p:nvSpPr>
          <p:cNvPr id="7" name="Rectangle 6">
            <a:extLst>
              <a:ext uri="{FF2B5EF4-FFF2-40B4-BE49-F238E27FC236}">
                <a16:creationId xmlns:a16="http://schemas.microsoft.com/office/drawing/2014/main" id="{856D24EB-2D89-1FD8-7C72-93E5F88BB4B0}"/>
              </a:ext>
            </a:extLst>
          </p:cNvPr>
          <p:cNvSpPr/>
          <p:nvPr/>
        </p:nvSpPr>
        <p:spPr>
          <a:xfrm>
            <a:off x="6027758" y="1785083"/>
            <a:ext cx="1289500" cy="504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T" sz="1500"/>
              <a:t>IoT Data</a:t>
            </a:r>
          </a:p>
        </p:txBody>
      </p:sp>
      <p:sp>
        <p:nvSpPr>
          <p:cNvPr id="8" name="Rectangle 7">
            <a:extLst>
              <a:ext uri="{FF2B5EF4-FFF2-40B4-BE49-F238E27FC236}">
                <a16:creationId xmlns:a16="http://schemas.microsoft.com/office/drawing/2014/main" id="{0A1F4699-786A-520C-F938-48C4274CE25D}"/>
              </a:ext>
            </a:extLst>
          </p:cNvPr>
          <p:cNvSpPr/>
          <p:nvPr/>
        </p:nvSpPr>
        <p:spPr>
          <a:xfrm>
            <a:off x="4655129" y="1792277"/>
            <a:ext cx="1289500" cy="504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T" sz="1500"/>
              <a:t>Web Events</a:t>
            </a:r>
          </a:p>
        </p:txBody>
      </p:sp>
      <p:sp>
        <p:nvSpPr>
          <p:cNvPr id="9" name="Rectangle 8">
            <a:extLst>
              <a:ext uri="{FF2B5EF4-FFF2-40B4-BE49-F238E27FC236}">
                <a16:creationId xmlns:a16="http://schemas.microsoft.com/office/drawing/2014/main" id="{7AA3ED75-25AF-7F6E-2E0F-5E984D903977}"/>
              </a:ext>
            </a:extLst>
          </p:cNvPr>
          <p:cNvSpPr/>
          <p:nvPr/>
        </p:nvSpPr>
        <p:spPr>
          <a:xfrm>
            <a:off x="95051" y="2942105"/>
            <a:ext cx="1307456" cy="504966"/>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AT" sz="1500"/>
              <a:t>Hadoop</a:t>
            </a:r>
          </a:p>
        </p:txBody>
      </p:sp>
      <p:sp>
        <p:nvSpPr>
          <p:cNvPr id="10" name="Rectangle 9">
            <a:extLst>
              <a:ext uri="{FF2B5EF4-FFF2-40B4-BE49-F238E27FC236}">
                <a16:creationId xmlns:a16="http://schemas.microsoft.com/office/drawing/2014/main" id="{5E9DD8D1-C312-739C-C969-732E81A809C7}"/>
              </a:ext>
            </a:extLst>
          </p:cNvPr>
          <p:cNvSpPr/>
          <p:nvPr/>
        </p:nvSpPr>
        <p:spPr>
          <a:xfrm>
            <a:off x="108699" y="3516357"/>
            <a:ext cx="1307456" cy="504966"/>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AT" sz="1500"/>
              <a:t>Database</a:t>
            </a:r>
          </a:p>
        </p:txBody>
      </p:sp>
      <p:sp>
        <p:nvSpPr>
          <p:cNvPr id="11" name="Rectangle 10">
            <a:extLst>
              <a:ext uri="{FF2B5EF4-FFF2-40B4-BE49-F238E27FC236}">
                <a16:creationId xmlns:a16="http://schemas.microsoft.com/office/drawing/2014/main" id="{7864BE35-1655-CB24-8F0A-6BE17B63BA97}"/>
              </a:ext>
            </a:extLst>
          </p:cNvPr>
          <p:cNvSpPr/>
          <p:nvPr/>
        </p:nvSpPr>
        <p:spPr>
          <a:xfrm>
            <a:off x="108699" y="4090609"/>
            <a:ext cx="1307456" cy="504966"/>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AT" sz="1500"/>
              <a:t>DWH</a:t>
            </a:r>
          </a:p>
        </p:txBody>
      </p:sp>
      <p:sp>
        <p:nvSpPr>
          <p:cNvPr id="12" name="Rectangle 11">
            <a:extLst>
              <a:ext uri="{FF2B5EF4-FFF2-40B4-BE49-F238E27FC236}">
                <a16:creationId xmlns:a16="http://schemas.microsoft.com/office/drawing/2014/main" id="{FD707F20-F1E0-2490-AD0D-F304C483A6ED}"/>
              </a:ext>
            </a:extLst>
          </p:cNvPr>
          <p:cNvSpPr/>
          <p:nvPr/>
        </p:nvSpPr>
        <p:spPr>
          <a:xfrm>
            <a:off x="108699" y="4657343"/>
            <a:ext cx="1307456" cy="504966"/>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AT" sz="1500"/>
              <a:t>CRM</a:t>
            </a:r>
          </a:p>
        </p:txBody>
      </p:sp>
      <p:sp>
        <p:nvSpPr>
          <p:cNvPr id="15" name="Rectangle 14">
            <a:extLst>
              <a:ext uri="{FF2B5EF4-FFF2-40B4-BE49-F238E27FC236}">
                <a16:creationId xmlns:a16="http://schemas.microsoft.com/office/drawing/2014/main" id="{C671722C-6285-5AD1-908C-AB0903866353}"/>
              </a:ext>
            </a:extLst>
          </p:cNvPr>
          <p:cNvSpPr/>
          <p:nvPr/>
        </p:nvSpPr>
        <p:spPr>
          <a:xfrm>
            <a:off x="7577417" y="2944719"/>
            <a:ext cx="1452755" cy="504966"/>
          </a:xfrm>
          <a:prstGeom prst="rect">
            <a:avLst/>
          </a:prstGeom>
          <a:ln>
            <a:solidFill>
              <a:srgbClr val="FB0055"/>
            </a:solidFill>
          </a:ln>
        </p:spPr>
        <p:style>
          <a:lnRef idx="2">
            <a:schemeClr val="dk1"/>
          </a:lnRef>
          <a:fillRef idx="1">
            <a:schemeClr val="lt1"/>
          </a:fillRef>
          <a:effectRef idx="0">
            <a:schemeClr val="dk1"/>
          </a:effectRef>
          <a:fontRef idx="minor">
            <a:schemeClr val="dk1"/>
          </a:fontRef>
        </p:style>
        <p:txBody>
          <a:bodyPr rtlCol="0" anchor="ctr"/>
          <a:lstStyle/>
          <a:p>
            <a:pPr algn="ctr"/>
            <a:r>
              <a:rPr lang="en-AT" sz="1500"/>
              <a:t>Transformation</a:t>
            </a:r>
          </a:p>
        </p:txBody>
      </p:sp>
      <p:sp>
        <p:nvSpPr>
          <p:cNvPr id="16" name="Rectangle 15">
            <a:extLst>
              <a:ext uri="{FF2B5EF4-FFF2-40B4-BE49-F238E27FC236}">
                <a16:creationId xmlns:a16="http://schemas.microsoft.com/office/drawing/2014/main" id="{0D317F09-1F81-9271-AA42-FD19AA9503BE}"/>
              </a:ext>
            </a:extLst>
          </p:cNvPr>
          <p:cNvSpPr/>
          <p:nvPr/>
        </p:nvSpPr>
        <p:spPr>
          <a:xfrm>
            <a:off x="7577416" y="3516357"/>
            <a:ext cx="1452755" cy="504966"/>
          </a:xfrm>
          <a:prstGeom prst="rect">
            <a:avLst/>
          </a:prstGeom>
          <a:ln>
            <a:solidFill>
              <a:srgbClr val="FB0055"/>
            </a:solidFill>
          </a:ln>
        </p:spPr>
        <p:style>
          <a:lnRef idx="2">
            <a:schemeClr val="dk1"/>
          </a:lnRef>
          <a:fillRef idx="1">
            <a:schemeClr val="lt1"/>
          </a:fillRef>
          <a:effectRef idx="0">
            <a:schemeClr val="dk1"/>
          </a:effectRef>
          <a:fontRef idx="minor">
            <a:schemeClr val="dk1"/>
          </a:fontRef>
        </p:style>
        <p:txBody>
          <a:bodyPr rtlCol="0" anchor="ctr"/>
          <a:lstStyle/>
          <a:p>
            <a:pPr algn="ctr"/>
            <a:r>
              <a:rPr lang="en-AT" sz="1500"/>
              <a:t>Custom Apps</a:t>
            </a:r>
          </a:p>
        </p:txBody>
      </p:sp>
      <p:sp>
        <p:nvSpPr>
          <p:cNvPr id="17" name="Rectangle 16">
            <a:extLst>
              <a:ext uri="{FF2B5EF4-FFF2-40B4-BE49-F238E27FC236}">
                <a16:creationId xmlns:a16="http://schemas.microsoft.com/office/drawing/2014/main" id="{153429D5-FD93-C010-D93C-5C4ADB4B329A}"/>
              </a:ext>
            </a:extLst>
          </p:cNvPr>
          <p:cNvSpPr/>
          <p:nvPr/>
        </p:nvSpPr>
        <p:spPr>
          <a:xfrm>
            <a:off x="7577415" y="4087995"/>
            <a:ext cx="1452755" cy="504966"/>
          </a:xfrm>
          <a:prstGeom prst="rect">
            <a:avLst/>
          </a:prstGeom>
          <a:ln>
            <a:solidFill>
              <a:srgbClr val="FB0055"/>
            </a:solidFill>
          </a:ln>
        </p:spPr>
        <p:style>
          <a:lnRef idx="2">
            <a:schemeClr val="dk1"/>
          </a:lnRef>
          <a:fillRef idx="1">
            <a:schemeClr val="lt1"/>
          </a:fillRef>
          <a:effectRef idx="0">
            <a:schemeClr val="dk1"/>
          </a:effectRef>
          <a:fontRef idx="minor">
            <a:schemeClr val="dk1"/>
          </a:fontRef>
        </p:style>
        <p:txBody>
          <a:bodyPr rtlCol="0" anchor="ctr"/>
          <a:lstStyle/>
          <a:p>
            <a:pPr algn="ctr"/>
            <a:r>
              <a:rPr lang="en-AT" sz="1500"/>
              <a:t>Analytics</a:t>
            </a:r>
          </a:p>
        </p:txBody>
      </p:sp>
      <p:sp>
        <p:nvSpPr>
          <p:cNvPr id="18" name="Rectangle 17">
            <a:extLst>
              <a:ext uri="{FF2B5EF4-FFF2-40B4-BE49-F238E27FC236}">
                <a16:creationId xmlns:a16="http://schemas.microsoft.com/office/drawing/2014/main" id="{1CA04711-11A7-5154-A328-FC7A019FFAAD}"/>
              </a:ext>
            </a:extLst>
          </p:cNvPr>
          <p:cNvSpPr/>
          <p:nvPr/>
        </p:nvSpPr>
        <p:spPr>
          <a:xfrm>
            <a:off x="7585288" y="4657343"/>
            <a:ext cx="1452755" cy="504966"/>
          </a:xfrm>
          <a:prstGeom prst="rect">
            <a:avLst/>
          </a:prstGeom>
          <a:ln>
            <a:solidFill>
              <a:srgbClr val="FB0055"/>
            </a:solidFill>
          </a:ln>
        </p:spPr>
        <p:style>
          <a:lnRef idx="2">
            <a:schemeClr val="dk1"/>
          </a:lnRef>
          <a:fillRef idx="1">
            <a:schemeClr val="lt1"/>
          </a:fillRef>
          <a:effectRef idx="0">
            <a:schemeClr val="dk1"/>
          </a:effectRef>
          <a:fontRef idx="minor">
            <a:schemeClr val="dk1"/>
          </a:fontRef>
        </p:style>
        <p:txBody>
          <a:bodyPr rtlCol="0" anchor="ctr"/>
          <a:lstStyle/>
          <a:p>
            <a:pPr algn="ctr"/>
            <a:r>
              <a:rPr lang="en-AT" sz="1500"/>
              <a:t>Monitoring</a:t>
            </a:r>
          </a:p>
        </p:txBody>
      </p:sp>
      <p:sp>
        <p:nvSpPr>
          <p:cNvPr id="20" name="Oval 19">
            <a:extLst>
              <a:ext uri="{FF2B5EF4-FFF2-40B4-BE49-F238E27FC236}">
                <a16:creationId xmlns:a16="http://schemas.microsoft.com/office/drawing/2014/main" id="{1A488D96-1F6F-6D9E-6320-D8028C2A9375}"/>
              </a:ext>
            </a:extLst>
          </p:cNvPr>
          <p:cNvSpPr/>
          <p:nvPr/>
        </p:nvSpPr>
        <p:spPr>
          <a:xfrm>
            <a:off x="6198625" y="6294378"/>
            <a:ext cx="265082" cy="245659"/>
          </a:xfrm>
          <a:prstGeom prst="ellipse">
            <a:avLst/>
          </a:prstGeom>
          <a:solidFill>
            <a:srgbClr val="1FD1E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847135F0-73FA-F107-2869-243364251381}"/>
              </a:ext>
            </a:extLst>
          </p:cNvPr>
          <p:cNvSpPr/>
          <p:nvPr/>
        </p:nvSpPr>
        <p:spPr>
          <a:xfrm>
            <a:off x="6198625" y="5895229"/>
            <a:ext cx="265082" cy="245659"/>
          </a:xfrm>
          <a:prstGeom prst="ellipse">
            <a:avLst/>
          </a:prstGeom>
          <a:solidFill>
            <a:srgbClr val="1B81C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sp>
        <p:nvSpPr>
          <p:cNvPr id="22" name="TextBox 21">
            <a:extLst>
              <a:ext uri="{FF2B5EF4-FFF2-40B4-BE49-F238E27FC236}">
                <a16:creationId xmlns:a16="http://schemas.microsoft.com/office/drawing/2014/main" id="{6B094C90-B066-DD38-D88D-873F43715B8D}"/>
              </a:ext>
            </a:extLst>
          </p:cNvPr>
          <p:cNvSpPr txBox="1"/>
          <p:nvPr/>
        </p:nvSpPr>
        <p:spPr>
          <a:xfrm>
            <a:off x="6648999" y="6226294"/>
            <a:ext cx="2136611" cy="369332"/>
          </a:xfrm>
          <a:prstGeom prst="rect">
            <a:avLst/>
          </a:prstGeom>
          <a:noFill/>
        </p:spPr>
        <p:txBody>
          <a:bodyPr wrap="none" rtlCol="0">
            <a:spAutoFit/>
          </a:bodyPr>
          <a:lstStyle/>
          <a:p>
            <a:r>
              <a:rPr lang="de-DE" dirty="0">
                <a:solidFill>
                  <a:srgbClr val="1FD1E0"/>
                </a:solidFill>
              </a:rPr>
              <a:t>Community</a:t>
            </a:r>
            <a:r>
              <a:rPr lang="en-AT" dirty="0">
                <a:solidFill>
                  <a:srgbClr val="1FD1E0"/>
                </a:solidFill>
              </a:rPr>
              <a:t> Features</a:t>
            </a:r>
          </a:p>
        </p:txBody>
      </p:sp>
      <p:sp>
        <p:nvSpPr>
          <p:cNvPr id="23" name="TextBox 22">
            <a:extLst>
              <a:ext uri="{FF2B5EF4-FFF2-40B4-BE49-F238E27FC236}">
                <a16:creationId xmlns:a16="http://schemas.microsoft.com/office/drawing/2014/main" id="{EFC78A6B-55B0-8212-47CF-1C3ECDE3230D}"/>
              </a:ext>
            </a:extLst>
          </p:cNvPr>
          <p:cNvSpPr txBox="1"/>
          <p:nvPr/>
        </p:nvSpPr>
        <p:spPr>
          <a:xfrm>
            <a:off x="6649000" y="5832137"/>
            <a:ext cx="2165273" cy="369332"/>
          </a:xfrm>
          <a:prstGeom prst="rect">
            <a:avLst/>
          </a:prstGeom>
          <a:noFill/>
        </p:spPr>
        <p:txBody>
          <a:bodyPr wrap="none" rtlCol="0">
            <a:spAutoFit/>
          </a:bodyPr>
          <a:lstStyle/>
          <a:p>
            <a:r>
              <a:rPr lang="de-DE" dirty="0">
                <a:solidFill>
                  <a:srgbClr val="1B81CD"/>
                </a:solidFill>
              </a:rPr>
              <a:t>Commercial</a:t>
            </a:r>
            <a:r>
              <a:rPr lang="en-AT" dirty="0">
                <a:solidFill>
                  <a:srgbClr val="1B81CD"/>
                </a:solidFill>
              </a:rPr>
              <a:t> Features</a:t>
            </a:r>
          </a:p>
        </p:txBody>
      </p:sp>
      <p:sp>
        <p:nvSpPr>
          <p:cNvPr id="26" name="Rectangle 25">
            <a:extLst>
              <a:ext uri="{FF2B5EF4-FFF2-40B4-BE49-F238E27FC236}">
                <a16:creationId xmlns:a16="http://schemas.microsoft.com/office/drawing/2014/main" id="{33DF0038-9019-4B7D-A6B5-6CEAD7BB268F}"/>
              </a:ext>
            </a:extLst>
          </p:cNvPr>
          <p:cNvSpPr/>
          <p:nvPr/>
        </p:nvSpPr>
        <p:spPr>
          <a:xfrm>
            <a:off x="108699" y="5224077"/>
            <a:ext cx="1307456" cy="504966"/>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AT" sz="1500"/>
              <a:t>…</a:t>
            </a:r>
          </a:p>
        </p:txBody>
      </p:sp>
      <p:sp>
        <p:nvSpPr>
          <p:cNvPr id="27" name="Rectangle 26">
            <a:extLst>
              <a:ext uri="{FF2B5EF4-FFF2-40B4-BE49-F238E27FC236}">
                <a16:creationId xmlns:a16="http://schemas.microsoft.com/office/drawing/2014/main" id="{8C5492BD-694A-5275-7E75-818800CB4006}"/>
              </a:ext>
            </a:extLst>
          </p:cNvPr>
          <p:cNvSpPr/>
          <p:nvPr/>
        </p:nvSpPr>
        <p:spPr>
          <a:xfrm>
            <a:off x="7577414" y="5207426"/>
            <a:ext cx="1452755" cy="504966"/>
          </a:xfrm>
          <a:prstGeom prst="rect">
            <a:avLst/>
          </a:prstGeom>
          <a:ln>
            <a:solidFill>
              <a:srgbClr val="FB0055"/>
            </a:solidFill>
          </a:ln>
        </p:spPr>
        <p:style>
          <a:lnRef idx="2">
            <a:schemeClr val="dk1"/>
          </a:lnRef>
          <a:fillRef idx="1">
            <a:schemeClr val="lt1"/>
          </a:fillRef>
          <a:effectRef idx="0">
            <a:schemeClr val="dk1"/>
          </a:effectRef>
          <a:fontRef idx="minor">
            <a:schemeClr val="dk1"/>
          </a:fontRef>
        </p:style>
        <p:txBody>
          <a:bodyPr rtlCol="0" anchor="ctr"/>
          <a:lstStyle/>
          <a:p>
            <a:pPr algn="ctr"/>
            <a:r>
              <a:rPr lang="en-AT" sz="1500"/>
              <a:t>…</a:t>
            </a:r>
          </a:p>
        </p:txBody>
      </p:sp>
      <p:sp>
        <p:nvSpPr>
          <p:cNvPr id="29" name="TextBox 28">
            <a:extLst>
              <a:ext uri="{FF2B5EF4-FFF2-40B4-BE49-F238E27FC236}">
                <a16:creationId xmlns:a16="http://schemas.microsoft.com/office/drawing/2014/main" id="{7CB2A19B-9673-76DF-0B2A-A212E02B78A0}"/>
              </a:ext>
            </a:extLst>
          </p:cNvPr>
          <p:cNvSpPr txBox="1"/>
          <p:nvPr/>
        </p:nvSpPr>
        <p:spPr>
          <a:xfrm>
            <a:off x="108699" y="2229602"/>
            <a:ext cx="1271081" cy="646331"/>
          </a:xfrm>
          <a:prstGeom prst="rect">
            <a:avLst/>
          </a:prstGeom>
          <a:noFill/>
        </p:spPr>
        <p:txBody>
          <a:bodyPr wrap="square" rtlCol="0">
            <a:spAutoFit/>
          </a:bodyPr>
          <a:lstStyle/>
          <a:p>
            <a:pPr algn="ctr"/>
            <a:r>
              <a:rPr lang="en-AT">
                <a:solidFill>
                  <a:srgbClr val="00B050"/>
                </a:solidFill>
              </a:rPr>
              <a:t>Data Integration</a:t>
            </a:r>
          </a:p>
        </p:txBody>
      </p:sp>
      <p:sp>
        <p:nvSpPr>
          <p:cNvPr id="31" name="TextBox 30">
            <a:extLst>
              <a:ext uri="{FF2B5EF4-FFF2-40B4-BE49-F238E27FC236}">
                <a16:creationId xmlns:a16="http://schemas.microsoft.com/office/drawing/2014/main" id="{0A1736D6-E0C4-B7DE-2B7B-30C1FB6EC931}"/>
              </a:ext>
            </a:extLst>
          </p:cNvPr>
          <p:cNvSpPr txBox="1"/>
          <p:nvPr/>
        </p:nvSpPr>
        <p:spPr>
          <a:xfrm>
            <a:off x="7703755" y="2502471"/>
            <a:ext cx="1119987" cy="369332"/>
          </a:xfrm>
          <a:prstGeom prst="rect">
            <a:avLst/>
          </a:prstGeom>
          <a:noFill/>
        </p:spPr>
        <p:txBody>
          <a:bodyPr wrap="none" rtlCol="0">
            <a:spAutoFit/>
          </a:bodyPr>
          <a:lstStyle/>
          <a:p>
            <a:r>
              <a:rPr lang="en-AT">
                <a:solidFill>
                  <a:srgbClr val="FB0055"/>
                </a:solidFill>
              </a:rPr>
              <a:t>Real-Time</a:t>
            </a:r>
          </a:p>
        </p:txBody>
      </p:sp>
      <p:sp>
        <p:nvSpPr>
          <p:cNvPr id="36" name="Rectangle 35">
            <a:extLst>
              <a:ext uri="{FF2B5EF4-FFF2-40B4-BE49-F238E27FC236}">
                <a16:creationId xmlns:a16="http://schemas.microsoft.com/office/drawing/2014/main" id="{FE8FA40B-23D1-3EF2-3250-9C9060036446}"/>
              </a:ext>
            </a:extLst>
          </p:cNvPr>
          <p:cNvSpPr/>
          <p:nvPr/>
        </p:nvSpPr>
        <p:spPr>
          <a:xfrm>
            <a:off x="1416155" y="2339964"/>
            <a:ext cx="6187939" cy="663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84512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26" grpId="0" animBg="1"/>
      <p:bldP spid="27" grpId="0" animBg="1"/>
      <p:bldP spid="29" grpId="0"/>
      <p:bldP spid="31"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80A1C1-241D-1346-1977-DA86C150511E}"/>
              </a:ext>
            </a:extLst>
          </p:cNvPr>
          <p:cNvSpPr>
            <a:spLocks noGrp="1"/>
          </p:cNvSpPr>
          <p:nvPr>
            <p:ph type="title"/>
          </p:nvPr>
        </p:nvSpPr>
        <p:spPr>
          <a:xfrm>
            <a:off x="486696" y="629266"/>
            <a:ext cx="2629122" cy="1622321"/>
          </a:xfrm>
        </p:spPr>
        <p:txBody>
          <a:bodyPr vert="horz" lIns="91440" tIns="45720" rIns="91440" bIns="45720" rtlCol="0" anchor="ctr">
            <a:normAutofit/>
          </a:bodyPr>
          <a:lstStyle/>
          <a:p>
            <a:pPr algn="l" defTabSz="914400">
              <a:lnSpc>
                <a:spcPct val="90000"/>
              </a:lnSpc>
            </a:pPr>
            <a:r>
              <a:rPr lang="en-US" kern="1200">
                <a:solidFill>
                  <a:schemeClr val="tx1"/>
                </a:solidFill>
                <a:latin typeface="+mj-lt"/>
                <a:ea typeface="+mj-ea"/>
                <a:cs typeface="+mj-cs"/>
              </a:rPr>
              <a:t>Online</a:t>
            </a:r>
          </a:p>
        </p:txBody>
      </p:sp>
      <p:sp>
        <p:nvSpPr>
          <p:cNvPr id="4" name="Inhaltsplatzhalter 3">
            <a:extLst>
              <a:ext uri="{FF2B5EF4-FFF2-40B4-BE49-F238E27FC236}">
                <a16:creationId xmlns:a16="http://schemas.microsoft.com/office/drawing/2014/main" id="{C0924C81-41A7-FA4C-C6DE-577EED6E072B}"/>
              </a:ext>
            </a:extLst>
          </p:cNvPr>
          <p:cNvSpPr>
            <a:spLocks noGrp="1"/>
          </p:cNvSpPr>
          <p:nvPr>
            <p:ph sz="half" idx="1"/>
          </p:nvPr>
        </p:nvSpPr>
        <p:spPr>
          <a:xfrm>
            <a:off x="486698" y="2438400"/>
            <a:ext cx="2629120" cy="3785419"/>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1700" err="1"/>
              <a:t>kostenlose</a:t>
            </a:r>
            <a:r>
              <a:rPr lang="en-US" sz="1700"/>
              <a:t> </a:t>
            </a:r>
            <a:r>
              <a:rPr lang="en-US" sz="1700" err="1"/>
              <a:t>Kurse</a:t>
            </a:r>
            <a:r>
              <a:rPr lang="en-US" sz="1700"/>
              <a:t> von Confluent: </a:t>
            </a:r>
            <a:r>
              <a:rPr lang="en-US" sz="1700">
                <a:hlinkClick r:id="rId2"/>
              </a:rPr>
              <a:t>https://developer.confluent.io/learn-kafka/</a:t>
            </a:r>
            <a:endParaRPr lang="en-US" sz="1700"/>
          </a:p>
          <a:p>
            <a:pPr indent="-228600" defTabSz="914400">
              <a:lnSpc>
                <a:spcPct val="90000"/>
              </a:lnSpc>
              <a:buFont typeface="Arial" panose="020B0604020202020204" pitchFamily="34" charset="0"/>
              <a:buChar char="•"/>
            </a:pPr>
            <a:r>
              <a:rPr lang="en-US" sz="1700">
                <a:hlinkClick r:id="rId3"/>
              </a:rPr>
              <a:t>Youtube-Kanal</a:t>
            </a:r>
            <a:r>
              <a:rPr lang="en-US" sz="1700"/>
              <a:t> von Confluent</a:t>
            </a:r>
          </a:p>
          <a:p>
            <a:pPr indent="-228600" defTabSz="914400">
              <a:lnSpc>
                <a:spcPct val="90000"/>
              </a:lnSpc>
              <a:buFont typeface="Arial" panose="020B0604020202020204" pitchFamily="34" charset="0"/>
              <a:buChar char="•"/>
            </a:pPr>
            <a:r>
              <a:rPr lang="en-US" sz="1700">
                <a:hlinkClick r:id="rId4"/>
              </a:rPr>
              <a:t>Umfangreiche Dokumentation</a:t>
            </a:r>
            <a:r>
              <a:rPr lang="en-US" sz="1700"/>
              <a:t> (</a:t>
            </a:r>
            <a:r>
              <a:rPr lang="en-US" sz="1700" err="1"/>
              <a:t>Siehe</a:t>
            </a:r>
            <a:r>
              <a:rPr lang="en-US" sz="1700"/>
              <a:t> Administer &gt; Configuration Reference für </a:t>
            </a:r>
            <a:r>
              <a:rPr lang="en-US" sz="1700" err="1"/>
              <a:t>Konfigurationsoptionen</a:t>
            </a:r>
            <a:r>
              <a:rPr lang="en-US" sz="1700"/>
              <a:t> der </a:t>
            </a:r>
            <a:r>
              <a:rPr lang="en-US" sz="1700" err="1"/>
              <a:t>Komponenten</a:t>
            </a:r>
            <a:r>
              <a:rPr lang="en-US" sz="1700"/>
              <a:t>)</a:t>
            </a: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nhaltsplatzhalter 6">
            <a:extLst>
              <a:ext uri="{FF2B5EF4-FFF2-40B4-BE49-F238E27FC236}">
                <a16:creationId xmlns:a16="http://schemas.microsoft.com/office/drawing/2014/main" id="{8BF317B6-E04B-B9C1-C991-BC03FE5F9BFD}"/>
              </a:ext>
            </a:extLst>
          </p:cNvPr>
          <p:cNvPicPr>
            <a:picLocks noGrp="1" noChangeAspect="1"/>
          </p:cNvPicPr>
          <p:nvPr>
            <p:ph sz="half" idx="2"/>
          </p:nvPr>
        </p:nvPicPr>
        <p:blipFill>
          <a:blip r:embed="rId5"/>
          <a:stretch>
            <a:fillRect/>
          </a:stretch>
        </p:blipFill>
        <p:spPr>
          <a:xfrm>
            <a:off x="4054396" y="1435355"/>
            <a:ext cx="4514498" cy="3984043"/>
          </a:xfrm>
          <a:prstGeom prst="rect">
            <a:avLst/>
          </a:prstGeom>
          <a:effectLst/>
        </p:spPr>
      </p:pic>
    </p:spTree>
    <p:extLst>
      <p:ext uri="{BB962C8B-B14F-4D97-AF65-F5344CB8AC3E}">
        <p14:creationId xmlns:p14="http://schemas.microsoft.com/office/powerpoint/2010/main" val="2904119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611C6F1-D8E5-8E28-6025-0A3ED0FE1C95}"/>
              </a:ext>
            </a:extLst>
          </p:cNvPr>
          <p:cNvSpPr>
            <a:spLocks noGrp="1"/>
          </p:cNvSpPr>
          <p:nvPr>
            <p:ph type="title"/>
          </p:nvPr>
        </p:nvSpPr>
        <p:spPr>
          <a:xfrm>
            <a:off x="442170" y="856180"/>
            <a:ext cx="3420438" cy="1128068"/>
          </a:xfrm>
        </p:spPr>
        <p:txBody>
          <a:bodyPr vert="horz" lIns="91440" tIns="45720" rIns="91440" bIns="45720" rtlCol="0" anchor="ctr">
            <a:normAutofit/>
          </a:bodyPr>
          <a:lstStyle/>
          <a:p>
            <a:pPr algn="l" defTabSz="914400">
              <a:lnSpc>
                <a:spcPct val="90000"/>
              </a:lnSpc>
            </a:pPr>
            <a:r>
              <a:rPr lang="en-US" sz="3500"/>
              <a:t>Bücher</a:t>
            </a:r>
          </a:p>
        </p:txBody>
      </p:sp>
      <p:grpSp>
        <p:nvGrpSpPr>
          <p:cNvPr id="20"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39F15344-2211-F1D8-A7D9-033A15598C76}"/>
              </a:ext>
            </a:extLst>
          </p:cNvPr>
          <p:cNvSpPr>
            <a:spLocks noGrp="1"/>
          </p:cNvSpPr>
          <p:nvPr>
            <p:ph sz="half" idx="1"/>
          </p:nvPr>
        </p:nvSpPr>
        <p:spPr>
          <a:xfrm>
            <a:off x="443039" y="2330505"/>
            <a:ext cx="3419569" cy="3979585"/>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1700"/>
              <a:t>Deutsch</a:t>
            </a:r>
          </a:p>
          <a:p>
            <a:pPr indent="-228600" defTabSz="914400">
              <a:lnSpc>
                <a:spcPct val="90000"/>
              </a:lnSpc>
              <a:buFont typeface="Arial" panose="020B0604020202020204" pitchFamily="34" charset="0"/>
              <a:buChar char="•"/>
            </a:pPr>
            <a:r>
              <a:rPr lang="en-US" sz="1700"/>
              <a:t>Sehr Einsteigerfreundlich</a:t>
            </a:r>
          </a:p>
          <a:p>
            <a:pPr indent="-228600" defTabSz="914400">
              <a:lnSpc>
                <a:spcPct val="90000"/>
              </a:lnSpc>
              <a:buFont typeface="Arial" panose="020B0604020202020204" pitchFamily="34" charset="0"/>
              <a:buChar char="•"/>
            </a:pPr>
            <a:r>
              <a:rPr lang="en-US" sz="1700"/>
              <a:t>Didaktisch sehr gut.</a:t>
            </a:r>
          </a:p>
          <a:p>
            <a:pPr indent="-228600" defTabSz="914400">
              <a:lnSpc>
                <a:spcPct val="90000"/>
              </a:lnSpc>
              <a:buFont typeface="Arial" panose="020B0604020202020204" pitchFamily="34" charset="0"/>
              <a:buChar char="•"/>
            </a:pPr>
            <a:r>
              <a:rPr lang="en-US" sz="1700"/>
              <a:t>Guter, detailierter Einblick in die Komponenten</a:t>
            </a:r>
          </a:p>
          <a:p>
            <a:pPr indent="-228600" defTabSz="914400">
              <a:lnSpc>
                <a:spcPct val="90000"/>
              </a:lnSpc>
              <a:buFont typeface="Arial" panose="020B0604020202020204" pitchFamily="34" charset="0"/>
              <a:buChar char="•"/>
            </a:pPr>
            <a:r>
              <a:rPr lang="en-US" sz="1700"/>
              <a:t>Gute Codebeispiele</a:t>
            </a:r>
          </a:p>
          <a:p>
            <a:pPr indent="-228600" defTabSz="914400">
              <a:lnSpc>
                <a:spcPct val="90000"/>
              </a:lnSpc>
              <a:buFont typeface="Arial" panose="020B0604020202020204" pitchFamily="34" charset="0"/>
              <a:buChar char="•"/>
            </a:pPr>
            <a:r>
              <a:rPr lang="en-US" sz="1700"/>
              <a:t>Stand: 2.8.0</a:t>
            </a:r>
          </a:p>
          <a:p>
            <a:pPr indent="-228600" defTabSz="914400">
              <a:lnSpc>
                <a:spcPct val="90000"/>
              </a:lnSpc>
              <a:buFont typeface="Arial" panose="020B0604020202020204" pitchFamily="34" charset="0"/>
              <a:buChar char="•"/>
            </a:pPr>
            <a:endParaRPr lang="en-US" sz="1700"/>
          </a:p>
        </p:txBody>
      </p:sp>
      <p:sp>
        <p:nvSpPr>
          <p:cNvPr id="26"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nhaltsplatzhalter 5">
            <a:extLst>
              <a:ext uri="{FF2B5EF4-FFF2-40B4-BE49-F238E27FC236}">
                <a16:creationId xmlns:a16="http://schemas.microsoft.com/office/drawing/2014/main" id="{CC102F8D-621A-62BF-6025-BCE48A9ADCF6}"/>
              </a:ext>
            </a:extLst>
          </p:cNvPr>
          <p:cNvPicPr>
            <a:picLocks noGrp="1" noChangeAspect="1"/>
          </p:cNvPicPr>
          <p:nvPr>
            <p:ph sz="half" idx="2"/>
          </p:nvPr>
        </p:nvPicPr>
        <p:blipFill rotWithShape="1">
          <a:blip r:embed="rId2"/>
          <a:srcRect t="7909" r="-3" b="-3"/>
          <a:stretch/>
        </p:blipFill>
        <p:spPr>
          <a:xfrm>
            <a:off x="4483341" y="799352"/>
            <a:ext cx="4069057" cy="5259296"/>
          </a:xfrm>
          <a:prstGeom prst="rect">
            <a:avLst/>
          </a:prstGeom>
        </p:spPr>
      </p:pic>
    </p:spTree>
    <p:extLst>
      <p:ext uri="{BB962C8B-B14F-4D97-AF65-F5344CB8AC3E}">
        <p14:creationId xmlns:p14="http://schemas.microsoft.com/office/powerpoint/2010/main" val="4105186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8A268F7-DE87-57E2-E1BF-141693075785}"/>
              </a:ext>
            </a:extLst>
          </p:cNvPr>
          <p:cNvSpPr>
            <a:spLocks noGrp="1"/>
          </p:cNvSpPr>
          <p:nvPr>
            <p:ph type="title"/>
          </p:nvPr>
        </p:nvSpPr>
        <p:spPr>
          <a:xfrm>
            <a:off x="442170" y="856180"/>
            <a:ext cx="3420438" cy="1128068"/>
          </a:xfrm>
        </p:spPr>
        <p:txBody>
          <a:bodyPr vert="horz" lIns="91440" tIns="45720" rIns="91440" bIns="45720" rtlCol="0" anchor="ctr">
            <a:normAutofit/>
          </a:bodyPr>
          <a:lstStyle/>
          <a:p>
            <a:pPr algn="l" defTabSz="914400">
              <a:lnSpc>
                <a:spcPct val="90000"/>
              </a:lnSpc>
            </a:pPr>
            <a:r>
              <a:rPr lang="en-US" sz="3500"/>
              <a:t>Bücher</a:t>
            </a:r>
          </a:p>
        </p:txBody>
      </p:sp>
      <p:grpSp>
        <p:nvGrpSpPr>
          <p:cNvPr id="20"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9E8307A4-B120-C110-A42F-9F30A3453B48}"/>
              </a:ext>
            </a:extLst>
          </p:cNvPr>
          <p:cNvSpPr>
            <a:spLocks noGrp="1"/>
          </p:cNvSpPr>
          <p:nvPr>
            <p:ph sz="half" idx="1"/>
          </p:nvPr>
        </p:nvSpPr>
        <p:spPr>
          <a:xfrm>
            <a:off x="443039" y="2330505"/>
            <a:ext cx="3419569" cy="3979585"/>
          </a:xfrm>
        </p:spPr>
        <p:txBody>
          <a:bodyPr vert="horz" lIns="91440" tIns="45720" rIns="91440" bIns="45720" rtlCol="0" anchor="ctr">
            <a:normAutofit/>
          </a:bodyPr>
          <a:lstStyle/>
          <a:p>
            <a:pPr indent="-228600" defTabSz="914400">
              <a:lnSpc>
                <a:spcPct val="90000"/>
              </a:lnSpc>
              <a:buFont typeface="Arial" panose="020B0604020202020204" pitchFamily="34" charset="0"/>
              <a:buChar char="•"/>
            </a:pPr>
            <a:r>
              <a:rPr lang="en-US" sz="1700"/>
              <a:t>Englisch</a:t>
            </a:r>
          </a:p>
          <a:p>
            <a:pPr indent="-228600" defTabSz="914400">
              <a:lnSpc>
                <a:spcPct val="90000"/>
              </a:lnSpc>
              <a:buFont typeface="Arial" panose="020B0604020202020204" pitchFamily="34" charset="0"/>
              <a:buChar char="•"/>
            </a:pPr>
            <a:r>
              <a:rPr lang="en-US" sz="1700"/>
              <a:t>Extrem detailiert.</a:t>
            </a:r>
          </a:p>
          <a:p>
            <a:pPr indent="-228600" defTabSz="914400">
              <a:lnSpc>
                <a:spcPct val="90000"/>
              </a:lnSpc>
              <a:buFont typeface="Arial" panose="020B0604020202020204" pitchFamily="34" charset="0"/>
              <a:buChar char="•"/>
            </a:pPr>
            <a:r>
              <a:rPr lang="en-US" sz="1700"/>
              <a:t>Umfasst auch Hinweise zur Administration.</a:t>
            </a:r>
          </a:p>
          <a:p>
            <a:pPr indent="-228600" defTabSz="914400">
              <a:lnSpc>
                <a:spcPct val="90000"/>
              </a:lnSpc>
              <a:buFont typeface="Arial" panose="020B0604020202020204" pitchFamily="34" charset="0"/>
              <a:buChar char="•"/>
            </a:pPr>
            <a:r>
              <a:rPr lang="en-US" sz="1700"/>
              <a:t>Stand: Kafka 2.8.0</a:t>
            </a:r>
          </a:p>
        </p:txBody>
      </p:sp>
      <p:sp>
        <p:nvSpPr>
          <p:cNvPr id="26"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nhaltsplatzhalter 5">
            <a:extLst>
              <a:ext uri="{FF2B5EF4-FFF2-40B4-BE49-F238E27FC236}">
                <a16:creationId xmlns:a16="http://schemas.microsoft.com/office/drawing/2014/main" id="{800EFF82-68A1-1195-C660-4D49F5BF598B}"/>
              </a:ext>
            </a:extLst>
          </p:cNvPr>
          <p:cNvPicPr>
            <a:picLocks noGrp="1" noChangeAspect="1"/>
          </p:cNvPicPr>
          <p:nvPr>
            <p:ph sz="half" idx="2"/>
          </p:nvPr>
        </p:nvPicPr>
        <p:blipFill rotWithShape="1">
          <a:blip r:embed="rId3"/>
          <a:srcRect t="1735" r="-2" b="356"/>
          <a:stretch/>
        </p:blipFill>
        <p:spPr>
          <a:xfrm>
            <a:off x="4483341" y="799352"/>
            <a:ext cx="4069057" cy="5259296"/>
          </a:xfrm>
          <a:prstGeom prst="rect">
            <a:avLst/>
          </a:prstGeom>
        </p:spPr>
      </p:pic>
    </p:spTree>
    <p:extLst>
      <p:ext uri="{BB962C8B-B14F-4D97-AF65-F5344CB8AC3E}">
        <p14:creationId xmlns:p14="http://schemas.microsoft.com/office/powerpoint/2010/main" val="283077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EC964C-886C-60EA-072B-FC4BBEE84879}"/>
              </a:ext>
            </a:extLst>
          </p:cNvPr>
          <p:cNvSpPr>
            <a:spLocks noGrp="1"/>
          </p:cNvSpPr>
          <p:nvPr>
            <p:ph type="title"/>
          </p:nvPr>
        </p:nvSpPr>
        <p:spPr/>
        <p:txBody>
          <a:bodyPr/>
          <a:lstStyle/>
          <a:p>
            <a:r>
              <a:rPr lang="de-DE"/>
              <a:t>Hands on</a:t>
            </a:r>
          </a:p>
        </p:txBody>
      </p:sp>
      <p:sp>
        <p:nvSpPr>
          <p:cNvPr id="3" name="Inhaltsplatzhalter 2">
            <a:extLst>
              <a:ext uri="{FF2B5EF4-FFF2-40B4-BE49-F238E27FC236}">
                <a16:creationId xmlns:a16="http://schemas.microsoft.com/office/drawing/2014/main" id="{5F4EA440-5E26-B49C-B32D-89F169698C67}"/>
              </a:ext>
            </a:extLst>
          </p:cNvPr>
          <p:cNvSpPr>
            <a:spLocks noGrp="1"/>
          </p:cNvSpPr>
          <p:nvPr>
            <p:ph idx="1"/>
          </p:nvPr>
        </p:nvSpPr>
        <p:spPr/>
        <p:txBody>
          <a:bodyPr/>
          <a:lstStyle/>
          <a:p>
            <a:r>
              <a:rPr lang="de-DE"/>
              <a:t>Wir starten nun lokal einen Kafka Broker (ohne </a:t>
            </a:r>
            <a:r>
              <a:rPr lang="de-DE" err="1"/>
              <a:t>Zookeeper</a:t>
            </a:r>
            <a:r>
              <a:rPr lang="de-DE"/>
              <a:t>)</a:t>
            </a:r>
          </a:p>
          <a:p>
            <a:r>
              <a:rPr lang="de-DE"/>
              <a:t>Wir senden Nachrichten mit einem Producer.</a:t>
            </a:r>
          </a:p>
          <a:p>
            <a:r>
              <a:rPr lang="de-DE"/>
              <a:t>Wir empfangen Nachrichten mit einem Consumer.</a:t>
            </a:r>
          </a:p>
          <a:p>
            <a:r>
              <a:rPr lang="de-DE"/>
              <a:t>Wir schauen uns das Topic an, in das wir speichern.</a:t>
            </a:r>
          </a:p>
        </p:txBody>
      </p:sp>
    </p:spTree>
    <p:extLst>
      <p:ext uri="{BB962C8B-B14F-4D97-AF65-F5344CB8AC3E}">
        <p14:creationId xmlns:p14="http://schemas.microsoft.com/office/powerpoint/2010/main" val="2833136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FE1C92-08B9-FF00-3AE8-A51C67A1030C}"/>
              </a:ext>
            </a:extLst>
          </p:cNvPr>
          <p:cNvSpPr>
            <a:spLocks noGrp="1"/>
          </p:cNvSpPr>
          <p:nvPr>
            <p:ph type="title"/>
          </p:nvPr>
        </p:nvSpPr>
        <p:spPr/>
        <p:txBody>
          <a:bodyPr/>
          <a:lstStyle/>
          <a:p>
            <a:r>
              <a:rPr lang="de-DE"/>
              <a:t>Betriebssystem</a:t>
            </a:r>
          </a:p>
        </p:txBody>
      </p:sp>
      <p:sp>
        <p:nvSpPr>
          <p:cNvPr id="3" name="Inhaltsplatzhalter 2">
            <a:extLst>
              <a:ext uri="{FF2B5EF4-FFF2-40B4-BE49-F238E27FC236}">
                <a16:creationId xmlns:a16="http://schemas.microsoft.com/office/drawing/2014/main" id="{EC9D6D73-3029-3349-BA82-AF47D88B21EB}"/>
              </a:ext>
            </a:extLst>
          </p:cNvPr>
          <p:cNvSpPr>
            <a:spLocks noGrp="1"/>
          </p:cNvSpPr>
          <p:nvPr>
            <p:ph idx="1"/>
          </p:nvPr>
        </p:nvSpPr>
        <p:spPr/>
        <p:txBody>
          <a:bodyPr vert="horz" lIns="91440" tIns="45720" rIns="91440" bIns="45720" rtlCol="0" anchor="t">
            <a:normAutofit/>
          </a:bodyPr>
          <a:lstStyle/>
          <a:p>
            <a:r>
              <a:rPr lang="de-DE" dirty="0"/>
              <a:t>Am besten ein Linux-system für die Broker.</a:t>
            </a:r>
            <a:endParaRPr lang="de-DE" dirty="0">
              <a:cs typeface="Calibri"/>
            </a:endParaRPr>
          </a:p>
          <a:p>
            <a:r>
              <a:rPr lang="de-DE" dirty="0"/>
              <a:t>Alternativ WSL für Ubuntu im Microsoft Store herunterladen.</a:t>
            </a:r>
          </a:p>
          <a:p>
            <a:r>
              <a:rPr lang="de-DE" dirty="0"/>
              <a:t>Bei der Benutzung von Windows können unerwartete Bugs auftreten</a:t>
            </a:r>
          </a:p>
        </p:txBody>
      </p:sp>
    </p:spTree>
    <p:extLst>
      <p:ext uri="{BB962C8B-B14F-4D97-AF65-F5344CB8AC3E}">
        <p14:creationId xmlns:p14="http://schemas.microsoft.com/office/powerpoint/2010/main" val="2617595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635594-7CE0-9DE0-F8EF-260E7C412CF3}"/>
              </a:ext>
            </a:extLst>
          </p:cNvPr>
          <p:cNvSpPr>
            <a:spLocks noGrp="1"/>
          </p:cNvSpPr>
          <p:nvPr>
            <p:ph type="title"/>
          </p:nvPr>
        </p:nvSpPr>
        <p:spPr/>
        <p:txBody>
          <a:bodyPr/>
          <a:lstStyle/>
          <a:p>
            <a:r>
              <a:rPr lang="de-DE"/>
              <a:t>Kafka herunterladen</a:t>
            </a:r>
          </a:p>
        </p:txBody>
      </p:sp>
      <p:sp>
        <p:nvSpPr>
          <p:cNvPr id="3" name="Inhaltsplatzhalter 2">
            <a:extLst>
              <a:ext uri="{FF2B5EF4-FFF2-40B4-BE49-F238E27FC236}">
                <a16:creationId xmlns:a16="http://schemas.microsoft.com/office/drawing/2014/main" id="{BDAE9236-0C48-F9BF-9D43-15F741BF8105}"/>
              </a:ext>
            </a:extLst>
          </p:cNvPr>
          <p:cNvSpPr>
            <a:spLocks noGrp="1"/>
          </p:cNvSpPr>
          <p:nvPr>
            <p:ph idx="1"/>
          </p:nvPr>
        </p:nvSpPr>
        <p:spPr/>
        <p:txBody>
          <a:bodyPr vert="horz" lIns="91440" tIns="45720" rIns="91440" bIns="45720" rtlCol="0" anchor="t">
            <a:normAutofit/>
          </a:bodyPr>
          <a:lstStyle/>
          <a:p>
            <a:r>
              <a:rPr lang="de-DE" dirty="0"/>
              <a:t>Lade Kafka herunter kafka_2.13-3.3.1.tgz : </a:t>
            </a:r>
            <a:r>
              <a:rPr lang="de-DE" dirty="0">
                <a:hlinkClick r:id="rId2"/>
              </a:rPr>
              <a:t>https://kafka.apache.org/downloads</a:t>
            </a:r>
            <a:endParaRPr lang="de-DE" dirty="0"/>
          </a:p>
          <a:p>
            <a:r>
              <a:rPr lang="de-DE" dirty="0"/>
              <a:t>Entpacke und benenne es zu „</a:t>
            </a:r>
            <a:r>
              <a:rPr lang="de-DE" dirty="0" err="1"/>
              <a:t>kafka</a:t>
            </a:r>
            <a:r>
              <a:rPr lang="de-DE" dirty="0"/>
              <a:t>“ um.</a:t>
            </a:r>
          </a:p>
          <a:p>
            <a:r>
              <a:rPr lang="de-DE" dirty="0"/>
              <a:t>Ggf. Java 17 installieren: </a:t>
            </a:r>
          </a:p>
          <a:p>
            <a:pPr marL="0" indent="342900">
              <a:buNone/>
            </a:pPr>
            <a:r>
              <a:rPr lang="de-DE" b="0" i="0" u="none" strike="noStrike" dirty="0" err="1">
                <a:solidFill>
                  <a:srgbClr val="0000FF"/>
                </a:solidFill>
                <a:effectLst/>
                <a:latin typeface="Calibri"/>
                <a:cs typeface="Calibri"/>
              </a:rPr>
              <a:t>sudo</a:t>
            </a:r>
            <a:r>
              <a:rPr lang="de-DE" b="0" i="0" u="none" strike="noStrike" dirty="0">
                <a:solidFill>
                  <a:srgbClr val="0000FF"/>
                </a:solidFill>
                <a:effectLst/>
                <a:latin typeface="Calibri"/>
                <a:cs typeface="Calibri"/>
              </a:rPr>
              <a:t> </a:t>
            </a:r>
            <a:r>
              <a:rPr lang="de-DE" b="0" i="0" u="none" strike="noStrike" dirty="0" err="1">
                <a:solidFill>
                  <a:srgbClr val="0000FF"/>
                </a:solidFill>
                <a:effectLst/>
                <a:latin typeface="Calibri"/>
                <a:cs typeface="Calibri"/>
              </a:rPr>
              <a:t>apt</a:t>
            </a:r>
            <a:r>
              <a:rPr lang="de-DE" b="0" i="0" u="none" strike="noStrike" dirty="0">
                <a:solidFill>
                  <a:srgbClr val="0000FF"/>
                </a:solidFill>
                <a:effectLst/>
                <a:latin typeface="Calibri"/>
                <a:cs typeface="Calibri"/>
              </a:rPr>
              <a:t> </a:t>
            </a:r>
            <a:r>
              <a:rPr lang="de-DE" b="0" i="0" u="none" strike="noStrike" dirty="0" err="1">
                <a:solidFill>
                  <a:srgbClr val="0000FF"/>
                </a:solidFill>
                <a:effectLst/>
                <a:latin typeface="Calibri"/>
                <a:cs typeface="Calibri"/>
              </a:rPr>
              <a:t>install</a:t>
            </a:r>
            <a:r>
              <a:rPr lang="de-DE" b="0" i="0" u="none" strike="noStrike" dirty="0">
                <a:solidFill>
                  <a:srgbClr val="0000FF"/>
                </a:solidFill>
                <a:effectLst/>
                <a:latin typeface="Calibri"/>
                <a:cs typeface="Calibri"/>
              </a:rPr>
              <a:t> openjdk-17-jdk</a:t>
            </a:r>
            <a:endParaRPr lang="de-DE" dirty="0">
              <a:latin typeface="Calibri"/>
              <a:cs typeface="Calibri"/>
            </a:endParaRPr>
          </a:p>
          <a:p>
            <a:endParaRPr lang="de-DE" dirty="0"/>
          </a:p>
        </p:txBody>
      </p:sp>
    </p:spTree>
    <p:extLst>
      <p:ext uri="{BB962C8B-B14F-4D97-AF65-F5344CB8AC3E}">
        <p14:creationId xmlns:p14="http://schemas.microsoft.com/office/powerpoint/2010/main" val="2105287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…und </a:t>
            </a:r>
            <a:r>
              <a:rPr lang="en-US" err="1"/>
              <a:t>endet</a:t>
            </a:r>
            <a:r>
              <a:rPr lang="en-US"/>
              <a:t>.</a:t>
            </a:r>
          </a:p>
        </p:txBody>
      </p:sp>
      <p:pic>
        <p:nvPicPr>
          <p:cNvPr id="28" name="Picture 27">
            <a:extLst>
              <a:ext uri="{FF2B5EF4-FFF2-40B4-BE49-F238E27FC236}">
                <a16:creationId xmlns:a16="http://schemas.microsoft.com/office/drawing/2014/main" id="{8599FEE0-45E6-4DAA-9448-B42EA7751342}"/>
              </a:ext>
            </a:extLst>
          </p:cNvPr>
          <p:cNvPicPr>
            <a:picLocks noChangeAspect="1"/>
          </p:cNvPicPr>
          <p:nvPr/>
        </p:nvPicPr>
        <p:blipFill rotWithShape="1">
          <a:blip r:embed="rId2"/>
          <a:srcRect b="6996"/>
          <a:stretch/>
        </p:blipFill>
        <p:spPr>
          <a:xfrm>
            <a:off x="2058380" y="1902073"/>
            <a:ext cx="5067837" cy="2636505"/>
          </a:xfrm>
          <a:prstGeom prst="rect">
            <a:avLst/>
          </a:prstGeom>
        </p:spPr>
      </p:pic>
    </p:spTree>
    <p:extLst>
      <p:ext uri="{BB962C8B-B14F-4D97-AF65-F5344CB8AC3E}">
        <p14:creationId xmlns:p14="http://schemas.microsoft.com/office/powerpoint/2010/main" val="3870498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2AE139-1FD7-B43F-5262-D30839616E3B}"/>
              </a:ext>
            </a:extLst>
          </p:cNvPr>
          <p:cNvSpPr>
            <a:spLocks noGrp="1"/>
          </p:cNvSpPr>
          <p:nvPr>
            <p:ph type="title"/>
          </p:nvPr>
        </p:nvSpPr>
        <p:spPr/>
        <p:txBody>
          <a:bodyPr/>
          <a:lstStyle/>
          <a:p>
            <a:r>
              <a:rPr lang="de-DE" dirty="0"/>
              <a:t>Kafka Starten (</a:t>
            </a:r>
            <a:r>
              <a:rPr lang="de-DE" dirty="0" err="1"/>
              <a:t>KRaft</a:t>
            </a:r>
            <a:r>
              <a:rPr lang="de-DE" dirty="0"/>
              <a:t>)</a:t>
            </a:r>
          </a:p>
        </p:txBody>
      </p:sp>
      <p:sp>
        <p:nvSpPr>
          <p:cNvPr id="3" name="Inhaltsplatzhalter 2">
            <a:extLst>
              <a:ext uri="{FF2B5EF4-FFF2-40B4-BE49-F238E27FC236}">
                <a16:creationId xmlns:a16="http://schemas.microsoft.com/office/drawing/2014/main" id="{1484362D-60B4-248C-110B-293C1106F7D9}"/>
              </a:ext>
            </a:extLst>
          </p:cNvPr>
          <p:cNvSpPr>
            <a:spLocks noGrp="1"/>
          </p:cNvSpPr>
          <p:nvPr>
            <p:ph idx="1"/>
          </p:nvPr>
        </p:nvSpPr>
        <p:spPr/>
        <p:txBody>
          <a:bodyPr>
            <a:normAutofit fontScale="62500" lnSpcReduction="20000"/>
          </a:bodyPr>
          <a:lstStyle/>
          <a:p>
            <a:r>
              <a:rPr lang="de-DE" dirty="0"/>
              <a:t>Cluster-ID anlegen:</a:t>
            </a:r>
          </a:p>
          <a:p>
            <a:pPr marL="0" indent="0">
              <a:buNone/>
            </a:pPr>
            <a:r>
              <a:rPr lang="de-DE" dirty="0">
                <a:solidFill>
                  <a:srgbClr val="0070C0"/>
                </a:solidFill>
              </a:rPr>
              <a:t>	$ CLUSTER_ID="$(kafka-storage.sh </a:t>
            </a:r>
            <a:r>
              <a:rPr lang="de-DE" dirty="0" err="1">
                <a:solidFill>
                  <a:srgbClr val="0070C0"/>
                </a:solidFill>
              </a:rPr>
              <a:t>random-uuid</a:t>
            </a:r>
            <a:r>
              <a:rPr lang="de-DE" dirty="0">
                <a:solidFill>
                  <a:srgbClr val="0070C0"/>
                </a:solidFill>
              </a:rPr>
              <a:t>)“</a:t>
            </a:r>
          </a:p>
          <a:p>
            <a:r>
              <a:rPr lang="de-DE" dirty="0" err="1"/>
              <a:t>Serverproperties</a:t>
            </a:r>
            <a:r>
              <a:rPr lang="de-DE" dirty="0"/>
              <a:t> ändern:</a:t>
            </a:r>
          </a:p>
          <a:p>
            <a:pPr marL="0" indent="0">
              <a:buNone/>
            </a:pPr>
            <a:r>
              <a:rPr lang="de-DE" dirty="0">
                <a:solidFill>
                  <a:srgbClr val="0070C0"/>
                </a:solidFill>
              </a:rPr>
              <a:t>	</a:t>
            </a:r>
            <a:r>
              <a:rPr lang="de-DE" dirty="0" err="1">
                <a:solidFill>
                  <a:srgbClr val="0070C0"/>
                </a:solidFill>
              </a:rPr>
              <a:t>log.dirs</a:t>
            </a:r>
            <a:r>
              <a:rPr lang="de-DE" dirty="0">
                <a:solidFill>
                  <a:srgbClr val="0070C0"/>
                </a:solidFill>
              </a:rPr>
              <a:t>=/</a:t>
            </a:r>
            <a:r>
              <a:rPr lang="de-DE" dirty="0" err="1">
                <a:solidFill>
                  <a:srgbClr val="0070C0"/>
                </a:solidFill>
              </a:rPr>
              <a:t>home</a:t>
            </a:r>
            <a:r>
              <a:rPr lang="de-DE" dirty="0">
                <a:solidFill>
                  <a:srgbClr val="0070C0"/>
                </a:solidFill>
              </a:rPr>
              <a:t>/</a:t>
            </a:r>
            <a:r>
              <a:rPr lang="de-DE" dirty="0" err="1">
                <a:solidFill>
                  <a:srgbClr val="0070C0"/>
                </a:solidFill>
              </a:rPr>
              <a:t>oliver</a:t>
            </a:r>
            <a:r>
              <a:rPr lang="de-DE" dirty="0">
                <a:solidFill>
                  <a:srgbClr val="0070C0"/>
                </a:solidFill>
              </a:rPr>
              <a:t>/</a:t>
            </a:r>
            <a:r>
              <a:rPr lang="de-DE" dirty="0" err="1">
                <a:solidFill>
                  <a:srgbClr val="0070C0"/>
                </a:solidFill>
              </a:rPr>
              <a:t>kafka</a:t>
            </a:r>
            <a:r>
              <a:rPr lang="de-DE" dirty="0">
                <a:solidFill>
                  <a:srgbClr val="0070C0"/>
                </a:solidFill>
              </a:rPr>
              <a:t>/</a:t>
            </a:r>
            <a:r>
              <a:rPr lang="de-DE" dirty="0" err="1">
                <a:solidFill>
                  <a:srgbClr val="0070C0"/>
                </a:solidFill>
              </a:rPr>
              <a:t>data</a:t>
            </a:r>
            <a:r>
              <a:rPr lang="de-DE" dirty="0">
                <a:solidFill>
                  <a:srgbClr val="0070C0"/>
                </a:solidFill>
              </a:rPr>
              <a:t>/</a:t>
            </a:r>
            <a:r>
              <a:rPr lang="de-DE" dirty="0" err="1">
                <a:solidFill>
                  <a:srgbClr val="0070C0"/>
                </a:solidFill>
              </a:rPr>
              <a:t>single</a:t>
            </a:r>
            <a:endParaRPr lang="de-DE" dirty="0">
              <a:solidFill>
                <a:srgbClr val="0070C0"/>
              </a:solidFill>
            </a:endParaRPr>
          </a:p>
          <a:p>
            <a:r>
              <a:rPr lang="de-DE" dirty="0"/>
              <a:t>Ordner /</a:t>
            </a:r>
            <a:r>
              <a:rPr lang="de-DE" dirty="0" err="1"/>
              <a:t>mnt</a:t>
            </a:r>
            <a:r>
              <a:rPr lang="de-DE" dirty="0"/>
              <a:t>/c/</a:t>
            </a:r>
            <a:r>
              <a:rPr lang="de-DE" dirty="0" err="1"/>
              <a:t>kafka</a:t>
            </a:r>
            <a:r>
              <a:rPr lang="de-DE" dirty="0"/>
              <a:t>/</a:t>
            </a:r>
            <a:r>
              <a:rPr lang="de-DE" dirty="0" err="1"/>
              <a:t>data</a:t>
            </a:r>
            <a:r>
              <a:rPr lang="de-DE" dirty="0"/>
              <a:t>/</a:t>
            </a:r>
            <a:r>
              <a:rPr lang="de-DE" dirty="0" err="1"/>
              <a:t>kafka_single</a:t>
            </a:r>
            <a:r>
              <a:rPr lang="de-DE" dirty="0"/>
              <a:t> anlegen.</a:t>
            </a:r>
          </a:p>
          <a:p>
            <a:r>
              <a:rPr lang="de-DE" dirty="0"/>
              <a:t>Formatierung der Ordner: </a:t>
            </a:r>
          </a:p>
          <a:p>
            <a:pPr marL="0" indent="0">
              <a:buNone/>
            </a:pPr>
            <a:r>
              <a:rPr lang="de-DE" dirty="0">
                <a:solidFill>
                  <a:srgbClr val="0070C0"/>
                </a:solidFill>
              </a:rPr>
              <a:t>	$ kafka-storage.sh </a:t>
            </a:r>
            <a:r>
              <a:rPr lang="de-DE" dirty="0" err="1">
                <a:solidFill>
                  <a:srgbClr val="0070C0"/>
                </a:solidFill>
              </a:rPr>
              <a:t>format</a:t>
            </a:r>
            <a:r>
              <a:rPr lang="de-DE" dirty="0">
                <a:solidFill>
                  <a:srgbClr val="0070C0"/>
                </a:solidFill>
              </a:rPr>
              <a:t> -t $CLUSTER_ID -c 	/</a:t>
            </a:r>
            <a:r>
              <a:rPr lang="de-DE" dirty="0" err="1">
                <a:solidFill>
                  <a:srgbClr val="0070C0"/>
                </a:solidFill>
              </a:rPr>
              <a:t>home</a:t>
            </a:r>
            <a:r>
              <a:rPr lang="de-DE" dirty="0">
                <a:solidFill>
                  <a:srgbClr val="0070C0"/>
                </a:solidFill>
              </a:rPr>
              <a:t>/</a:t>
            </a:r>
            <a:r>
              <a:rPr lang="de-DE" dirty="0" err="1">
                <a:solidFill>
                  <a:srgbClr val="0070C0"/>
                </a:solidFill>
              </a:rPr>
              <a:t>oliver</a:t>
            </a:r>
            <a:r>
              <a:rPr lang="de-DE" dirty="0">
                <a:solidFill>
                  <a:srgbClr val="0070C0"/>
                </a:solidFill>
              </a:rPr>
              <a:t>/</a:t>
            </a:r>
            <a:r>
              <a:rPr lang="de-DE" dirty="0" err="1">
                <a:solidFill>
                  <a:srgbClr val="0070C0"/>
                </a:solidFill>
              </a:rPr>
              <a:t>kafka</a:t>
            </a:r>
            <a:r>
              <a:rPr lang="de-DE" dirty="0">
                <a:solidFill>
                  <a:srgbClr val="0070C0"/>
                </a:solidFill>
              </a:rPr>
              <a:t>/</a:t>
            </a:r>
            <a:r>
              <a:rPr lang="de-DE" dirty="0" err="1">
                <a:solidFill>
                  <a:srgbClr val="0070C0"/>
                </a:solidFill>
              </a:rPr>
              <a:t>config</a:t>
            </a:r>
            <a:r>
              <a:rPr lang="de-DE" dirty="0">
                <a:solidFill>
                  <a:srgbClr val="0070C0"/>
                </a:solidFill>
              </a:rPr>
              <a:t>/kraft/</a:t>
            </a:r>
            <a:r>
              <a:rPr lang="de-DE" dirty="0" err="1">
                <a:solidFill>
                  <a:srgbClr val="0070C0"/>
                </a:solidFill>
              </a:rPr>
              <a:t>single.properties</a:t>
            </a:r>
            <a:endParaRPr lang="de-DE" dirty="0"/>
          </a:p>
          <a:p>
            <a:r>
              <a:rPr lang="de-DE" dirty="0"/>
              <a:t>Alle Server starten: </a:t>
            </a:r>
          </a:p>
          <a:p>
            <a:pPr marL="0" indent="0">
              <a:buNone/>
            </a:pPr>
            <a:r>
              <a:rPr lang="de-DE" dirty="0">
                <a:solidFill>
                  <a:srgbClr val="0070C0"/>
                </a:solidFill>
              </a:rPr>
              <a:t>	$ kafka-server-start.sh [-</a:t>
            </a:r>
            <a:r>
              <a:rPr lang="de-DE" dirty="0" err="1">
                <a:solidFill>
                  <a:srgbClr val="0070C0"/>
                </a:solidFill>
              </a:rPr>
              <a:t>daemon</a:t>
            </a:r>
            <a:r>
              <a:rPr lang="de-DE" dirty="0">
                <a:solidFill>
                  <a:srgbClr val="0070C0"/>
                </a:solidFill>
              </a:rPr>
              <a:t>] 	/</a:t>
            </a:r>
            <a:r>
              <a:rPr lang="de-DE" dirty="0" err="1">
                <a:solidFill>
                  <a:srgbClr val="0070C0"/>
                </a:solidFill>
              </a:rPr>
              <a:t>home</a:t>
            </a:r>
            <a:r>
              <a:rPr lang="de-DE" dirty="0">
                <a:solidFill>
                  <a:srgbClr val="0070C0"/>
                </a:solidFill>
              </a:rPr>
              <a:t>/</a:t>
            </a:r>
            <a:r>
              <a:rPr lang="de-DE" dirty="0" err="1">
                <a:solidFill>
                  <a:srgbClr val="0070C0"/>
                </a:solidFill>
              </a:rPr>
              <a:t>oliver</a:t>
            </a:r>
            <a:r>
              <a:rPr lang="de-DE" dirty="0">
                <a:solidFill>
                  <a:srgbClr val="0070C0"/>
                </a:solidFill>
              </a:rPr>
              <a:t>/</a:t>
            </a:r>
            <a:r>
              <a:rPr lang="de-DE" dirty="0" err="1">
                <a:solidFill>
                  <a:srgbClr val="0070C0"/>
                </a:solidFill>
              </a:rPr>
              <a:t>kafka</a:t>
            </a:r>
            <a:r>
              <a:rPr lang="de-DE" dirty="0">
                <a:solidFill>
                  <a:srgbClr val="0070C0"/>
                </a:solidFill>
              </a:rPr>
              <a:t>/</a:t>
            </a:r>
            <a:r>
              <a:rPr lang="de-DE" dirty="0" err="1">
                <a:solidFill>
                  <a:srgbClr val="0070C0"/>
                </a:solidFill>
              </a:rPr>
              <a:t>config</a:t>
            </a:r>
            <a:r>
              <a:rPr lang="de-DE" dirty="0">
                <a:solidFill>
                  <a:srgbClr val="0070C0"/>
                </a:solidFill>
              </a:rPr>
              <a:t>/kraft/</a:t>
            </a:r>
            <a:r>
              <a:rPr lang="de-DE" dirty="0" err="1">
                <a:solidFill>
                  <a:srgbClr val="0070C0"/>
                </a:solidFill>
              </a:rPr>
              <a:t>single.properties</a:t>
            </a:r>
            <a:endParaRPr lang="de-DE" dirty="0">
              <a:solidFill>
                <a:srgbClr val="0070C0"/>
              </a:solidFill>
            </a:endParaRPr>
          </a:p>
          <a:p>
            <a:r>
              <a:rPr lang="de-DE" dirty="0"/>
              <a:t>Prüfen, ob Server online ist:</a:t>
            </a:r>
          </a:p>
          <a:p>
            <a:pPr marL="0" indent="0">
              <a:buNone/>
            </a:pPr>
            <a:r>
              <a:rPr lang="de-DE" dirty="0">
                <a:solidFill>
                  <a:srgbClr val="0070C0"/>
                </a:solidFill>
              </a:rPr>
              <a:t>	$ kafka-broker-api-versions.sh --bootstrap-server localhost:9092</a:t>
            </a:r>
          </a:p>
          <a:p>
            <a:pPr marL="0" indent="0">
              <a:buNone/>
            </a:pPr>
            <a:r>
              <a:rPr lang="de-DE" dirty="0"/>
              <a:t>	oder</a:t>
            </a:r>
          </a:p>
          <a:p>
            <a:pPr marL="0" indent="0">
              <a:buNone/>
            </a:pPr>
            <a:r>
              <a:rPr lang="de-DE" dirty="0">
                <a:solidFill>
                  <a:srgbClr val="0070C0"/>
                </a:solidFill>
              </a:rPr>
              <a:t>	$ </a:t>
            </a:r>
            <a:r>
              <a:rPr lang="de-DE" dirty="0" err="1">
                <a:solidFill>
                  <a:srgbClr val="0070C0"/>
                </a:solidFill>
              </a:rPr>
              <a:t>jps</a:t>
            </a:r>
            <a:r>
              <a:rPr lang="de-DE" dirty="0">
                <a:solidFill>
                  <a:srgbClr val="0070C0"/>
                </a:solidFill>
              </a:rPr>
              <a:t> –ml</a:t>
            </a:r>
          </a:p>
          <a:p>
            <a:pPr marL="0" indent="0">
              <a:buNone/>
            </a:pPr>
            <a:endParaRPr lang="de-DE" dirty="0"/>
          </a:p>
        </p:txBody>
      </p:sp>
    </p:spTree>
    <p:extLst>
      <p:ext uri="{BB962C8B-B14F-4D97-AF65-F5344CB8AC3E}">
        <p14:creationId xmlns:p14="http://schemas.microsoft.com/office/powerpoint/2010/main" val="2018832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75B151-BB3E-41FC-AEB5-9D6A3945F35B}"/>
              </a:ext>
            </a:extLst>
          </p:cNvPr>
          <p:cNvSpPr>
            <a:spLocks noGrp="1"/>
          </p:cNvSpPr>
          <p:nvPr>
            <p:ph type="title"/>
          </p:nvPr>
        </p:nvSpPr>
        <p:spPr/>
        <p:txBody>
          <a:bodyPr/>
          <a:lstStyle/>
          <a:p>
            <a:r>
              <a:rPr lang="de-DE"/>
              <a:t>Deep Dive: Topics</a:t>
            </a:r>
          </a:p>
        </p:txBody>
      </p:sp>
      <p:sp>
        <p:nvSpPr>
          <p:cNvPr id="3" name="Inhaltsplatzhalter 2">
            <a:extLst>
              <a:ext uri="{FF2B5EF4-FFF2-40B4-BE49-F238E27FC236}">
                <a16:creationId xmlns:a16="http://schemas.microsoft.com/office/drawing/2014/main" id="{A973BC7E-32E2-B09A-4658-402707AF5550}"/>
              </a:ext>
            </a:extLst>
          </p:cNvPr>
          <p:cNvSpPr>
            <a:spLocks noGrp="1"/>
          </p:cNvSpPr>
          <p:nvPr>
            <p:ph idx="1"/>
          </p:nvPr>
        </p:nvSpPr>
        <p:spPr>
          <a:xfrm>
            <a:off x="457200" y="1600201"/>
            <a:ext cx="8229600" cy="2119186"/>
          </a:xfrm>
        </p:spPr>
        <p:txBody>
          <a:bodyPr>
            <a:normAutofit fontScale="62500" lnSpcReduction="20000"/>
          </a:bodyPr>
          <a:lstStyle/>
          <a:p>
            <a:r>
              <a:rPr lang="de-DE" dirty="0"/>
              <a:t>Ein Broker ist vergleichbar mit einem Bücherregal</a:t>
            </a:r>
          </a:p>
          <a:p>
            <a:r>
              <a:rPr lang="de-DE" dirty="0"/>
              <a:t>Ein Topic ist vergleichbar mit einer Buchreihe in diesem Regal</a:t>
            </a:r>
          </a:p>
          <a:p>
            <a:r>
              <a:rPr lang="de-DE" dirty="0"/>
              <a:t>Jede </a:t>
            </a:r>
            <a:r>
              <a:rPr lang="de-DE" b="1" dirty="0"/>
              <a:t>Partition</a:t>
            </a:r>
            <a:r>
              <a:rPr lang="de-DE" dirty="0"/>
              <a:t> ist vergleichbar mit einem Buch aus dieser Reihe.</a:t>
            </a:r>
          </a:p>
          <a:p>
            <a:r>
              <a:rPr lang="de-DE" dirty="0"/>
              <a:t>Korrekte Reihenfolge der Nachrichten sind nur innerhalb einer Partition garantiert.</a:t>
            </a:r>
          </a:p>
          <a:p>
            <a:r>
              <a:rPr lang="de-DE" dirty="0"/>
              <a:t>Nachrichten können später nur über die </a:t>
            </a:r>
            <a:r>
              <a:rPr lang="de-DE" b="1" dirty="0"/>
              <a:t>Offsets</a:t>
            </a:r>
            <a:r>
              <a:rPr lang="de-DE" dirty="0"/>
              <a:t> in den Partitionen referenziert werden.</a:t>
            </a:r>
          </a:p>
        </p:txBody>
      </p:sp>
      <p:pic>
        <p:nvPicPr>
          <p:cNvPr id="5" name="Grafik 4" descr="Bücher mit einfarbiger Füllung">
            <a:extLst>
              <a:ext uri="{FF2B5EF4-FFF2-40B4-BE49-F238E27FC236}">
                <a16:creationId xmlns:a16="http://schemas.microsoft.com/office/drawing/2014/main" id="{BC4EACE8-CBD6-99E7-EF60-9E5842765F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046" y="332927"/>
            <a:ext cx="914400" cy="914400"/>
          </a:xfrm>
          <a:prstGeom prst="rect">
            <a:avLst/>
          </a:prstGeom>
        </p:spPr>
      </p:pic>
      <p:pic>
        <p:nvPicPr>
          <p:cNvPr id="7" name="Grafik 6" descr="Geschlossenes Buch mit einfarbiger Füllung">
            <a:extLst>
              <a:ext uri="{FF2B5EF4-FFF2-40B4-BE49-F238E27FC236}">
                <a16:creationId xmlns:a16="http://schemas.microsoft.com/office/drawing/2014/main" id="{A0ABBB92-3572-08A5-1DFA-9DA0B74DCB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5089" y="332927"/>
            <a:ext cx="914400" cy="914400"/>
          </a:xfrm>
          <a:prstGeom prst="rect">
            <a:avLst/>
          </a:prstGeom>
        </p:spPr>
      </p:pic>
      <p:pic>
        <p:nvPicPr>
          <p:cNvPr id="9" name="Grafik 8">
            <a:extLst>
              <a:ext uri="{FF2B5EF4-FFF2-40B4-BE49-F238E27FC236}">
                <a16:creationId xmlns:a16="http://schemas.microsoft.com/office/drawing/2014/main" id="{9E9251EE-EBB7-B7AF-DA93-DB0602983B5D}"/>
              </a:ext>
            </a:extLst>
          </p:cNvPr>
          <p:cNvPicPr>
            <a:picLocks noChangeAspect="1"/>
          </p:cNvPicPr>
          <p:nvPr/>
        </p:nvPicPr>
        <p:blipFill>
          <a:blip r:embed="rId6"/>
          <a:stretch>
            <a:fillRect/>
          </a:stretch>
        </p:blipFill>
        <p:spPr>
          <a:xfrm>
            <a:off x="42958" y="3719386"/>
            <a:ext cx="9144000" cy="3138288"/>
          </a:xfrm>
          <a:prstGeom prst="rect">
            <a:avLst/>
          </a:prstGeom>
        </p:spPr>
      </p:pic>
    </p:spTree>
    <p:extLst>
      <p:ext uri="{BB962C8B-B14F-4D97-AF65-F5344CB8AC3E}">
        <p14:creationId xmlns:p14="http://schemas.microsoft.com/office/powerpoint/2010/main" val="2926962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D00BED-6CC7-286D-AE49-DF4297C22388}"/>
              </a:ext>
            </a:extLst>
          </p:cNvPr>
          <p:cNvSpPr>
            <a:spLocks noGrp="1"/>
          </p:cNvSpPr>
          <p:nvPr>
            <p:ph type="title"/>
          </p:nvPr>
        </p:nvSpPr>
        <p:spPr/>
        <p:txBody>
          <a:bodyPr>
            <a:normAutofit fontScale="90000"/>
          </a:bodyPr>
          <a:lstStyle/>
          <a:p>
            <a:r>
              <a:rPr lang="de-DE"/>
              <a:t>In welche Partition wird geschrieben?</a:t>
            </a:r>
          </a:p>
        </p:txBody>
      </p:sp>
      <p:sp>
        <p:nvSpPr>
          <p:cNvPr id="3" name="Inhaltsplatzhalter 2">
            <a:extLst>
              <a:ext uri="{FF2B5EF4-FFF2-40B4-BE49-F238E27FC236}">
                <a16:creationId xmlns:a16="http://schemas.microsoft.com/office/drawing/2014/main" id="{9AEB375A-176B-4323-48D0-33025A8ECF40}"/>
              </a:ext>
            </a:extLst>
          </p:cNvPr>
          <p:cNvSpPr>
            <a:spLocks noGrp="1"/>
          </p:cNvSpPr>
          <p:nvPr>
            <p:ph idx="1"/>
          </p:nvPr>
        </p:nvSpPr>
        <p:spPr/>
        <p:txBody>
          <a:bodyPr>
            <a:normAutofit fontScale="85000" lnSpcReduction="20000"/>
          </a:bodyPr>
          <a:lstStyle/>
          <a:p>
            <a:r>
              <a:rPr lang="de-DE" dirty="0" err="1"/>
              <a:t>Partitioner</a:t>
            </a:r>
            <a:r>
              <a:rPr lang="de-DE" dirty="0"/>
              <a:t> wird beim Producer eingestellt (</a:t>
            </a:r>
            <a:r>
              <a:rPr lang="de-DE" dirty="0" err="1">
                <a:hlinkClick r:id="rId3"/>
              </a:rPr>
              <a:t>partitioner.class</a:t>
            </a:r>
            <a:r>
              <a:rPr lang="de-DE" dirty="0"/>
              <a:t>), nicht beim Topic!</a:t>
            </a:r>
          </a:p>
          <a:p>
            <a:r>
              <a:rPr lang="de-DE" dirty="0"/>
              <a:t>Wenn </a:t>
            </a:r>
            <a:r>
              <a:rPr lang="de-DE" b="1" dirty="0"/>
              <a:t>kein</a:t>
            </a:r>
            <a:r>
              <a:rPr lang="de-DE" dirty="0"/>
              <a:t> Key angegeben ist: </a:t>
            </a:r>
            <a:r>
              <a:rPr lang="de-DE" dirty="0" err="1"/>
              <a:t>DefaultPartioner</a:t>
            </a:r>
            <a:endParaRPr lang="de-DE" dirty="0"/>
          </a:p>
          <a:p>
            <a:r>
              <a:rPr lang="de-DE" dirty="0"/>
              <a:t>Wenn Key angegeben ist:</a:t>
            </a:r>
          </a:p>
          <a:p>
            <a:pPr marL="0" indent="0">
              <a:buNone/>
            </a:pPr>
            <a:r>
              <a:rPr lang="en-US" sz="2400" b="0" i="0" u="none" strike="noStrike" dirty="0">
                <a:solidFill>
                  <a:srgbClr val="00B0F0"/>
                </a:solidFill>
                <a:effectLst/>
                <a:latin typeface="Consolas" panose="020B0609020204030204" pitchFamily="49" charset="0"/>
              </a:rPr>
              <a:t>partition = hash(key) % </a:t>
            </a:r>
            <a:r>
              <a:rPr lang="en-US" sz="2400" b="0" i="0" u="none" strike="noStrike" dirty="0" err="1">
                <a:solidFill>
                  <a:srgbClr val="00B0F0"/>
                </a:solidFill>
                <a:effectLst/>
                <a:latin typeface="Consolas" panose="020B0609020204030204" pitchFamily="49" charset="0"/>
              </a:rPr>
              <a:t>number_of_partitions</a:t>
            </a:r>
            <a:r>
              <a:rPr lang="en-US" sz="2400" b="0" i="0" u="none" strike="noStrike" dirty="0">
                <a:solidFill>
                  <a:srgbClr val="00B0F0"/>
                </a:solidFill>
                <a:effectLst/>
                <a:latin typeface="Consolas" panose="020B0609020204030204" pitchFamily="49" charset="0"/>
              </a:rPr>
              <a:t>;</a:t>
            </a:r>
            <a:endParaRPr lang="de-DE" sz="4000" dirty="0">
              <a:solidFill>
                <a:srgbClr val="00B0F0"/>
              </a:solidFill>
            </a:endParaRPr>
          </a:p>
          <a:p>
            <a:pPr marL="0" indent="0">
              <a:buNone/>
            </a:pPr>
            <a:r>
              <a:rPr lang="de-DE" dirty="0"/>
              <a:t>Auf diese Weise landen Nachrichten mit dem gleichen Key auch immer in der gleichen Partition!</a:t>
            </a:r>
          </a:p>
          <a:p>
            <a:r>
              <a:rPr lang="de-DE" dirty="0"/>
              <a:t>Alternativ kann auch ein eigener </a:t>
            </a:r>
            <a:r>
              <a:rPr lang="de-DE" dirty="0" err="1"/>
              <a:t>Partionierer</a:t>
            </a:r>
            <a:r>
              <a:rPr lang="de-DE" dirty="0"/>
              <a:t> geschrieben werden (</a:t>
            </a:r>
            <a:r>
              <a:rPr lang="de-DE" dirty="0" err="1">
                <a:hlinkClick r:id="rId4"/>
              </a:rPr>
              <a:t>Partitioner</a:t>
            </a:r>
            <a:r>
              <a:rPr lang="de-DE" dirty="0">
                <a:hlinkClick r:id="rId4"/>
              </a:rPr>
              <a:t> Interface</a:t>
            </a:r>
            <a:r>
              <a:rPr lang="de-DE" dirty="0"/>
              <a:t>). </a:t>
            </a:r>
          </a:p>
          <a:p>
            <a:r>
              <a:rPr lang="de-DE" dirty="0"/>
              <a:t>Ein Ändern der </a:t>
            </a:r>
            <a:r>
              <a:rPr lang="de-DE" dirty="0" err="1"/>
              <a:t>Partitionenzahl</a:t>
            </a:r>
            <a:r>
              <a:rPr lang="de-DE" dirty="0"/>
              <a:t> im nachhinein ist nicht empfohlen.</a:t>
            </a:r>
          </a:p>
        </p:txBody>
      </p:sp>
    </p:spTree>
    <p:extLst>
      <p:ext uri="{BB962C8B-B14F-4D97-AF65-F5344CB8AC3E}">
        <p14:creationId xmlns:p14="http://schemas.microsoft.com/office/powerpoint/2010/main" val="257461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D00BED-6CC7-286D-AE49-DF4297C22388}"/>
              </a:ext>
            </a:extLst>
          </p:cNvPr>
          <p:cNvSpPr>
            <a:spLocks noGrp="1"/>
          </p:cNvSpPr>
          <p:nvPr>
            <p:ph type="title"/>
          </p:nvPr>
        </p:nvSpPr>
        <p:spPr/>
        <p:txBody>
          <a:bodyPr>
            <a:normAutofit fontScale="90000"/>
          </a:bodyPr>
          <a:lstStyle/>
          <a:p>
            <a:r>
              <a:rPr lang="de-DE"/>
              <a:t>Welcher Algorithmus steckt hinter dem Kafka-Key-</a:t>
            </a:r>
            <a:r>
              <a:rPr lang="de-DE" err="1"/>
              <a:t>Hashing</a:t>
            </a:r>
            <a:r>
              <a:rPr lang="de-DE"/>
              <a:t>?</a:t>
            </a:r>
            <a:endParaRPr lang="en-US"/>
          </a:p>
        </p:txBody>
      </p:sp>
      <p:sp>
        <p:nvSpPr>
          <p:cNvPr id="3" name="Inhaltsplatzhalter 2">
            <a:extLst>
              <a:ext uri="{FF2B5EF4-FFF2-40B4-BE49-F238E27FC236}">
                <a16:creationId xmlns:a16="http://schemas.microsoft.com/office/drawing/2014/main" id="{9AEB375A-176B-4323-48D0-33025A8ECF40}"/>
              </a:ext>
            </a:extLst>
          </p:cNvPr>
          <p:cNvSpPr>
            <a:spLocks noGrp="1"/>
          </p:cNvSpPr>
          <p:nvPr>
            <p:ph idx="1"/>
          </p:nvPr>
        </p:nvSpPr>
        <p:spPr/>
        <p:txBody>
          <a:bodyPr vert="horz" lIns="91440" tIns="45720" rIns="91440" bIns="45720" rtlCol="0" anchor="t">
            <a:normAutofit/>
          </a:bodyPr>
          <a:lstStyle/>
          <a:p>
            <a:r>
              <a:rPr lang="de-DE" dirty="0"/>
              <a:t>MurmurHash2 </a:t>
            </a:r>
            <a:r>
              <a:rPr lang="en-US" b="0" i="0" dirty="0"/>
              <a:t>(</a:t>
            </a:r>
            <a:r>
              <a:rPr lang="en-US" dirty="0"/>
              <a:t>32 bit</a:t>
            </a:r>
            <a:r>
              <a:rPr lang="en-US" b="0" i="0" dirty="0"/>
              <a:t>)</a:t>
            </a:r>
            <a:endParaRPr lang="en-US" dirty="0"/>
          </a:p>
          <a:p>
            <a:r>
              <a:rPr lang="en-US" dirty="0">
                <a:ea typeface="+mn-lt"/>
                <a:cs typeface="+mn-lt"/>
              </a:rPr>
              <a:t>Demo: </a:t>
            </a:r>
            <a:r>
              <a:rPr lang="en-US" dirty="0">
                <a:ea typeface="+mn-lt"/>
                <a:cs typeface="+mn-lt"/>
                <a:hlinkClick r:id="rId3"/>
              </a:rPr>
              <a:t>http://murmurhash.shorelabs.com/</a:t>
            </a:r>
            <a:r>
              <a:rPr lang="en-US" dirty="0">
                <a:ea typeface="+mn-lt"/>
                <a:cs typeface="+mn-lt"/>
              </a:rPr>
              <a:t> </a:t>
            </a:r>
          </a:p>
          <a:p>
            <a:r>
              <a:rPr lang="en-US" dirty="0" err="1">
                <a:ea typeface="+mn-lt"/>
                <a:cs typeface="+mn-lt"/>
              </a:rPr>
              <a:t>Nützlich</a:t>
            </a:r>
            <a:r>
              <a:rPr lang="en-US" dirty="0">
                <a:ea typeface="+mn-lt"/>
                <a:cs typeface="+mn-lt"/>
              </a:rPr>
              <a:t>, </a:t>
            </a:r>
            <a:r>
              <a:rPr lang="en-US" dirty="0" err="1">
                <a:ea typeface="+mn-lt"/>
                <a:cs typeface="+mn-lt"/>
              </a:rPr>
              <a:t>wenn</a:t>
            </a:r>
            <a:r>
              <a:rPr lang="en-US" dirty="0">
                <a:ea typeface="+mn-lt"/>
                <a:cs typeface="+mn-lt"/>
              </a:rPr>
              <a:t> man </a:t>
            </a:r>
            <a:r>
              <a:rPr lang="en-US" dirty="0" err="1">
                <a:ea typeface="+mn-lt"/>
                <a:cs typeface="+mn-lt"/>
              </a:rPr>
              <a:t>eigene</a:t>
            </a:r>
            <a:r>
              <a:rPr lang="en-US" dirty="0">
                <a:ea typeface="+mn-lt"/>
                <a:cs typeface="+mn-lt"/>
              </a:rPr>
              <a:t> Partitioner </a:t>
            </a:r>
            <a:r>
              <a:rPr lang="en-US" dirty="0" err="1">
                <a:ea typeface="+mn-lt"/>
                <a:cs typeface="+mn-lt"/>
              </a:rPr>
              <a:t>schreibt</a:t>
            </a:r>
            <a:r>
              <a:rPr lang="en-US" dirty="0">
                <a:ea typeface="+mn-lt"/>
                <a:cs typeface="+mn-lt"/>
              </a:rPr>
              <a:t>.</a:t>
            </a:r>
          </a:p>
          <a:p>
            <a:pPr marL="0" indent="0">
              <a:buNone/>
            </a:pPr>
            <a:endParaRPr lang="en-US" dirty="0">
              <a:cs typeface="Calibri"/>
              <a:hlinkClick r:id="" action="ppaction://noaction"/>
            </a:endParaRPr>
          </a:p>
          <a:p>
            <a:endParaRPr lang="de-DE" dirty="0">
              <a:cs typeface="Calibri"/>
            </a:endParaRPr>
          </a:p>
        </p:txBody>
      </p:sp>
      <p:pic>
        <p:nvPicPr>
          <p:cNvPr id="5" name="Grafik 4">
            <a:extLst>
              <a:ext uri="{FF2B5EF4-FFF2-40B4-BE49-F238E27FC236}">
                <a16:creationId xmlns:a16="http://schemas.microsoft.com/office/drawing/2014/main" id="{E0B69E35-4259-AFC0-B224-1F404C845CC9}"/>
              </a:ext>
            </a:extLst>
          </p:cNvPr>
          <p:cNvPicPr>
            <a:picLocks noChangeAspect="1"/>
          </p:cNvPicPr>
          <p:nvPr/>
        </p:nvPicPr>
        <p:blipFill>
          <a:blip r:embed="rId4"/>
          <a:stretch>
            <a:fillRect/>
          </a:stretch>
        </p:blipFill>
        <p:spPr>
          <a:xfrm>
            <a:off x="3216613" y="3366424"/>
            <a:ext cx="5000017" cy="3413754"/>
          </a:xfrm>
          <a:prstGeom prst="rect">
            <a:avLst/>
          </a:prstGeom>
        </p:spPr>
      </p:pic>
    </p:spTree>
    <p:extLst>
      <p:ext uri="{BB962C8B-B14F-4D97-AF65-F5344CB8AC3E}">
        <p14:creationId xmlns:p14="http://schemas.microsoft.com/office/powerpoint/2010/main" val="1079613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76B92D-3DD3-F2B4-A7D8-75BDE130B17D}"/>
              </a:ext>
            </a:extLst>
          </p:cNvPr>
          <p:cNvSpPr>
            <a:spLocks noGrp="1"/>
          </p:cNvSpPr>
          <p:nvPr>
            <p:ph type="title"/>
          </p:nvPr>
        </p:nvSpPr>
        <p:spPr/>
        <p:txBody>
          <a:bodyPr/>
          <a:lstStyle/>
          <a:p>
            <a:r>
              <a:rPr lang="de-DE"/>
              <a:t>Replikation</a:t>
            </a:r>
          </a:p>
        </p:txBody>
      </p:sp>
      <p:sp>
        <p:nvSpPr>
          <p:cNvPr id="3" name="Inhaltsplatzhalter 2">
            <a:extLst>
              <a:ext uri="{FF2B5EF4-FFF2-40B4-BE49-F238E27FC236}">
                <a16:creationId xmlns:a16="http://schemas.microsoft.com/office/drawing/2014/main" id="{3ECE8971-058A-9BFE-DD39-B5D947556708}"/>
              </a:ext>
            </a:extLst>
          </p:cNvPr>
          <p:cNvSpPr>
            <a:spLocks noGrp="1"/>
          </p:cNvSpPr>
          <p:nvPr>
            <p:ph idx="1"/>
          </p:nvPr>
        </p:nvSpPr>
        <p:spPr>
          <a:xfrm>
            <a:off x="457200" y="1600200"/>
            <a:ext cx="8229600" cy="4525963"/>
          </a:xfrm>
        </p:spPr>
        <p:txBody>
          <a:bodyPr>
            <a:normAutofit fontScale="85000" lnSpcReduction="20000"/>
          </a:bodyPr>
          <a:lstStyle/>
          <a:p>
            <a:r>
              <a:rPr lang="de-DE" dirty="0"/>
              <a:t>Jede Partition wird entsprechend dem Replication-Faktor oft repliziert und auf verschiedene Broker verteilt.</a:t>
            </a:r>
          </a:p>
          <a:p>
            <a:r>
              <a:rPr lang="de-DE" dirty="0"/>
              <a:t>Für jede Partition ist ein Broker der </a:t>
            </a:r>
            <a:r>
              <a:rPr lang="de-DE" b="1" dirty="0"/>
              <a:t>Leader</a:t>
            </a:r>
            <a:r>
              <a:rPr lang="de-DE" dirty="0"/>
              <a:t> und die übrigen Broker mit der Partition sind </a:t>
            </a:r>
            <a:r>
              <a:rPr lang="de-DE" b="1" dirty="0"/>
              <a:t>Follower</a:t>
            </a:r>
            <a:r>
              <a:rPr lang="de-DE" dirty="0"/>
              <a:t>.</a:t>
            </a:r>
          </a:p>
          <a:p>
            <a:r>
              <a:rPr lang="de-DE" dirty="0"/>
              <a:t>Producer senden Daten nur an den Leader.</a:t>
            </a:r>
          </a:p>
          <a:p>
            <a:r>
              <a:rPr lang="de-DE" dirty="0"/>
              <a:t>Follower erfragen Daten beim Leader.</a:t>
            </a:r>
          </a:p>
          <a:p>
            <a:r>
              <a:rPr lang="de-DE" dirty="0"/>
              <a:t>Consumer können vom Leader und von den Followern lesen. (Möglich seit </a:t>
            </a:r>
            <a:r>
              <a:rPr lang="de-DE" dirty="0">
                <a:hlinkClick r:id="rId2"/>
              </a:rPr>
              <a:t>KIP-392</a:t>
            </a:r>
            <a:r>
              <a:rPr lang="de-DE" dirty="0"/>
              <a:t>; </a:t>
            </a:r>
            <a:r>
              <a:rPr lang="de-DE" dirty="0" err="1">
                <a:hlinkClick r:id="rId3"/>
              </a:rPr>
              <a:t>broker.rack</a:t>
            </a:r>
            <a:r>
              <a:rPr lang="de-DE" dirty="0"/>
              <a:t> und </a:t>
            </a:r>
            <a:r>
              <a:rPr lang="de-DE" dirty="0" err="1">
                <a:hlinkClick r:id="rId4"/>
              </a:rPr>
              <a:t>client.rack</a:t>
            </a:r>
            <a:r>
              <a:rPr lang="de-DE" dirty="0"/>
              <a:t>, </a:t>
            </a:r>
            <a:r>
              <a:rPr lang="de-DE" dirty="0">
                <a:hlinkClick r:id="rId5"/>
              </a:rPr>
              <a:t>gute Erklärung</a:t>
            </a:r>
            <a:r>
              <a:rPr lang="de-DE" dirty="0"/>
              <a:t>)</a:t>
            </a:r>
          </a:p>
          <a:p>
            <a:r>
              <a:rPr lang="de-DE" dirty="0"/>
              <a:t>Fällt der Leader aus, wird vom </a:t>
            </a:r>
            <a:r>
              <a:rPr lang="de-DE" dirty="0" err="1"/>
              <a:t>Zookeeper</a:t>
            </a:r>
            <a:r>
              <a:rPr lang="de-DE" dirty="0"/>
              <a:t>/Kraft ein neuer Leader für die Partition bestimmt.</a:t>
            </a:r>
          </a:p>
        </p:txBody>
      </p:sp>
    </p:spTree>
    <p:extLst>
      <p:ext uri="{BB962C8B-B14F-4D97-AF65-F5344CB8AC3E}">
        <p14:creationId xmlns:p14="http://schemas.microsoft.com/office/powerpoint/2010/main" val="4122152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F576A3-A5A7-239E-4785-A983763DC9D9}"/>
              </a:ext>
            </a:extLst>
          </p:cNvPr>
          <p:cNvSpPr>
            <a:spLocks noGrp="1"/>
          </p:cNvSpPr>
          <p:nvPr>
            <p:ph type="title"/>
          </p:nvPr>
        </p:nvSpPr>
        <p:spPr/>
        <p:txBody>
          <a:bodyPr/>
          <a:lstStyle/>
          <a:p>
            <a:r>
              <a:rPr lang="de-DE"/>
              <a:t>Replikation</a:t>
            </a:r>
          </a:p>
        </p:txBody>
      </p:sp>
      <p:sp>
        <p:nvSpPr>
          <p:cNvPr id="3" name="Inhaltsplatzhalter 2">
            <a:extLst>
              <a:ext uri="{FF2B5EF4-FFF2-40B4-BE49-F238E27FC236}">
                <a16:creationId xmlns:a16="http://schemas.microsoft.com/office/drawing/2014/main" id="{514F377A-B0E8-9EA5-FB74-217B28B9A2BD}"/>
              </a:ext>
            </a:extLst>
          </p:cNvPr>
          <p:cNvSpPr>
            <a:spLocks noGrp="1"/>
          </p:cNvSpPr>
          <p:nvPr>
            <p:ph idx="1"/>
          </p:nvPr>
        </p:nvSpPr>
        <p:spPr/>
        <p:txBody>
          <a:bodyPr>
            <a:normAutofit fontScale="77500" lnSpcReduction="20000"/>
          </a:bodyPr>
          <a:lstStyle/>
          <a:p>
            <a:r>
              <a:rPr lang="de-DE" dirty="0"/>
              <a:t>Über Replikationen wird Ausfallsicherheit gewährleistet.</a:t>
            </a:r>
          </a:p>
          <a:p>
            <a:r>
              <a:rPr lang="de-DE" dirty="0"/>
              <a:t>Ausfallsicherheit nur möglich, wenn sich die Broker auch auf verschiedene Rechner verteilen!</a:t>
            </a:r>
          </a:p>
          <a:p>
            <a:r>
              <a:rPr lang="de-DE" dirty="0"/>
              <a:t>Anzahl der Replikationen einstellbar: </a:t>
            </a:r>
            <a:r>
              <a:rPr lang="de-DE" dirty="0" err="1">
                <a:hlinkClick r:id="rId2"/>
              </a:rPr>
              <a:t>default.replication.factor</a:t>
            </a:r>
            <a:endParaRPr lang="de-DE" dirty="0"/>
          </a:p>
          <a:p>
            <a:r>
              <a:rPr lang="de-DE" dirty="0"/>
              <a:t>Exakte Broker für die Replikation lassen sich über </a:t>
            </a:r>
            <a:r>
              <a:rPr lang="de-DE" dirty="0" err="1">
                <a:hlinkClick r:id="rId3"/>
              </a:rPr>
              <a:t>confluent.placement.constrains</a:t>
            </a:r>
            <a:r>
              <a:rPr lang="de-DE" dirty="0"/>
              <a:t> setzen.</a:t>
            </a:r>
          </a:p>
          <a:p>
            <a:r>
              <a:rPr lang="de-DE" dirty="0"/>
              <a:t>Replikation ≠ Backup</a:t>
            </a:r>
          </a:p>
          <a:p>
            <a:r>
              <a:rPr lang="de-DE" dirty="0"/>
              <a:t>Replikationen sind darauf ausgelegt, im Notfall sofort einzuspringen und vermeiden so jeden Datenverlust.</a:t>
            </a:r>
          </a:p>
          <a:p>
            <a:r>
              <a:rPr lang="de-DE" dirty="0"/>
              <a:t>Möchte man sein Cluster noch weiter sichern, ist dies mit </a:t>
            </a:r>
            <a:r>
              <a:rPr lang="de-DE" dirty="0" err="1">
                <a:hlinkClick r:id="rId4"/>
              </a:rPr>
              <a:t>Mirrormaker</a:t>
            </a:r>
            <a:r>
              <a:rPr lang="de-DE" dirty="0">
                <a:hlinkClick r:id="rId4"/>
              </a:rPr>
              <a:t> 2</a:t>
            </a:r>
            <a:r>
              <a:rPr lang="de-DE" dirty="0"/>
              <a:t> gut möglich.</a:t>
            </a:r>
          </a:p>
        </p:txBody>
      </p:sp>
    </p:spTree>
    <p:extLst>
      <p:ext uri="{BB962C8B-B14F-4D97-AF65-F5344CB8AC3E}">
        <p14:creationId xmlns:p14="http://schemas.microsoft.com/office/powerpoint/2010/main" val="3716808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F576A3-A5A7-239E-4785-A983763DC9D9}"/>
              </a:ext>
            </a:extLst>
          </p:cNvPr>
          <p:cNvSpPr>
            <a:spLocks noGrp="1"/>
          </p:cNvSpPr>
          <p:nvPr>
            <p:ph type="title"/>
          </p:nvPr>
        </p:nvSpPr>
        <p:spPr/>
        <p:txBody>
          <a:bodyPr/>
          <a:lstStyle/>
          <a:p>
            <a:r>
              <a:rPr lang="de-DE"/>
              <a:t>Replikation</a:t>
            </a:r>
          </a:p>
        </p:txBody>
      </p:sp>
      <p:pic>
        <p:nvPicPr>
          <p:cNvPr id="6" name="Picture 6" descr="Diagram&#10;&#10;Description automatically generated">
            <a:extLst>
              <a:ext uri="{FF2B5EF4-FFF2-40B4-BE49-F238E27FC236}">
                <a16:creationId xmlns:a16="http://schemas.microsoft.com/office/drawing/2014/main" id="{A14286C0-98CF-D0F5-ED95-9CC6A4AC080B}"/>
              </a:ext>
            </a:extLst>
          </p:cNvPr>
          <p:cNvPicPr>
            <a:picLocks noChangeAspect="1"/>
          </p:cNvPicPr>
          <p:nvPr/>
        </p:nvPicPr>
        <p:blipFill rotWithShape="1">
          <a:blip r:embed="rId2"/>
          <a:srcRect l="37516" t="7470" r="-253" b="-340"/>
          <a:stretch/>
        </p:blipFill>
        <p:spPr>
          <a:xfrm>
            <a:off x="2164652" y="1356691"/>
            <a:ext cx="4807193" cy="5296687"/>
          </a:xfrm>
          <a:prstGeom prst="rect">
            <a:avLst/>
          </a:prstGeom>
        </p:spPr>
      </p:pic>
    </p:spTree>
    <p:extLst>
      <p:ext uri="{BB962C8B-B14F-4D97-AF65-F5344CB8AC3E}">
        <p14:creationId xmlns:p14="http://schemas.microsoft.com/office/powerpoint/2010/main" val="2289170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909DF-E901-4C64-A1AA-FD4FAEC60901}"/>
              </a:ext>
            </a:extLst>
          </p:cNvPr>
          <p:cNvSpPr>
            <a:spLocks noGrp="1"/>
          </p:cNvSpPr>
          <p:nvPr>
            <p:ph type="title"/>
          </p:nvPr>
        </p:nvSpPr>
        <p:spPr/>
        <p:txBody>
          <a:bodyPr>
            <a:normAutofit fontScale="90000"/>
          </a:bodyPr>
          <a:lstStyle/>
          <a:p>
            <a:r>
              <a:rPr lang="de-DE"/>
              <a:t>Gleichmäßige Verteilung der Partitionen und Leader</a:t>
            </a:r>
            <a:endParaRPr lang="en-AT"/>
          </a:p>
        </p:txBody>
      </p:sp>
      <p:pic>
        <p:nvPicPr>
          <p:cNvPr id="4" name="Picture 4">
            <a:extLst>
              <a:ext uri="{FF2B5EF4-FFF2-40B4-BE49-F238E27FC236}">
                <a16:creationId xmlns:a16="http://schemas.microsoft.com/office/drawing/2014/main" id="{F5864716-FE70-C269-298E-9349B98E2E62}"/>
              </a:ext>
            </a:extLst>
          </p:cNvPr>
          <p:cNvPicPr>
            <a:picLocks noGrp="1" noChangeAspect="1"/>
          </p:cNvPicPr>
          <p:nvPr>
            <p:ph idx="1"/>
          </p:nvPr>
        </p:nvPicPr>
        <p:blipFill>
          <a:blip r:embed="rId2"/>
          <a:stretch>
            <a:fillRect/>
          </a:stretch>
        </p:blipFill>
        <p:spPr>
          <a:xfrm>
            <a:off x="457200" y="1769841"/>
            <a:ext cx="8229600" cy="4186680"/>
          </a:xfrm>
          <a:prstGeom prst="rect">
            <a:avLst/>
          </a:prstGeom>
        </p:spPr>
      </p:pic>
    </p:spTree>
    <p:extLst>
      <p:ext uri="{BB962C8B-B14F-4D97-AF65-F5344CB8AC3E}">
        <p14:creationId xmlns:p14="http://schemas.microsoft.com/office/powerpoint/2010/main" val="1010057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992F-C6FD-4965-93B9-6082E497DF5B}"/>
              </a:ext>
            </a:extLst>
          </p:cNvPr>
          <p:cNvSpPr>
            <a:spLocks noGrp="1"/>
          </p:cNvSpPr>
          <p:nvPr>
            <p:ph type="title"/>
          </p:nvPr>
        </p:nvSpPr>
        <p:spPr/>
        <p:txBody>
          <a:bodyPr/>
          <a:lstStyle/>
          <a:p>
            <a:r>
              <a:rPr lang="de-DE"/>
              <a:t>Ausfall eines Brokers</a:t>
            </a:r>
            <a:endParaRPr lang="en-AT"/>
          </a:p>
        </p:txBody>
      </p:sp>
      <p:pic>
        <p:nvPicPr>
          <p:cNvPr id="4" name="Picture 4">
            <a:extLst>
              <a:ext uri="{FF2B5EF4-FFF2-40B4-BE49-F238E27FC236}">
                <a16:creationId xmlns:a16="http://schemas.microsoft.com/office/drawing/2014/main" id="{0C1A6B1B-7B33-E711-039E-E33A2D8806C2}"/>
              </a:ext>
            </a:extLst>
          </p:cNvPr>
          <p:cNvPicPr>
            <a:picLocks noGrp="1" noChangeAspect="1"/>
          </p:cNvPicPr>
          <p:nvPr>
            <p:ph idx="1"/>
          </p:nvPr>
        </p:nvPicPr>
        <p:blipFill>
          <a:blip r:embed="rId2"/>
          <a:stretch>
            <a:fillRect/>
          </a:stretch>
        </p:blipFill>
        <p:spPr>
          <a:xfrm>
            <a:off x="457200" y="1803581"/>
            <a:ext cx="8229600" cy="4119200"/>
          </a:xfrm>
          <a:prstGeom prst="rect">
            <a:avLst/>
          </a:prstGeom>
        </p:spPr>
      </p:pic>
    </p:spTree>
    <p:extLst>
      <p:ext uri="{BB962C8B-B14F-4D97-AF65-F5344CB8AC3E}">
        <p14:creationId xmlns:p14="http://schemas.microsoft.com/office/powerpoint/2010/main" val="3074866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B659E03-E59C-531C-96AD-056FD8A685F8}"/>
              </a:ext>
            </a:extLst>
          </p:cNvPr>
          <p:cNvSpPr>
            <a:spLocks noGrp="1"/>
          </p:cNvSpPr>
          <p:nvPr>
            <p:ph type="title"/>
          </p:nvPr>
        </p:nvSpPr>
        <p:spPr/>
        <p:txBody>
          <a:bodyPr/>
          <a:lstStyle/>
          <a:p>
            <a:r>
              <a:rPr lang="de-DE" err="1"/>
              <a:t>Leaderwahlen</a:t>
            </a:r>
            <a:r>
              <a:rPr lang="de-DE"/>
              <a:t> manuell anstoßen</a:t>
            </a:r>
          </a:p>
        </p:txBody>
      </p:sp>
      <p:sp>
        <p:nvSpPr>
          <p:cNvPr id="7" name="Textfeld 6">
            <a:extLst>
              <a:ext uri="{FF2B5EF4-FFF2-40B4-BE49-F238E27FC236}">
                <a16:creationId xmlns:a16="http://schemas.microsoft.com/office/drawing/2014/main" id="{C838CA6F-D555-8535-23F0-7ADA75AE73A0}"/>
              </a:ext>
            </a:extLst>
          </p:cNvPr>
          <p:cNvSpPr txBox="1"/>
          <p:nvPr/>
        </p:nvSpPr>
        <p:spPr>
          <a:xfrm>
            <a:off x="1516700" y="1450495"/>
            <a:ext cx="6253635" cy="2677656"/>
          </a:xfrm>
          <a:prstGeom prst="rect">
            <a:avLst/>
          </a:prstGeom>
          <a:noFill/>
        </p:spPr>
        <p:txBody>
          <a:bodyPr wrap="none" rtlCol="0">
            <a:spAutoFit/>
          </a:bodyPr>
          <a:lstStyle/>
          <a:p>
            <a:pPr rtl="0">
              <a:spcBef>
                <a:spcPts val="0"/>
              </a:spcBef>
              <a:spcAft>
                <a:spcPts val="0"/>
              </a:spcAft>
            </a:pPr>
            <a:r>
              <a:rPr lang="de-DE" sz="2400" b="0" i="0" u="none" strike="noStrike">
                <a:solidFill>
                  <a:srgbClr val="0000FF"/>
                </a:solidFill>
                <a:effectLst/>
                <a:latin typeface="Consolas" panose="020B0609020204030204" pitchFamily="49" charset="0"/>
              </a:rPr>
              <a:t>$ kafka-leader-election.sh \</a:t>
            </a:r>
          </a:p>
          <a:p>
            <a:r>
              <a:rPr lang="de-DE" sz="2400" b="0" i="0" u="none" strike="noStrike">
                <a:solidFill>
                  <a:srgbClr val="0000FF"/>
                </a:solidFill>
                <a:effectLst/>
                <a:latin typeface="Consolas" panose="020B0609020204030204" pitchFamily="49" charset="0"/>
              </a:rPr>
              <a:t>	--bootstrap-server=localhost:9092</a:t>
            </a:r>
            <a:endParaRPr lang="de-DE" sz="2400" b="0">
              <a:effectLst/>
            </a:endParaRPr>
          </a:p>
          <a:p>
            <a:pPr lvl="1"/>
            <a:r>
              <a:rPr lang="de-DE" sz="2400" b="0" i="0" u="none" strike="noStrike">
                <a:solidFill>
                  <a:srgbClr val="0000FF"/>
                </a:solidFill>
                <a:effectLst/>
                <a:latin typeface="Consolas" panose="020B0609020204030204" pitchFamily="49" charset="0"/>
              </a:rPr>
              <a:t>--</a:t>
            </a:r>
            <a:r>
              <a:rPr lang="de-DE" sz="2400" b="0" i="0" u="none" strike="noStrike" err="1">
                <a:solidFill>
                  <a:srgbClr val="0000FF"/>
                </a:solidFill>
                <a:effectLst/>
                <a:latin typeface="Consolas" panose="020B0609020204030204" pitchFamily="49" charset="0"/>
              </a:rPr>
              <a:t>election</a:t>
            </a:r>
            <a:r>
              <a:rPr lang="de-DE" sz="2400" b="0" i="0" u="none" strike="noStrike">
                <a:solidFill>
                  <a:srgbClr val="0000FF"/>
                </a:solidFill>
                <a:effectLst/>
                <a:latin typeface="Consolas" panose="020B0609020204030204" pitchFamily="49" charset="0"/>
              </a:rPr>
              <a:t>-type=</a:t>
            </a:r>
            <a:r>
              <a:rPr lang="de-DE" sz="2400" b="0" i="0" u="none" strike="noStrike" err="1">
                <a:solidFill>
                  <a:srgbClr val="0000FF"/>
                </a:solidFill>
                <a:effectLst/>
                <a:latin typeface="Consolas" panose="020B0609020204030204" pitchFamily="49" charset="0"/>
              </a:rPr>
              <a:t>preferred</a:t>
            </a:r>
            <a:r>
              <a:rPr lang="de-DE" sz="2400" b="0" i="0" u="none" strike="noStrike">
                <a:solidFill>
                  <a:srgbClr val="0000FF"/>
                </a:solidFill>
                <a:effectLst/>
                <a:latin typeface="Consolas" panose="020B0609020204030204" pitchFamily="49" charset="0"/>
              </a:rPr>
              <a:t> \</a:t>
            </a:r>
            <a:endParaRPr lang="de-DE" sz="2400" b="0">
              <a:effectLst/>
            </a:endParaRPr>
          </a:p>
          <a:p>
            <a:pPr lvl="1"/>
            <a:r>
              <a:rPr lang="de-DE" sz="2400" b="0" i="0" u="none" strike="noStrike">
                <a:solidFill>
                  <a:srgbClr val="0000FF"/>
                </a:solidFill>
                <a:effectLst/>
                <a:latin typeface="Consolas" panose="020B0609020204030204" pitchFamily="49" charset="0"/>
              </a:rPr>
              <a:t>--all-topic-</a:t>
            </a:r>
            <a:r>
              <a:rPr lang="de-DE" sz="2400" b="0" i="0" u="none" strike="noStrike" err="1">
                <a:solidFill>
                  <a:srgbClr val="0000FF"/>
                </a:solidFill>
                <a:effectLst/>
                <a:latin typeface="Consolas" panose="020B0609020204030204" pitchFamily="49" charset="0"/>
              </a:rPr>
              <a:t>partitions</a:t>
            </a:r>
            <a:endParaRPr lang="de-DE" sz="2400">
              <a:solidFill>
                <a:srgbClr val="0000FF"/>
              </a:solidFill>
              <a:latin typeface="Consolas" panose="020B0609020204030204" pitchFamily="49" charset="0"/>
            </a:endParaRPr>
          </a:p>
          <a:p>
            <a:pPr lvl="1"/>
            <a:r>
              <a:rPr lang="de-DE" sz="2400" b="0" i="0" u="none" strike="noStrike">
                <a:solidFill>
                  <a:srgbClr val="0000FF"/>
                </a:solidFill>
                <a:effectLst/>
                <a:latin typeface="Consolas" panose="020B0609020204030204" pitchFamily="49" charset="0"/>
              </a:rPr>
              <a:t>(oder --topic &lt;</a:t>
            </a:r>
            <a:r>
              <a:rPr lang="de-DE" sz="2400" b="0" i="0" u="none" strike="noStrike" err="1">
                <a:solidFill>
                  <a:srgbClr val="0000FF"/>
                </a:solidFill>
                <a:effectLst/>
                <a:latin typeface="Consolas" panose="020B0609020204030204" pitchFamily="49" charset="0"/>
              </a:rPr>
              <a:t>topicname</a:t>
            </a:r>
            <a:r>
              <a:rPr lang="de-DE" sz="2400" b="0" i="0" u="none" strike="noStrike">
                <a:solidFill>
                  <a:srgbClr val="0000FF"/>
                </a:solidFill>
                <a:effectLst/>
                <a:latin typeface="Consolas" panose="020B0609020204030204" pitchFamily="49" charset="0"/>
              </a:rPr>
              <a:t>&gt;)</a:t>
            </a:r>
            <a:endParaRPr lang="de-DE" sz="2400" b="0">
              <a:effectLst/>
            </a:endParaRPr>
          </a:p>
          <a:p>
            <a:br>
              <a:rPr lang="de-DE" sz="2400"/>
            </a:br>
            <a:endParaRPr lang="de-DE" sz="2400"/>
          </a:p>
        </p:txBody>
      </p:sp>
      <p:graphicFrame>
        <p:nvGraphicFramePr>
          <p:cNvPr id="8" name="Tabelle 8">
            <a:extLst>
              <a:ext uri="{FF2B5EF4-FFF2-40B4-BE49-F238E27FC236}">
                <a16:creationId xmlns:a16="http://schemas.microsoft.com/office/drawing/2014/main" id="{7A2DDD80-88C4-024E-0BBF-6CEE3427C115}"/>
              </a:ext>
            </a:extLst>
          </p:cNvPr>
          <p:cNvGraphicFramePr>
            <a:graphicFrameLocks noGrp="1"/>
          </p:cNvGraphicFramePr>
          <p:nvPr>
            <p:extLst>
              <p:ext uri="{D42A27DB-BD31-4B8C-83A1-F6EECF244321}">
                <p14:modId xmlns:p14="http://schemas.microsoft.com/office/powerpoint/2010/main" val="3495779376"/>
              </p:ext>
            </p:extLst>
          </p:nvPr>
        </p:nvGraphicFramePr>
        <p:xfrm>
          <a:off x="770212" y="3750346"/>
          <a:ext cx="7916588" cy="2748280"/>
        </p:xfrm>
        <a:graphic>
          <a:graphicData uri="http://schemas.openxmlformats.org/drawingml/2006/table">
            <a:tbl>
              <a:tblPr firstRow="1" bandRow="1">
                <a:tableStyleId>{5C22544A-7EE6-4342-B048-85BDC9FD1C3A}</a:tableStyleId>
              </a:tblPr>
              <a:tblGrid>
                <a:gridCol w="2539696">
                  <a:extLst>
                    <a:ext uri="{9D8B030D-6E8A-4147-A177-3AD203B41FA5}">
                      <a16:colId xmlns:a16="http://schemas.microsoft.com/office/drawing/2014/main" val="2310014670"/>
                    </a:ext>
                  </a:extLst>
                </a:gridCol>
                <a:gridCol w="5376892">
                  <a:extLst>
                    <a:ext uri="{9D8B030D-6E8A-4147-A177-3AD203B41FA5}">
                      <a16:colId xmlns:a16="http://schemas.microsoft.com/office/drawing/2014/main" val="2006573085"/>
                    </a:ext>
                  </a:extLst>
                </a:gridCol>
              </a:tblGrid>
              <a:tr h="370840">
                <a:tc>
                  <a:txBody>
                    <a:bodyPr/>
                    <a:lstStyle/>
                    <a:p>
                      <a:r>
                        <a:rPr lang="de-DE" dirty="0"/>
                        <a:t>Variante</a:t>
                      </a:r>
                    </a:p>
                  </a:txBody>
                  <a:tcPr/>
                </a:tc>
                <a:tc>
                  <a:txBody>
                    <a:bodyPr/>
                    <a:lstStyle/>
                    <a:p>
                      <a:r>
                        <a:rPr lang="de-DE"/>
                        <a:t>Bedeutung</a:t>
                      </a:r>
                    </a:p>
                  </a:txBody>
                  <a:tcPr/>
                </a:tc>
                <a:extLst>
                  <a:ext uri="{0D108BD9-81ED-4DB2-BD59-A6C34878D82A}">
                    <a16:rowId xmlns:a16="http://schemas.microsoft.com/office/drawing/2014/main" val="846190649"/>
                  </a:ext>
                </a:extLst>
              </a:tr>
              <a:tr h="370840">
                <a:tc>
                  <a:txBody>
                    <a:bodyPr/>
                    <a:lstStyle/>
                    <a:p>
                      <a:r>
                        <a:rPr lang="de-DE" dirty="0" err="1"/>
                        <a:t>election</a:t>
                      </a:r>
                      <a:r>
                        <a:rPr lang="de-DE" dirty="0"/>
                        <a:t>-type=</a:t>
                      </a:r>
                      <a:r>
                        <a:rPr lang="de-DE" dirty="0" err="1"/>
                        <a:t>preferred</a:t>
                      </a:r>
                      <a:endParaRPr lang="de-DE" dirty="0"/>
                    </a:p>
                    <a:p>
                      <a:r>
                        <a:rPr lang="de-DE" dirty="0"/>
                        <a:t>(</a:t>
                      </a:r>
                      <a:r>
                        <a:rPr lang="de-DE" dirty="0" err="1"/>
                        <a:t>default</a:t>
                      </a:r>
                      <a:r>
                        <a:rPr lang="de-DE" dirty="0"/>
                        <a:t>)</a:t>
                      </a:r>
                    </a:p>
                  </a:txBody>
                  <a:tcPr/>
                </a:tc>
                <a:tc>
                  <a:txBody>
                    <a:bodyPr/>
                    <a:lstStyle/>
                    <a:p>
                      <a:r>
                        <a:rPr lang="de-DE" dirty="0"/>
                        <a:t>Versuche Urzustand wiederherzustellen. Broker, der in der Liste als erstes steht, ist der bevorzugte Leader der Partition.</a:t>
                      </a:r>
                    </a:p>
                  </a:txBody>
                  <a:tcPr/>
                </a:tc>
                <a:extLst>
                  <a:ext uri="{0D108BD9-81ED-4DB2-BD59-A6C34878D82A}">
                    <a16:rowId xmlns:a16="http://schemas.microsoft.com/office/drawing/2014/main" val="269258339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err="1"/>
                        <a:t>election</a:t>
                      </a:r>
                      <a:r>
                        <a:rPr lang="de-DE" dirty="0"/>
                        <a:t>-type=</a:t>
                      </a:r>
                      <a:r>
                        <a:rPr lang="de-DE" dirty="0" err="1"/>
                        <a:t>unclean</a:t>
                      </a:r>
                      <a:endParaRPr lang="de-DE" dirty="0"/>
                    </a:p>
                    <a:p>
                      <a:endParaRPr lang="de-DE" dirty="0"/>
                    </a:p>
                  </a:txBody>
                  <a:tcPr/>
                </a:tc>
                <a:tc>
                  <a:txBody>
                    <a:bodyPr/>
                    <a:lstStyle/>
                    <a:p>
                      <a:r>
                        <a:rPr lang="de-DE" dirty="0"/>
                        <a:t>Es können auch Broker zum Leader gemacht werden, die nicht in </a:t>
                      </a:r>
                      <a:r>
                        <a:rPr lang="de-DE" dirty="0" err="1"/>
                        <a:t>sync</a:t>
                      </a:r>
                      <a:r>
                        <a:rPr lang="de-DE" dirty="0"/>
                        <a:t> sind.</a:t>
                      </a:r>
                    </a:p>
                    <a:p>
                      <a:r>
                        <a:rPr lang="de-DE" dirty="0"/>
                        <a:t>ACHTUNG: Datenverlust möglich!</a:t>
                      </a:r>
                    </a:p>
                    <a:p>
                      <a:r>
                        <a:rPr lang="de-DE" dirty="0"/>
                        <a:t>Muss erst im Broker erlaubt werden: </a:t>
                      </a:r>
                      <a:r>
                        <a:rPr lang="de-DE" sz="1800" b="0" i="0" u="none" strike="noStrike" kern="1200" dirty="0" err="1">
                          <a:solidFill>
                            <a:schemeClr val="dk1"/>
                          </a:solidFill>
                          <a:effectLst/>
                          <a:latin typeface="+mn-lt"/>
                          <a:ea typeface="+mn-ea"/>
                          <a:cs typeface="+mn-cs"/>
                          <a:hlinkClick r:id="rId2"/>
                        </a:rPr>
                        <a:t>unclean.leader.election.enable</a:t>
                      </a:r>
                      <a:endParaRPr lang="de-DE" dirty="0"/>
                    </a:p>
                  </a:txBody>
                  <a:tcPr/>
                </a:tc>
                <a:extLst>
                  <a:ext uri="{0D108BD9-81ED-4DB2-BD59-A6C34878D82A}">
                    <a16:rowId xmlns:a16="http://schemas.microsoft.com/office/drawing/2014/main" val="2591421799"/>
                  </a:ext>
                </a:extLst>
              </a:tr>
            </a:tbl>
          </a:graphicData>
        </a:graphic>
      </p:graphicFrame>
    </p:spTree>
    <p:extLst>
      <p:ext uri="{BB962C8B-B14F-4D97-AF65-F5344CB8AC3E}">
        <p14:creationId xmlns:p14="http://schemas.microsoft.com/office/powerpoint/2010/main" val="425646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Lösung</a:t>
            </a:r>
            <a:endParaRPr lang="en-US"/>
          </a:p>
        </p:txBody>
      </p:sp>
      <p:sp>
        <p:nvSpPr>
          <p:cNvPr id="2" name="Rectangle 1">
            <a:extLst>
              <a:ext uri="{FF2B5EF4-FFF2-40B4-BE49-F238E27FC236}">
                <a16:creationId xmlns:a16="http://schemas.microsoft.com/office/drawing/2014/main" id="{93A070D6-94A9-4EAF-925B-7B327883040E}"/>
              </a:ext>
            </a:extLst>
          </p:cNvPr>
          <p:cNvSpPr/>
          <p:nvPr/>
        </p:nvSpPr>
        <p:spPr>
          <a:xfrm>
            <a:off x="2870129" y="1926875"/>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6" name="Rectangle 5">
            <a:extLst>
              <a:ext uri="{FF2B5EF4-FFF2-40B4-BE49-F238E27FC236}">
                <a16:creationId xmlns:a16="http://schemas.microsoft.com/office/drawing/2014/main" id="{46166C03-7DD7-462B-9251-2DBC9D159EC1}"/>
              </a:ext>
            </a:extLst>
          </p:cNvPr>
          <p:cNvSpPr/>
          <p:nvPr/>
        </p:nvSpPr>
        <p:spPr>
          <a:xfrm>
            <a:off x="2870129" y="4475273"/>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sp>
        <p:nvSpPr>
          <p:cNvPr id="11" name="Rectangle 10">
            <a:extLst>
              <a:ext uri="{FF2B5EF4-FFF2-40B4-BE49-F238E27FC236}">
                <a16:creationId xmlns:a16="http://schemas.microsoft.com/office/drawing/2014/main" id="{67CE89FE-895A-4146-BA3D-8FE19CD8CCE7}"/>
              </a:ext>
            </a:extLst>
          </p:cNvPr>
          <p:cNvSpPr/>
          <p:nvPr/>
        </p:nvSpPr>
        <p:spPr>
          <a:xfrm>
            <a:off x="911483" y="1926875"/>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12" name="Rectangle 11">
            <a:extLst>
              <a:ext uri="{FF2B5EF4-FFF2-40B4-BE49-F238E27FC236}">
                <a16:creationId xmlns:a16="http://schemas.microsoft.com/office/drawing/2014/main" id="{70977FB9-99C3-4978-AA50-B68881A5C87C}"/>
              </a:ext>
            </a:extLst>
          </p:cNvPr>
          <p:cNvSpPr/>
          <p:nvPr/>
        </p:nvSpPr>
        <p:spPr>
          <a:xfrm>
            <a:off x="911483" y="4475273"/>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sp>
        <p:nvSpPr>
          <p:cNvPr id="16" name="Rectangle 15">
            <a:extLst>
              <a:ext uri="{FF2B5EF4-FFF2-40B4-BE49-F238E27FC236}">
                <a16:creationId xmlns:a16="http://schemas.microsoft.com/office/drawing/2014/main" id="{57F62968-1EAD-4598-9AE6-03919021533C}"/>
              </a:ext>
            </a:extLst>
          </p:cNvPr>
          <p:cNvSpPr/>
          <p:nvPr/>
        </p:nvSpPr>
        <p:spPr>
          <a:xfrm>
            <a:off x="4796758" y="1926875"/>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17" name="Rectangle 16">
            <a:extLst>
              <a:ext uri="{FF2B5EF4-FFF2-40B4-BE49-F238E27FC236}">
                <a16:creationId xmlns:a16="http://schemas.microsoft.com/office/drawing/2014/main" id="{C5F9C681-E34C-4CA9-B22E-4FDA69162333}"/>
              </a:ext>
            </a:extLst>
          </p:cNvPr>
          <p:cNvSpPr/>
          <p:nvPr/>
        </p:nvSpPr>
        <p:spPr>
          <a:xfrm>
            <a:off x="4796758" y="4475273"/>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sp>
        <p:nvSpPr>
          <p:cNvPr id="23" name="Rectangle 22">
            <a:extLst>
              <a:ext uri="{FF2B5EF4-FFF2-40B4-BE49-F238E27FC236}">
                <a16:creationId xmlns:a16="http://schemas.microsoft.com/office/drawing/2014/main" id="{5D80FDC9-94F3-46B2-855E-7BC07B9635A0}"/>
              </a:ext>
            </a:extLst>
          </p:cNvPr>
          <p:cNvSpPr/>
          <p:nvPr/>
        </p:nvSpPr>
        <p:spPr>
          <a:xfrm>
            <a:off x="6723387" y="1927655"/>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FE50A7"/>
                </a:solidFill>
              </a:rPr>
              <a:t>Source system</a:t>
            </a:r>
            <a:endParaRPr lang="en-AT" b="1">
              <a:solidFill>
                <a:srgbClr val="FE50A7"/>
              </a:solidFill>
            </a:endParaRPr>
          </a:p>
        </p:txBody>
      </p:sp>
      <p:sp>
        <p:nvSpPr>
          <p:cNvPr id="24" name="Rectangle 23">
            <a:extLst>
              <a:ext uri="{FF2B5EF4-FFF2-40B4-BE49-F238E27FC236}">
                <a16:creationId xmlns:a16="http://schemas.microsoft.com/office/drawing/2014/main" id="{E4BD535F-D500-4934-A898-E38E5932366D}"/>
              </a:ext>
            </a:extLst>
          </p:cNvPr>
          <p:cNvSpPr/>
          <p:nvPr/>
        </p:nvSpPr>
        <p:spPr>
          <a:xfrm>
            <a:off x="6723387" y="4476053"/>
            <a:ext cx="1722170" cy="844872"/>
          </a:xfrm>
          <a:prstGeom prst="rect">
            <a:avLst/>
          </a:prstGeom>
          <a:gradFill>
            <a:gsLst>
              <a:gs pos="100000">
                <a:schemeClr val="accent3">
                  <a:tint val="100000"/>
                  <a:shade val="100000"/>
                  <a:satMod val="130000"/>
                </a:schemeClr>
              </a:gs>
              <a:gs pos="0">
                <a:srgbClr val="A1FA0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a:solidFill>
                  <a:srgbClr val="9609E5"/>
                </a:solidFill>
              </a:rPr>
              <a:t>Target system</a:t>
            </a:r>
            <a:endParaRPr lang="en-AT" b="1">
              <a:solidFill>
                <a:srgbClr val="9609E5"/>
              </a:solidFill>
            </a:endParaRPr>
          </a:p>
        </p:txBody>
      </p:sp>
      <p:grpSp>
        <p:nvGrpSpPr>
          <p:cNvPr id="5" name="Group 4">
            <a:extLst>
              <a:ext uri="{FF2B5EF4-FFF2-40B4-BE49-F238E27FC236}">
                <a16:creationId xmlns:a16="http://schemas.microsoft.com/office/drawing/2014/main" id="{CBFEBA2E-23F5-4EE7-B39D-AFF88B74476E}"/>
              </a:ext>
            </a:extLst>
          </p:cNvPr>
          <p:cNvGrpSpPr/>
          <p:nvPr/>
        </p:nvGrpSpPr>
        <p:grpSpPr>
          <a:xfrm>
            <a:off x="911483" y="3154652"/>
            <a:ext cx="7534074" cy="941942"/>
            <a:chOff x="1312535" y="3154652"/>
            <a:chExt cx="6518928" cy="941942"/>
          </a:xfrm>
        </p:grpSpPr>
        <p:sp>
          <p:nvSpPr>
            <p:cNvPr id="3" name="Rectangle 2">
              <a:extLst>
                <a:ext uri="{FF2B5EF4-FFF2-40B4-BE49-F238E27FC236}">
                  <a16:creationId xmlns:a16="http://schemas.microsoft.com/office/drawing/2014/main" id="{EF60882C-8890-4C81-A4B8-C0F14EA189F8}"/>
                </a:ext>
              </a:extLst>
            </p:cNvPr>
            <p:cNvSpPr/>
            <p:nvPr/>
          </p:nvSpPr>
          <p:spPr>
            <a:xfrm>
              <a:off x="1312535" y="3169748"/>
              <a:ext cx="6518928" cy="9268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a:p>
          </p:txBody>
        </p:sp>
        <p:pic>
          <p:nvPicPr>
            <p:cNvPr id="25" name="Picture 24">
              <a:extLst>
                <a:ext uri="{FF2B5EF4-FFF2-40B4-BE49-F238E27FC236}">
                  <a16:creationId xmlns:a16="http://schemas.microsoft.com/office/drawing/2014/main" id="{87014220-423C-41B4-89F5-DBEFF8F0DEC4}"/>
                </a:ext>
              </a:extLst>
            </p:cNvPr>
            <p:cNvPicPr>
              <a:picLocks noChangeAspect="1"/>
            </p:cNvPicPr>
            <p:nvPr/>
          </p:nvPicPr>
          <p:blipFill>
            <a:blip r:embed="rId2"/>
            <a:stretch>
              <a:fillRect/>
            </a:stretch>
          </p:blipFill>
          <p:spPr>
            <a:xfrm>
              <a:off x="3690366" y="3154652"/>
              <a:ext cx="1763267" cy="926846"/>
            </a:xfrm>
            <a:prstGeom prst="rect">
              <a:avLst/>
            </a:prstGeom>
          </p:spPr>
        </p:pic>
      </p:grpSp>
      <p:cxnSp>
        <p:nvCxnSpPr>
          <p:cNvPr id="28" name="Straight Arrow Connector 27">
            <a:extLst>
              <a:ext uri="{FF2B5EF4-FFF2-40B4-BE49-F238E27FC236}">
                <a16:creationId xmlns:a16="http://schemas.microsoft.com/office/drawing/2014/main" id="{47EFF1F5-4767-481F-95AA-8C8D5FA1DF84}"/>
              </a:ext>
            </a:extLst>
          </p:cNvPr>
          <p:cNvCxnSpPr>
            <a:cxnSpLocks/>
          </p:cNvCxnSpPr>
          <p:nvPr/>
        </p:nvCxnSpPr>
        <p:spPr>
          <a:xfrm>
            <a:off x="1612232" y="2826848"/>
            <a:ext cx="0" cy="3429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423B6B1-5B7F-49D0-B66B-A973B3CE80B1}"/>
              </a:ext>
            </a:extLst>
          </p:cNvPr>
          <p:cNvCxnSpPr>
            <a:cxnSpLocks/>
          </p:cNvCxnSpPr>
          <p:nvPr/>
        </p:nvCxnSpPr>
        <p:spPr>
          <a:xfrm>
            <a:off x="3659597" y="2826848"/>
            <a:ext cx="0" cy="3429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33F7C231-C220-4CBF-95E1-6D284A3B7722}"/>
              </a:ext>
            </a:extLst>
          </p:cNvPr>
          <p:cNvCxnSpPr>
            <a:cxnSpLocks/>
          </p:cNvCxnSpPr>
          <p:nvPr/>
        </p:nvCxnSpPr>
        <p:spPr>
          <a:xfrm>
            <a:off x="5610362" y="2826848"/>
            <a:ext cx="0" cy="3429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4FCAC94B-8596-47EE-9863-C27E5CF70192}"/>
              </a:ext>
            </a:extLst>
          </p:cNvPr>
          <p:cNvCxnSpPr>
            <a:cxnSpLocks/>
          </p:cNvCxnSpPr>
          <p:nvPr/>
        </p:nvCxnSpPr>
        <p:spPr>
          <a:xfrm>
            <a:off x="7548541" y="2826848"/>
            <a:ext cx="0" cy="3429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B9F3A06F-F769-4AEC-B093-479DA0D2083F}"/>
              </a:ext>
            </a:extLst>
          </p:cNvPr>
          <p:cNvCxnSpPr>
            <a:cxnSpLocks/>
          </p:cNvCxnSpPr>
          <p:nvPr/>
        </p:nvCxnSpPr>
        <p:spPr>
          <a:xfrm rot="10800000">
            <a:off x="7548541" y="4117277"/>
            <a:ext cx="0" cy="3429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7E6ED710-5607-4375-9C1C-DDD46FBB08CD}"/>
              </a:ext>
            </a:extLst>
          </p:cNvPr>
          <p:cNvCxnSpPr>
            <a:cxnSpLocks/>
          </p:cNvCxnSpPr>
          <p:nvPr/>
        </p:nvCxnSpPr>
        <p:spPr>
          <a:xfrm rot="10800000">
            <a:off x="5501176" y="4117277"/>
            <a:ext cx="0" cy="3429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7AA846A3-DC5A-40D1-AEED-3F3BF4398E25}"/>
              </a:ext>
            </a:extLst>
          </p:cNvPr>
          <p:cNvCxnSpPr>
            <a:cxnSpLocks/>
          </p:cNvCxnSpPr>
          <p:nvPr/>
        </p:nvCxnSpPr>
        <p:spPr>
          <a:xfrm rot="10800000">
            <a:off x="3550411" y="4117277"/>
            <a:ext cx="0" cy="3429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BAE5FB4E-0913-4DD2-92F4-833E09633B6E}"/>
              </a:ext>
            </a:extLst>
          </p:cNvPr>
          <p:cNvCxnSpPr>
            <a:cxnSpLocks/>
          </p:cNvCxnSpPr>
          <p:nvPr/>
        </p:nvCxnSpPr>
        <p:spPr>
          <a:xfrm rot="10800000">
            <a:off x="1612232" y="4117277"/>
            <a:ext cx="0" cy="34290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31109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FA3A5B-2E7F-08A6-1AFF-EE0B15A88E04}"/>
              </a:ext>
            </a:extLst>
          </p:cNvPr>
          <p:cNvSpPr>
            <a:spLocks noGrp="1"/>
          </p:cNvSpPr>
          <p:nvPr>
            <p:ph type="title"/>
          </p:nvPr>
        </p:nvSpPr>
        <p:spPr/>
        <p:txBody>
          <a:bodyPr/>
          <a:lstStyle/>
          <a:p>
            <a:r>
              <a:rPr lang="de-DE" err="1"/>
              <a:t>Topicinformationen</a:t>
            </a:r>
            <a:endParaRPr lang="de-DE"/>
          </a:p>
        </p:txBody>
      </p:sp>
      <p:sp>
        <p:nvSpPr>
          <p:cNvPr id="3" name="Inhaltsplatzhalter 2">
            <a:extLst>
              <a:ext uri="{FF2B5EF4-FFF2-40B4-BE49-F238E27FC236}">
                <a16:creationId xmlns:a16="http://schemas.microsoft.com/office/drawing/2014/main" id="{CD28C6BF-E53E-126F-7CE1-20B34644FD31}"/>
              </a:ext>
            </a:extLst>
          </p:cNvPr>
          <p:cNvSpPr>
            <a:spLocks noGrp="1"/>
          </p:cNvSpPr>
          <p:nvPr>
            <p:ph idx="1"/>
          </p:nvPr>
        </p:nvSpPr>
        <p:spPr/>
        <p:txBody>
          <a:bodyPr/>
          <a:lstStyle/>
          <a:p>
            <a:r>
              <a:rPr lang="de-DE" dirty="0"/>
              <a:t>Alle Topics anzeigen:</a:t>
            </a:r>
          </a:p>
          <a:p>
            <a:pPr marL="0" indent="0">
              <a:buNone/>
            </a:pPr>
            <a:r>
              <a:rPr lang="de-DE" sz="1800" b="0" i="0" u="none" strike="noStrike" dirty="0">
                <a:solidFill>
                  <a:srgbClr val="0000FF"/>
                </a:solidFill>
                <a:effectLst/>
                <a:latin typeface="Consolas" panose="020B0609020204030204" pitchFamily="49" charset="0"/>
              </a:rPr>
              <a:t>$ kafka-topics.sh </a:t>
            </a:r>
            <a:r>
              <a:rPr lang="de-DE" sz="1800" b="1" i="0" u="none" strike="noStrike" dirty="0">
                <a:solidFill>
                  <a:srgbClr val="0000FF"/>
                </a:solidFill>
                <a:effectLst/>
                <a:latin typeface="Consolas" panose="020B0609020204030204" pitchFamily="49" charset="0"/>
              </a:rPr>
              <a:t>--list</a:t>
            </a:r>
            <a:r>
              <a:rPr lang="de-DE" sz="1800" b="0" i="0" u="none" strike="noStrike" dirty="0">
                <a:solidFill>
                  <a:srgbClr val="0000FF"/>
                </a:solidFill>
                <a:effectLst/>
                <a:latin typeface="Consolas" panose="020B0609020204030204" pitchFamily="49" charset="0"/>
              </a:rPr>
              <a:t> --bootstrap-server localhost:9092</a:t>
            </a:r>
          </a:p>
          <a:p>
            <a:r>
              <a:rPr lang="de-DE" dirty="0"/>
              <a:t>Informationen zu einem einzelnen Topic:</a:t>
            </a:r>
          </a:p>
          <a:p>
            <a:pPr marL="0" indent="0" rtl="0">
              <a:spcBef>
                <a:spcPts val="0"/>
              </a:spcBef>
              <a:spcAft>
                <a:spcPts val="0"/>
              </a:spcAft>
              <a:buNone/>
            </a:pPr>
            <a:r>
              <a:rPr lang="de-DE" sz="1800" b="0" i="0" u="none" strike="noStrike" dirty="0">
                <a:solidFill>
                  <a:srgbClr val="0000FF"/>
                </a:solidFill>
                <a:effectLst/>
                <a:latin typeface="Consolas" panose="020B0609020204030204" pitchFamily="49" charset="0"/>
              </a:rPr>
              <a:t>$ kafka-topics.sh </a:t>
            </a:r>
            <a:r>
              <a:rPr lang="de-DE" sz="1800" b="1" i="0" u="none" strike="noStrike" dirty="0">
                <a:solidFill>
                  <a:srgbClr val="0000FF"/>
                </a:solidFill>
                <a:effectLst/>
                <a:latin typeface="Consolas" panose="020B0609020204030204" pitchFamily="49" charset="0"/>
              </a:rPr>
              <a:t>--</a:t>
            </a:r>
            <a:r>
              <a:rPr lang="de-DE" sz="1800" b="1" i="0" u="none" strike="noStrike" dirty="0" err="1">
                <a:solidFill>
                  <a:srgbClr val="0000FF"/>
                </a:solidFill>
                <a:effectLst/>
                <a:latin typeface="Consolas" panose="020B0609020204030204" pitchFamily="49" charset="0"/>
              </a:rPr>
              <a:t>describe</a:t>
            </a:r>
            <a:r>
              <a:rPr lang="de-DE" sz="1800" b="0" i="0" u="none" strike="noStrike" dirty="0">
                <a:solidFill>
                  <a:srgbClr val="0000FF"/>
                </a:solidFill>
                <a:effectLst/>
                <a:latin typeface="Consolas" panose="020B0609020204030204" pitchFamily="49" charset="0"/>
              </a:rPr>
              <a:t> --topic &lt;</a:t>
            </a:r>
            <a:r>
              <a:rPr lang="de-DE" sz="1800" b="0" i="0" u="none" strike="noStrike" dirty="0" err="1">
                <a:solidFill>
                  <a:srgbClr val="0000FF"/>
                </a:solidFill>
                <a:effectLst/>
                <a:latin typeface="Consolas" panose="020B0609020204030204" pitchFamily="49" charset="0"/>
              </a:rPr>
              <a:t>topicname</a:t>
            </a:r>
            <a:r>
              <a:rPr lang="de-DE" sz="1800" b="0" i="0" u="none" strike="noStrike" dirty="0">
                <a:solidFill>
                  <a:srgbClr val="0000FF"/>
                </a:solidFill>
                <a:effectLst/>
                <a:latin typeface="Consolas" panose="020B0609020204030204" pitchFamily="49" charset="0"/>
              </a:rPr>
              <a:t>&gt; --bootstrap-server localhost:9092</a:t>
            </a:r>
            <a:endParaRPr lang="de-DE" b="0" dirty="0">
              <a:effectLst/>
            </a:endParaRPr>
          </a:p>
          <a:p>
            <a:br>
              <a:rPr lang="de-DE" dirty="0"/>
            </a:br>
            <a:endParaRPr lang="de-DE" dirty="0"/>
          </a:p>
        </p:txBody>
      </p:sp>
      <p:graphicFrame>
        <p:nvGraphicFramePr>
          <p:cNvPr id="4" name="Tabelle 4">
            <a:extLst>
              <a:ext uri="{FF2B5EF4-FFF2-40B4-BE49-F238E27FC236}">
                <a16:creationId xmlns:a16="http://schemas.microsoft.com/office/drawing/2014/main" id="{42F4A38F-0C0B-7532-AB58-B4BDC1380C32}"/>
              </a:ext>
            </a:extLst>
          </p:cNvPr>
          <p:cNvGraphicFramePr>
            <a:graphicFrameLocks noGrp="1"/>
          </p:cNvGraphicFramePr>
          <p:nvPr>
            <p:extLst>
              <p:ext uri="{D42A27DB-BD31-4B8C-83A1-F6EECF244321}">
                <p14:modId xmlns:p14="http://schemas.microsoft.com/office/powerpoint/2010/main" val="2799401484"/>
              </p:ext>
            </p:extLst>
          </p:nvPr>
        </p:nvGraphicFramePr>
        <p:xfrm>
          <a:off x="398417" y="3718242"/>
          <a:ext cx="8347166" cy="2865120"/>
        </p:xfrm>
        <a:graphic>
          <a:graphicData uri="http://schemas.openxmlformats.org/drawingml/2006/table">
            <a:tbl>
              <a:tblPr firstRow="1" bandRow="1">
                <a:tableStyleId>{5C22544A-7EE6-4342-B048-85BDC9FD1C3A}</a:tableStyleId>
              </a:tblPr>
              <a:tblGrid>
                <a:gridCol w="2837476">
                  <a:extLst>
                    <a:ext uri="{9D8B030D-6E8A-4147-A177-3AD203B41FA5}">
                      <a16:colId xmlns:a16="http://schemas.microsoft.com/office/drawing/2014/main" val="1845427864"/>
                    </a:ext>
                  </a:extLst>
                </a:gridCol>
                <a:gridCol w="5509690">
                  <a:extLst>
                    <a:ext uri="{9D8B030D-6E8A-4147-A177-3AD203B41FA5}">
                      <a16:colId xmlns:a16="http://schemas.microsoft.com/office/drawing/2014/main" val="3130500639"/>
                    </a:ext>
                  </a:extLst>
                </a:gridCol>
              </a:tblGrid>
              <a:tr h="370840">
                <a:tc>
                  <a:txBody>
                    <a:bodyPr/>
                    <a:lstStyle/>
                    <a:p>
                      <a:r>
                        <a:rPr lang="de-DE" dirty="0"/>
                        <a:t>Kürzel</a:t>
                      </a:r>
                    </a:p>
                  </a:txBody>
                  <a:tcPr/>
                </a:tc>
                <a:tc>
                  <a:txBody>
                    <a:bodyPr/>
                    <a:lstStyle/>
                    <a:p>
                      <a:r>
                        <a:rPr lang="de-DE"/>
                        <a:t>Bedeutung</a:t>
                      </a:r>
                    </a:p>
                  </a:txBody>
                  <a:tcPr/>
                </a:tc>
                <a:extLst>
                  <a:ext uri="{0D108BD9-81ED-4DB2-BD59-A6C34878D82A}">
                    <a16:rowId xmlns:a16="http://schemas.microsoft.com/office/drawing/2014/main" val="4051146766"/>
                  </a:ext>
                </a:extLst>
              </a:tr>
              <a:tr h="370840">
                <a:tc>
                  <a:txBody>
                    <a:bodyPr/>
                    <a:lstStyle/>
                    <a:p>
                      <a:r>
                        <a:rPr lang="de-DE" err="1"/>
                        <a:t>PartitionCount</a:t>
                      </a:r>
                      <a:endParaRPr lang="de-DE"/>
                    </a:p>
                  </a:txBody>
                  <a:tcPr/>
                </a:tc>
                <a:tc>
                  <a:txBody>
                    <a:bodyPr/>
                    <a:lstStyle/>
                    <a:p>
                      <a:r>
                        <a:rPr lang="de-DE"/>
                        <a:t>Anzahl der Partitionen</a:t>
                      </a:r>
                    </a:p>
                  </a:txBody>
                  <a:tcPr/>
                </a:tc>
                <a:extLst>
                  <a:ext uri="{0D108BD9-81ED-4DB2-BD59-A6C34878D82A}">
                    <a16:rowId xmlns:a16="http://schemas.microsoft.com/office/drawing/2014/main" val="28987157"/>
                  </a:ext>
                </a:extLst>
              </a:tr>
              <a:tr h="370840">
                <a:tc>
                  <a:txBody>
                    <a:bodyPr/>
                    <a:lstStyle/>
                    <a:p>
                      <a:r>
                        <a:rPr lang="de-DE" dirty="0" err="1"/>
                        <a:t>Replicationfaktor</a:t>
                      </a:r>
                      <a:endParaRPr lang="de-DE" dirty="0"/>
                    </a:p>
                  </a:txBody>
                  <a:tcPr/>
                </a:tc>
                <a:tc>
                  <a:txBody>
                    <a:bodyPr/>
                    <a:lstStyle/>
                    <a:p>
                      <a:r>
                        <a:rPr lang="de-DE"/>
                        <a:t>Anzahl der vorgesehenen Sicherheitskopien</a:t>
                      </a:r>
                    </a:p>
                  </a:txBody>
                  <a:tcPr/>
                </a:tc>
                <a:extLst>
                  <a:ext uri="{0D108BD9-81ED-4DB2-BD59-A6C34878D82A}">
                    <a16:rowId xmlns:a16="http://schemas.microsoft.com/office/drawing/2014/main" val="23197208"/>
                  </a:ext>
                </a:extLst>
              </a:tr>
              <a:tr h="370840">
                <a:tc>
                  <a:txBody>
                    <a:bodyPr/>
                    <a:lstStyle/>
                    <a:p>
                      <a:r>
                        <a:rPr lang="de-DE"/>
                        <a:t>Partition</a:t>
                      </a:r>
                    </a:p>
                  </a:txBody>
                  <a:tcPr/>
                </a:tc>
                <a:tc>
                  <a:txBody>
                    <a:bodyPr/>
                    <a:lstStyle/>
                    <a:p>
                      <a:r>
                        <a:rPr lang="de-DE"/>
                        <a:t>Nummer der Partition (beginnend mit 0)</a:t>
                      </a:r>
                    </a:p>
                  </a:txBody>
                  <a:tcPr/>
                </a:tc>
                <a:extLst>
                  <a:ext uri="{0D108BD9-81ED-4DB2-BD59-A6C34878D82A}">
                    <a16:rowId xmlns:a16="http://schemas.microsoft.com/office/drawing/2014/main" val="3187863909"/>
                  </a:ext>
                </a:extLst>
              </a:tr>
              <a:tr h="370840">
                <a:tc>
                  <a:txBody>
                    <a:bodyPr/>
                    <a:lstStyle/>
                    <a:p>
                      <a:r>
                        <a:rPr lang="de-DE"/>
                        <a:t>Leader</a:t>
                      </a:r>
                    </a:p>
                  </a:txBody>
                  <a:tcPr/>
                </a:tc>
                <a:tc>
                  <a:txBody>
                    <a:bodyPr/>
                    <a:lstStyle/>
                    <a:p>
                      <a:r>
                        <a:rPr lang="de-DE"/>
                        <a:t>Brokernummer des Leaders</a:t>
                      </a:r>
                    </a:p>
                  </a:txBody>
                  <a:tcPr/>
                </a:tc>
                <a:extLst>
                  <a:ext uri="{0D108BD9-81ED-4DB2-BD59-A6C34878D82A}">
                    <a16:rowId xmlns:a16="http://schemas.microsoft.com/office/drawing/2014/main" val="1663605747"/>
                  </a:ext>
                </a:extLst>
              </a:tr>
              <a:tr h="370840">
                <a:tc>
                  <a:txBody>
                    <a:bodyPr/>
                    <a:lstStyle/>
                    <a:p>
                      <a:r>
                        <a:rPr lang="de-DE"/>
                        <a:t>Replicas</a:t>
                      </a:r>
                    </a:p>
                  </a:txBody>
                  <a:tcPr/>
                </a:tc>
                <a:tc>
                  <a:txBody>
                    <a:bodyPr/>
                    <a:lstStyle/>
                    <a:p>
                      <a:r>
                        <a:rPr lang="de-DE"/>
                        <a:t>Brokernummern auf deinen die Partition gesichert wird</a:t>
                      </a:r>
                    </a:p>
                  </a:txBody>
                  <a:tcPr/>
                </a:tc>
                <a:extLst>
                  <a:ext uri="{0D108BD9-81ED-4DB2-BD59-A6C34878D82A}">
                    <a16:rowId xmlns:a16="http://schemas.microsoft.com/office/drawing/2014/main" val="451006260"/>
                  </a:ext>
                </a:extLst>
              </a:tr>
              <a:tr h="370840">
                <a:tc>
                  <a:txBody>
                    <a:bodyPr/>
                    <a:lstStyle/>
                    <a:p>
                      <a:r>
                        <a:rPr lang="de-DE" err="1"/>
                        <a:t>Isr</a:t>
                      </a:r>
                      <a:r>
                        <a:rPr lang="de-DE"/>
                        <a:t> (In-</a:t>
                      </a:r>
                      <a:r>
                        <a:rPr lang="de-DE" err="1"/>
                        <a:t>sync</a:t>
                      </a:r>
                      <a:r>
                        <a:rPr lang="de-DE"/>
                        <a:t> Replicas)</a:t>
                      </a:r>
                    </a:p>
                  </a:txBody>
                  <a:tcPr/>
                </a:tc>
                <a:tc>
                  <a:txBody>
                    <a:bodyPr/>
                    <a:lstStyle/>
                    <a:p>
                      <a:r>
                        <a:rPr lang="de-DE"/>
                        <a:t>Brokernummern, deren Partitionen mit der des Leader synchronisiert sind</a:t>
                      </a:r>
                    </a:p>
                  </a:txBody>
                  <a:tcPr/>
                </a:tc>
                <a:extLst>
                  <a:ext uri="{0D108BD9-81ED-4DB2-BD59-A6C34878D82A}">
                    <a16:rowId xmlns:a16="http://schemas.microsoft.com/office/drawing/2014/main" val="3695527738"/>
                  </a:ext>
                </a:extLst>
              </a:tr>
            </a:tbl>
          </a:graphicData>
        </a:graphic>
      </p:graphicFrame>
    </p:spTree>
    <p:extLst>
      <p:ext uri="{BB962C8B-B14F-4D97-AF65-F5344CB8AC3E}">
        <p14:creationId xmlns:p14="http://schemas.microsoft.com/office/powerpoint/2010/main" val="3650962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F88301-620E-E89A-5CC6-A29DA4CD0F93}"/>
              </a:ext>
            </a:extLst>
          </p:cNvPr>
          <p:cNvSpPr>
            <a:spLocks noGrp="1"/>
          </p:cNvSpPr>
          <p:nvPr>
            <p:ph type="title"/>
          </p:nvPr>
        </p:nvSpPr>
        <p:spPr/>
        <p:txBody>
          <a:bodyPr/>
          <a:lstStyle/>
          <a:p>
            <a:r>
              <a:rPr lang="de-DE"/>
              <a:t>Topic löschen</a:t>
            </a:r>
          </a:p>
        </p:txBody>
      </p:sp>
      <p:sp>
        <p:nvSpPr>
          <p:cNvPr id="3" name="Inhaltsplatzhalter 2">
            <a:extLst>
              <a:ext uri="{FF2B5EF4-FFF2-40B4-BE49-F238E27FC236}">
                <a16:creationId xmlns:a16="http://schemas.microsoft.com/office/drawing/2014/main" id="{B7B05F55-DF56-5A82-1B11-466375FACB9F}"/>
              </a:ext>
            </a:extLst>
          </p:cNvPr>
          <p:cNvSpPr>
            <a:spLocks noGrp="1"/>
          </p:cNvSpPr>
          <p:nvPr>
            <p:ph idx="1"/>
          </p:nvPr>
        </p:nvSpPr>
        <p:spPr/>
        <p:txBody>
          <a:bodyPr/>
          <a:lstStyle/>
          <a:p>
            <a:r>
              <a:rPr lang="de-DE" dirty="0"/>
              <a:t>Topic löschen mit dem Befehl:</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de-DE"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kafka-topics.sh </a:t>
            </a:r>
            <a:r>
              <a:rPr kumimoji="0" lang="de-DE" sz="18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t>
            </a:r>
            <a:r>
              <a:rPr kumimoji="0" lang="de-DE" sz="1800" b="1"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delete</a:t>
            </a:r>
            <a:r>
              <a:rPr kumimoji="0" lang="de-DE"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--topic &lt;</a:t>
            </a:r>
            <a:r>
              <a:rPr kumimoji="0" lang="de-DE" sz="18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topicname</a:t>
            </a:r>
            <a:r>
              <a:rPr kumimoji="0" lang="de-DE"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&gt; --bootstrap-server localhost:9092</a:t>
            </a:r>
            <a:endParaRPr kumimoji="0" lang="de-DE" sz="3200" b="0" i="0" u="none" strike="noStrike" kern="1200" cap="none" spc="0" normalizeH="0" baseline="0" noProof="0" dirty="0">
              <a:ln>
                <a:noFill/>
              </a:ln>
              <a:solidFill>
                <a:prstClr val="black"/>
              </a:solidFill>
              <a:effectLst/>
              <a:uLnTx/>
              <a:uFillTx/>
              <a:latin typeface="Calibri"/>
              <a:ea typeface="+mn-ea"/>
              <a:cs typeface="+mn-cs"/>
            </a:endParaRPr>
          </a:p>
          <a:p>
            <a:r>
              <a:rPr lang="de-DE" dirty="0"/>
              <a:t>Wenn Topics gelöscht werden, wird der Ordername zunächst um „.&lt;</a:t>
            </a:r>
            <a:r>
              <a:rPr lang="de-DE" dirty="0" err="1"/>
              <a:t>uniqueID</a:t>
            </a:r>
            <a:r>
              <a:rPr lang="de-DE" dirty="0"/>
              <a:t>&gt;-</a:t>
            </a:r>
            <a:r>
              <a:rPr lang="de-DE" dirty="0" err="1"/>
              <a:t>delete</a:t>
            </a:r>
            <a:r>
              <a:rPr lang="de-DE" dirty="0"/>
              <a:t>“ erweitert und erst nach </a:t>
            </a:r>
            <a:r>
              <a:rPr lang="de-DE" dirty="0">
                <a:hlinkClick r:id="rId2"/>
              </a:rPr>
              <a:t>file.delete.delay.ms </a:t>
            </a:r>
            <a:r>
              <a:rPr lang="de-DE" dirty="0"/>
              <a:t>tatsächlich gelöscht.</a:t>
            </a:r>
          </a:p>
          <a:p>
            <a:endParaRPr lang="de-DE" dirty="0"/>
          </a:p>
          <a:p>
            <a:pPr marL="0" indent="0">
              <a:buNone/>
            </a:pPr>
            <a:endParaRPr lang="de-DE" dirty="0"/>
          </a:p>
        </p:txBody>
      </p:sp>
    </p:spTree>
    <p:extLst>
      <p:ext uri="{BB962C8B-B14F-4D97-AF65-F5344CB8AC3E}">
        <p14:creationId xmlns:p14="http://schemas.microsoft.com/office/powerpoint/2010/main" val="16834322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CAFB24-3FBF-8CA9-A4E3-EF41AECEC6E0}"/>
              </a:ext>
            </a:extLst>
          </p:cNvPr>
          <p:cNvSpPr>
            <a:spLocks noGrp="1"/>
          </p:cNvSpPr>
          <p:nvPr>
            <p:ph type="title"/>
          </p:nvPr>
        </p:nvSpPr>
        <p:spPr/>
        <p:txBody>
          <a:bodyPr>
            <a:normAutofit fontScale="90000"/>
          </a:bodyPr>
          <a:lstStyle/>
          <a:p>
            <a:r>
              <a:rPr lang="de-DE" dirty="0"/>
              <a:t>Aufbau einer Nachricht/eines Records</a:t>
            </a:r>
          </a:p>
        </p:txBody>
      </p:sp>
      <p:pic>
        <p:nvPicPr>
          <p:cNvPr id="5" name="Content Placeholder 4">
            <a:extLst>
              <a:ext uri="{FF2B5EF4-FFF2-40B4-BE49-F238E27FC236}">
                <a16:creationId xmlns:a16="http://schemas.microsoft.com/office/drawing/2014/main" id="{91A2A19C-32F7-7CEE-3212-32DD1024297A}"/>
              </a:ext>
            </a:extLst>
          </p:cNvPr>
          <p:cNvPicPr>
            <a:picLocks noGrp="1" noChangeAspect="1"/>
          </p:cNvPicPr>
          <p:nvPr>
            <p:ph idx="1"/>
          </p:nvPr>
        </p:nvPicPr>
        <p:blipFill rotWithShape="1">
          <a:blip r:embed="rId3"/>
          <a:srcRect t="21665"/>
          <a:stretch/>
        </p:blipFill>
        <p:spPr>
          <a:xfrm>
            <a:off x="457200" y="1854230"/>
            <a:ext cx="8229600" cy="3149540"/>
          </a:xfrm>
          <a:prstGeom prst="rect">
            <a:avLst/>
          </a:prstGeom>
        </p:spPr>
      </p:pic>
    </p:spTree>
    <p:extLst>
      <p:ext uri="{BB962C8B-B14F-4D97-AF65-F5344CB8AC3E}">
        <p14:creationId xmlns:p14="http://schemas.microsoft.com/office/powerpoint/2010/main" val="483942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852D23-F2ED-70D8-74A7-600DE4E5FF98}"/>
              </a:ext>
            </a:extLst>
          </p:cNvPr>
          <p:cNvSpPr>
            <a:spLocks noGrp="1"/>
          </p:cNvSpPr>
          <p:nvPr>
            <p:ph type="title"/>
          </p:nvPr>
        </p:nvSpPr>
        <p:spPr/>
        <p:txBody>
          <a:bodyPr/>
          <a:lstStyle/>
          <a:p>
            <a:r>
              <a:rPr lang="de-DE"/>
              <a:t>Nachrichten in Kafka</a:t>
            </a:r>
          </a:p>
        </p:txBody>
      </p:sp>
      <p:sp>
        <p:nvSpPr>
          <p:cNvPr id="3" name="Inhaltsplatzhalter 2">
            <a:extLst>
              <a:ext uri="{FF2B5EF4-FFF2-40B4-BE49-F238E27FC236}">
                <a16:creationId xmlns:a16="http://schemas.microsoft.com/office/drawing/2014/main" id="{BBF8ED1A-3586-C04C-9635-C22D7738A48F}"/>
              </a:ext>
            </a:extLst>
          </p:cNvPr>
          <p:cNvSpPr>
            <a:spLocks noGrp="1"/>
          </p:cNvSpPr>
          <p:nvPr>
            <p:ph idx="1"/>
          </p:nvPr>
        </p:nvSpPr>
        <p:spPr/>
        <p:txBody>
          <a:bodyPr>
            <a:normAutofit fontScale="70000" lnSpcReduction="20000"/>
          </a:bodyPr>
          <a:lstStyle/>
          <a:p>
            <a:r>
              <a:rPr lang="de-DE" dirty="0"/>
              <a:t>Kafka ist der Inhalt von Nachrichten egal (</a:t>
            </a:r>
            <a:r>
              <a:rPr lang="de-DE" b="1" dirty="0"/>
              <a:t>agnostisch</a:t>
            </a:r>
            <a:r>
              <a:rPr lang="de-DE" dirty="0"/>
              <a:t>). Es sind für Kafka nur Byte-Arrays mit (String, JSON, Avro, </a:t>
            </a:r>
            <a:r>
              <a:rPr lang="de-DE" dirty="0" err="1"/>
              <a:t>Protobuf</a:t>
            </a:r>
            <a:r>
              <a:rPr lang="de-DE" dirty="0"/>
              <a:t>, …).</a:t>
            </a:r>
          </a:p>
          <a:p>
            <a:r>
              <a:rPr lang="de-DE" dirty="0"/>
              <a:t>Es werden </a:t>
            </a:r>
            <a:r>
              <a:rPr lang="de-DE" dirty="0" err="1"/>
              <a:t>Serializer</a:t>
            </a:r>
            <a:r>
              <a:rPr lang="de-DE" dirty="0"/>
              <a:t> benutzt, um die Daten in Bytearrays zu verwandeln. (</a:t>
            </a:r>
            <a:r>
              <a:rPr lang="de-DE" dirty="0" err="1">
                <a:hlinkClick r:id="rId2"/>
              </a:rPr>
              <a:t>Serializer</a:t>
            </a:r>
            <a:r>
              <a:rPr lang="de-DE" dirty="0">
                <a:hlinkClick r:id="rId2"/>
              </a:rPr>
              <a:t> Interface</a:t>
            </a:r>
            <a:r>
              <a:rPr lang="de-DE" dirty="0"/>
              <a:t>)</a:t>
            </a:r>
          </a:p>
          <a:p>
            <a:r>
              <a:rPr lang="de-DE" dirty="0"/>
              <a:t>Nachrichten sind unveränderbar.</a:t>
            </a:r>
          </a:p>
          <a:p>
            <a:r>
              <a:rPr lang="de-DE" dirty="0"/>
              <a:t>Kafka ist optimiert für viele, kleine Nachrichten. Default </a:t>
            </a:r>
            <a:r>
              <a:rPr lang="de-DE" dirty="0" err="1"/>
              <a:t>jeweilt</a:t>
            </a:r>
            <a:r>
              <a:rPr lang="de-DE" dirty="0"/>
              <a:t> 1MB groß (</a:t>
            </a:r>
            <a:r>
              <a:rPr lang="de-DE" dirty="0" err="1">
                <a:latin typeface="Consolas" panose="020B0609020204030204" pitchFamily="49" charset="0"/>
                <a:hlinkClick r:id="rId3"/>
              </a:rPr>
              <a:t>max.message.bytes</a:t>
            </a:r>
            <a:r>
              <a:rPr lang="de-DE" dirty="0"/>
              <a:t>, Umstellung nur im Einzelfall empfohlen)</a:t>
            </a:r>
          </a:p>
          <a:p>
            <a:r>
              <a:rPr lang="de-DE" dirty="0"/>
              <a:t>Nachrichten können von Kafka nicht manipuliert oder interpretiert werden (daher ist Kafka so performant!) (</a:t>
            </a:r>
            <a:r>
              <a:rPr lang="de-DE" b="1" dirty="0" err="1"/>
              <a:t>immutable</a:t>
            </a:r>
            <a:r>
              <a:rPr lang="de-DE" dirty="0"/>
              <a:t>)</a:t>
            </a:r>
          </a:p>
          <a:p>
            <a:r>
              <a:rPr lang="de-DE" dirty="0"/>
              <a:t>Die Form der Nachrichten können in Schemas hinterlegt werden. (Avro, </a:t>
            </a:r>
            <a:r>
              <a:rPr lang="de-DE" dirty="0" err="1"/>
              <a:t>Json</a:t>
            </a:r>
            <a:r>
              <a:rPr lang="de-DE" dirty="0"/>
              <a:t>,…)</a:t>
            </a:r>
          </a:p>
          <a:p>
            <a:r>
              <a:rPr lang="de-DE" dirty="0"/>
              <a:t>Nachrichten werden meist nicht einzeln geschickt, sondern in Batches.</a:t>
            </a:r>
          </a:p>
        </p:txBody>
      </p:sp>
    </p:spTree>
    <p:extLst>
      <p:ext uri="{BB962C8B-B14F-4D97-AF65-F5344CB8AC3E}">
        <p14:creationId xmlns:p14="http://schemas.microsoft.com/office/powerpoint/2010/main" val="28157373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769ED6-1D80-4ABE-0CDF-7B04B636DBC3}"/>
              </a:ext>
            </a:extLst>
          </p:cNvPr>
          <p:cNvSpPr>
            <a:spLocks noGrp="1"/>
          </p:cNvSpPr>
          <p:nvPr>
            <p:ph type="title"/>
          </p:nvPr>
        </p:nvSpPr>
        <p:spPr/>
        <p:txBody>
          <a:bodyPr/>
          <a:lstStyle/>
          <a:p>
            <a:r>
              <a:rPr lang="de-DE"/>
              <a:t>Wie sieht ein Topic intern aus?</a:t>
            </a:r>
          </a:p>
        </p:txBody>
      </p:sp>
      <p:graphicFrame>
        <p:nvGraphicFramePr>
          <p:cNvPr id="4" name="Tabelle 4">
            <a:extLst>
              <a:ext uri="{FF2B5EF4-FFF2-40B4-BE49-F238E27FC236}">
                <a16:creationId xmlns:a16="http://schemas.microsoft.com/office/drawing/2014/main" id="{37C64948-6642-417E-7A12-D4F7F8FEEA1C}"/>
              </a:ext>
            </a:extLst>
          </p:cNvPr>
          <p:cNvGraphicFramePr>
            <a:graphicFrameLocks noGrp="1"/>
          </p:cNvGraphicFramePr>
          <p:nvPr>
            <p:ph idx="1"/>
            <p:extLst>
              <p:ext uri="{D42A27DB-BD31-4B8C-83A1-F6EECF244321}">
                <p14:modId xmlns:p14="http://schemas.microsoft.com/office/powerpoint/2010/main" val="198472899"/>
              </p:ext>
            </p:extLst>
          </p:nvPr>
        </p:nvGraphicFramePr>
        <p:xfrm>
          <a:off x="457200" y="1600200"/>
          <a:ext cx="8229600" cy="3931920"/>
        </p:xfrm>
        <a:graphic>
          <a:graphicData uri="http://schemas.openxmlformats.org/drawingml/2006/table">
            <a:tbl>
              <a:tblPr firstRow="1" bandRow="1">
                <a:tableStyleId>{5C22544A-7EE6-4342-B048-85BDC9FD1C3A}</a:tableStyleId>
              </a:tblPr>
              <a:tblGrid>
                <a:gridCol w="3376749">
                  <a:extLst>
                    <a:ext uri="{9D8B030D-6E8A-4147-A177-3AD203B41FA5}">
                      <a16:colId xmlns:a16="http://schemas.microsoft.com/office/drawing/2014/main" val="3838101710"/>
                    </a:ext>
                  </a:extLst>
                </a:gridCol>
                <a:gridCol w="4852851">
                  <a:extLst>
                    <a:ext uri="{9D8B030D-6E8A-4147-A177-3AD203B41FA5}">
                      <a16:colId xmlns:a16="http://schemas.microsoft.com/office/drawing/2014/main" val="683045207"/>
                    </a:ext>
                  </a:extLst>
                </a:gridCol>
              </a:tblGrid>
              <a:tr h="370840">
                <a:tc>
                  <a:txBody>
                    <a:bodyPr/>
                    <a:lstStyle/>
                    <a:p>
                      <a:r>
                        <a:rPr lang="de-DE"/>
                        <a:t>Dateiname</a:t>
                      </a:r>
                    </a:p>
                  </a:txBody>
                  <a:tcPr/>
                </a:tc>
                <a:tc>
                  <a:txBody>
                    <a:bodyPr/>
                    <a:lstStyle/>
                    <a:p>
                      <a:r>
                        <a:rPr lang="de-DE"/>
                        <a:t>Bedeutung</a:t>
                      </a:r>
                    </a:p>
                  </a:txBody>
                  <a:tcPr/>
                </a:tc>
                <a:extLst>
                  <a:ext uri="{0D108BD9-81ED-4DB2-BD59-A6C34878D82A}">
                    <a16:rowId xmlns:a16="http://schemas.microsoft.com/office/drawing/2014/main" val="3519801424"/>
                  </a:ext>
                </a:extLst>
              </a:tr>
              <a:tr h="370840">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00000000000000000000.index</a:t>
                      </a:r>
                      <a:endParaRPr lang="de-DE" sz="3200" dirty="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Speichert Bytepositionen von Batches in der *.log Datei, um schneller auf sie zuzugreifen.</a:t>
                      </a:r>
                      <a:endParaRPr lang="de-DE" sz="3200">
                        <a:effectLst/>
                      </a:endParaRPr>
                    </a:p>
                  </a:txBody>
                  <a:tcPr marL="63500" marR="63500" marT="63500" marB="63500"/>
                </a:tc>
                <a:extLst>
                  <a:ext uri="{0D108BD9-81ED-4DB2-BD59-A6C34878D82A}">
                    <a16:rowId xmlns:a16="http://schemas.microsoft.com/office/drawing/2014/main" val="229658193"/>
                  </a:ext>
                </a:extLst>
              </a:tr>
              <a:tr h="370840">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00000000000000000000.log</a:t>
                      </a:r>
                      <a:endParaRPr lang="de-DE" sz="3200" dirty="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Speichertort der Nachrichten.</a:t>
                      </a:r>
                      <a:endParaRPr lang="de-DE" sz="3200" dirty="0">
                        <a:effectLst/>
                      </a:endParaRPr>
                    </a:p>
                  </a:txBody>
                  <a:tcPr marL="63500" marR="63500" marT="63500" marB="63500"/>
                </a:tc>
                <a:extLst>
                  <a:ext uri="{0D108BD9-81ED-4DB2-BD59-A6C34878D82A}">
                    <a16:rowId xmlns:a16="http://schemas.microsoft.com/office/drawing/2014/main" val="454155154"/>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00000000000000000000.timeindex</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Wie *.</a:t>
                      </a:r>
                      <a:r>
                        <a:rPr lang="de-DE" sz="1600" b="0" i="0" u="none" strike="noStrike" dirty="0" err="1">
                          <a:solidFill>
                            <a:srgbClr val="242424"/>
                          </a:solidFill>
                          <a:effectLst/>
                          <a:latin typeface="Arial" panose="020B0604020202020204" pitchFamily="34" charset="0"/>
                        </a:rPr>
                        <a:t>index</a:t>
                      </a:r>
                      <a:r>
                        <a:rPr lang="de-DE" sz="1600" b="0" i="0" u="none" strike="noStrike" dirty="0">
                          <a:solidFill>
                            <a:srgbClr val="242424"/>
                          </a:solidFill>
                          <a:effectLst/>
                          <a:latin typeface="Arial" panose="020B0604020202020204" pitchFamily="34" charset="0"/>
                        </a:rPr>
                        <a:t>, jedoch mit Uhrzeiten</a:t>
                      </a:r>
                      <a:endParaRPr lang="de-DE" sz="3200" dirty="0">
                        <a:effectLst/>
                      </a:endParaRPr>
                    </a:p>
                  </a:txBody>
                  <a:tcPr marL="63500" marR="63500" marT="63500" marB="63500"/>
                </a:tc>
                <a:extLst>
                  <a:ext uri="{0D108BD9-81ED-4DB2-BD59-A6C34878D82A}">
                    <a16:rowId xmlns:a16="http://schemas.microsoft.com/office/drawing/2014/main" val="1032184334"/>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leader-epoch-checkpoint</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1.Zahl: Metadatenversion</a:t>
                      </a:r>
                    </a:p>
                    <a:p>
                      <a:pPr rtl="0" fontAlgn="t">
                        <a:spcBef>
                          <a:spcPts val="0"/>
                        </a:spcBef>
                        <a:spcAft>
                          <a:spcPts val="0"/>
                        </a:spcAft>
                      </a:pPr>
                      <a:r>
                        <a:rPr lang="de-DE" sz="1600" b="0" i="0" u="none" strike="noStrike" dirty="0">
                          <a:solidFill>
                            <a:srgbClr val="242424"/>
                          </a:solidFill>
                          <a:effectLst/>
                          <a:latin typeface="Arial" panose="020B0604020202020204" pitchFamily="34" charset="0"/>
                        </a:rPr>
                        <a:t>2.Zahl: Anzahl der Zeilen, die nun folgen</a:t>
                      </a:r>
                    </a:p>
                    <a:p>
                      <a:pPr rtl="0" fontAlgn="t">
                        <a:spcBef>
                          <a:spcPts val="0"/>
                        </a:spcBef>
                        <a:spcAft>
                          <a:spcPts val="0"/>
                        </a:spcAft>
                      </a:pPr>
                      <a:endParaRPr lang="de-DE" sz="1600" b="0" i="0" u="none" strike="noStrike" dirty="0">
                        <a:solidFill>
                          <a:srgbClr val="242424"/>
                        </a:solidFill>
                        <a:effectLst/>
                        <a:latin typeface="Arial" panose="020B0604020202020204" pitchFamily="34" charset="0"/>
                      </a:endParaRPr>
                    </a:p>
                    <a:p>
                      <a:pPr rtl="0" fontAlgn="t">
                        <a:spcBef>
                          <a:spcPts val="0"/>
                        </a:spcBef>
                        <a:spcAft>
                          <a:spcPts val="0"/>
                        </a:spcAft>
                      </a:pPr>
                      <a:r>
                        <a:rPr lang="de-DE" sz="1600" b="0" i="0" u="none" strike="noStrike" dirty="0">
                          <a:solidFill>
                            <a:srgbClr val="242424"/>
                          </a:solidFill>
                          <a:effectLst/>
                          <a:latin typeface="Arial" panose="020B0604020202020204" pitchFamily="34" charset="0"/>
                        </a:rPr>
                        <a:t>Pro Zahlenpaar:</a:t>
                      </a:r>
                      <a:endParaRPr lang="de-DE" sz="3200" dirty="0">
                        <a:effectLst/>
                      </a:endParaRPr>
                    </a:p>
                    <a:p>
                      <a:pPr rtl="0" fontAlgn="t">
                        <a:spcBef>
                          <a:spcPts val="0"/>
                        </a:spcBef>
                        <a:spcAft>
                          <a:spcPts val="0"/>
                        </a:spcAft>
                      </a:pPr>
                      <a:r>
                        <a:rPr lang="de-DE" sz="1600" b="0" i="0" u="none" strike="noStrike" dirty="0">
                          <a:solidFill>
                            <a:srgbClr val="242424"/>
                          </a:solidFill>
                          <a:effectLst/>
                          <a:latin typeface="Arial" panose="020B0604020202020204" pitchFamily="34" charset="0"/>
                        </a:rPr>
                        <a:t>1. Zahl: Anzahl bisheriger Leader (</a:t>
                      </a:r>
                      <a:r>
                        <a:rPr lang="de-DE" sz="1600" b="1" i="0" u="none" strike="noStrike" dirty="0">
                          <a:solidFill>
                            <a:srgbClr val="242424"/>
                          </a:solidFill>
                          <a:effectLst/>
                          <a:latin typeface="Arial" panose="020B0604020202020204" pitchFamily="34" charset="0"/>
                        </a:rPr>
                        <a:t>Leader </a:t>
                      </a:r>
                      <a:r>
                        <a:rPr lang="de-DE" sz="1600" b="1" i="0" u="none" strike="noStrike" dirty="0" err="1">
                          <a:solidFill>
                            <a:srgbClr val="242424"/>
                          </a:solidFill>
                          <a:effectLst/>
                          <a:latin typeface="Arial" panose="020B0604020202020204" pitchFamily="34" charset="0"/>
                        </a:rPr>
                        <a:t>Epoch</a:t>
                      </a:r>
                      <a:r>
                        <a:rPr lang="de-DE" sz="1600" b="0" i="0" u="none" strike="noStrike" dirty="0">
                          <a:solidFill>
                            <a:srgbClr val="242424"/>
                          </a:solidFill>
                          <a:effectLst/>
                          <a:latin typeface="Arial" panose="020B0604020202020204" pitchFamily="34" charset="0"/>
                        </a:rPr>
                        <a:t>)</a:t>
                      </a:r>
                      <a:endParaRPr lang="de-DE" sz="3200" dirty="0">
                        <a:effectLst/>
                      </a:endParaRPr>
                    </a:p>
                    <a:p>
                      <a:pPr rtl="0" fontAlgn="t">
                        <a:spcBef>
                          <a:spcPts val="0"/>
                        </a:spcBef>
                        <a:spcAft>
                          <a:spcPts val="0"/>
                        </a:spcAft>
                      </a:pPr>
                      <a:r>
                        <a:rPr lang="de-DE" sz="1600" b="0" i="0" u="none" strike="noStrike" dirty="0">
                          <a:solidFill>
                            <a:srgbClr val="242424"/>
                          </a:solidFill>
                          <a:effectLst/>
                          <a:latin typeface="Arial" panose="020B0604020202020204" pitchFamily="34" charset="0"/>
                        </a:rPr>
                        <a:t>2. Zahl: </a:t>
                      </a:r>
                      <a:r>
                        <a:rPr lang="de-DE" sz="1600" b="0" i="0" u="none" strike="noStrike" dirty="0" err="1">
                          <a:solidFill>
                            <a:srgbClr val="242424"/>
                          </a:solidFill>
                          <a:effectLst/>
                          <a:latin typeface="Arial" panose="020B0604020202020204" pitchFamily="34" charset="0"/>
                        </a:rPr>
                        <a:t>Logfffset</a:t>
                      </a:r>
                      <a:r>
                        <a:rPr lang="de-DE" sz="1600" b="0" i="0" u="none" strike="noStrike" dirty="0">
                          <a:solidFill>
                            <a:srgbClr val="242424"/>
                          </a:solidFill>
                          <a:effectLst/>
                          <a:latin typeface="Arial" panose="020B0604020202020204" pitchFamily="34" charset="0"/>
                        </a:rPr>
                        <a:t> zum Zeitpunkt der </a:t>
                      </a:r>
                      <a:r>
                        <a:rPr lang="de-DE" sz="1600" b="0" i="0" u="none" strike="noStrike" dirty="0" err="1">
                          <a:solidFill>
                            <a:srgbClr val="242424"/>
                          </a:solidFill>
                          <a:effectLst/>
                          <a:latin typeface="Arial" panose="020B0604020202020204" pitchFamily="34" charset="0"/>
                        </a:rPr>
                        <a:t>Leaderelection</a:t>
                      </a:r>
                      <a:endParaRPr lang="de-DE" sz="3200" dirty="0">
                        <a:effectLst/>
                      </a:endParaRPr>
                    </a:p>
                  </a:txBody>
                  <a:tcPr marL="63500" marR="63500" marT="63500" marB="63500"/>
                </a:tc>
                <a:extLst>
                  <a:ext uri="{0D108BD9-81ED-4DB2-BD59-A6C34878D82A}">
                    <a16:rowId xmlns:a16="http://schemas.microsoft.com/office/drawing/2014/main" val="2887553529"/>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.snapshot</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Entsteht bei mehreren Segmenten und wird für Verwaltung von Transaktionen verwaltet.</a:t>
                      </a:r>
                      <a:endParaRPr lang="de-DE" sz="3200" dirty="0">
                        <a:effectLst/>
                      </a:endParaRPr>
                    </a:p>
                  </a:txBody>
                  <a:tcPr marL="63500" marR="63500" marT="63500" marB="63500"/>
                </a:tc>
                <a:extLst>
                  <a:ext uri="{0D108BD9-81ED-4DB2-BD59-A6C34878D82A}">
                    <a16:rowId xmlns:a16="http://schemas.microsoft.com/office/drawing/2014/main" val="55086691"/>
                  </a:ext>
                </a:extLst>
              </a:tr>
            </a:tbl>
          </a:graphicData>
        </a:graphic>
      </p:graphicFrame>
      <p:sp>
        <p:nvSpPr>
          <p:cNvPr id="5" name="Textfeld 4">
            <a:extLst>
              <a:ext uri="{FF2B5EF4-FFF2-40B4-BE49-F238E27FC236}">
                <a16:creationId xmlns:a16="http://schemas.microsoft.com/office/drawing/2014/main" id="{381F6386-EED9-F5C5-FDD5-B3F1325707E8}"/>
              </a:ext>
            </a:extLst>
          </p:cNvPr>
          <p:cNvSpPr txBox="1"/>
          <p:nvPr/>
        </p:nvSpPr>
        <p:spPr>
          <a:xfrm>
            <a:off x="457200" y="5865223"/>
            <a:ext cx="8262583" cy="461665"/>
          </a:xfrm>
          <a:prstGeom prst="rect">
            <a:avLst/>
          </a:prstGeom>
          <a:noFill/>
        </p:spPr>
        <p:txBody>
          <a:bodyPr wrap="none" rtlCol="0">
            <a:spAutoFit/>
          </a:bodyPr>
          <a:lstStyle/>
          <a:p>
            <a:r>
              <a:rPr lang="de-DE" sz="2400" dirty="0"/>
              <a:t>Die Zahl ist der Offset des ersten Eintrags im jeweiligen Segment.</a:t>
            </a:r>
          </a:p>
        </p:txBody>
      </p:sp>
      <p:cxnSp>
        <p:nvCxnSpPr>
          <p:cNvPr id="10" name="Verbinder: gewinkelt 9">
            <a:extLst>
              <a:ext uri="{FF2B5EF4-FFF2-40B4-BE49-F238E27FC236}">
                <a16:creationId xmlns:a16="http://schemas.microsoft.com/office/drawing/2014/main" id="{FDB5E99E-BF5F-5C03-4147-0A474199A1C1}"/>
              </a:ext>
            </a:extLst>
          </p:cNvPr>
          <p:cNvCxnSpPr>
            <a:stCxn id="5" idx="1"/>
          </p:cNvCxnSpPr>
          <p:nvPr/>
        </p:nvCxnSpPr>
        <p:spPr>
          <a:xfrm rot="10800000">
            <a:off x="209006" y="2188030"/>
            <a:ext cx="248194" cy="390802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2" name="Gerade Verbindung mit Pfeil 11">
            <a:extLst>
              <a:ext uri="{FF2B5EF4-FFF2-40B4-BE49-F238E27FC236}">
                <a16:creationId xmlns:a16="http://schemas.microsoft.com/office/drawing/2014/main" id="{53B12231-EA26-8AB8-18FB-A730B87A698D}"/>
              </a:ext>
            </a:extLst>
          </p:cNvPr>
          <p:cNvCxnSpPr/>
          <p:nvPr/>
        </p:nvCxnSpPr>
        <p:spPr>
          <a:xfrm>
            <a:off x="209005" y="2188030"/>
            <a:ext cx="2481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Gerade Verbindung mit Pfeil 12">
            <a:extLst>
              <a:ext uri="{FF2B5EF4-FFF2-40B4-BE49-F238E27FC236}">
                <a16:creationId xmlns:a16="http://schemas.microsoft.com/office/drawing/2014/main" id="{9709A401-4EA2-FD4D-3C62-B33DB4540F9E}"/>
              </a:ext>
            </a:extLst>
          </p:cNvPr>
          <p:cNvCxnSpPr/>
          <p:nvPr/>
        </p:nvCxnSpPr>
        <p:spPr>
          <a:xfrm>
            <a:off x="209005" y="2771505"/>
            <a:ext cx="2481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Gerade Verbindung mit Pfeil 13">
            <a:extLst>
              <a:ext uri="{FF2B5EF4-FFF2-40B4-BE49-F238E27FC236}">
                <a16:creationId xmlns:a16="http://schemas.microsoft.com/office/drawing/2014/main" id="{1D2DD9BF-DC82-02BA-3106-9FB08DF6C322}"/>
              </a:ext>
            </a:extLst>
          </p:cNvPr>
          <p:cNvCxnSpPr/>
          <p:nvPr/>
        </p:nvCxnSpPr>
        <p:spPr>
          <a:xfrm>
            <a:off x="209004" y="3137264"/>
            <a:ext cx="2481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7802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37E3A3-923F-20AC-D3D5-841E96045924}"/>
              </a:ext>
            </a:extLst>
          </p:cNvPr>
          <p:cNvSpPr>
            <a:spLocks noGrp="1"/>
          </p:cNvSpPr>
          <p:nvPr>
            <p:ph type="title"/>
          </p:nvPr>
        </p:nvSpPr>
        <p:spPr/>
        <p:txBody>
          <a:bodyPr/>
          <a:lstStyle/>
          <a:p>
            <a:r>
              <a:rPr lang="de-DE"/>
              <a:t>Inhalt eines Logs untersuchen</a:t>
            </a:r>
          </a:p>
        </p:txBody>
      </p:sp>
      <p:graphicFrame>
        <p:nvGraphicFramePr>
          <p:cNvPr id="5" name="Tabelle 5">
            <a:extLst>
              <a:ext uri="{FF2B5EF4-FFF2-40B4-BE49-F238E27FC236}">
                <a16:creationId xmlns:a16="http://schemas.microsoft.com/office/drawing/2014/main" id="{80F28633-4C3B-4659-68E0-FAED5111ECD0}"/>
              </a:ext>
            </a:extLst>
          </p:cNvPr>
          <p:cNvGraphicFramePr>
            <a:graphicFrameLocks noGrp="1"/>
          </p:cNvGraphicFramePr>
          <p:nvPr>
            <p:ph idx="1"/>
            <p:extLst>
              <p:ext uri="{D42A27DB-BD31-4B8C-83A1-F6EECF244321}">
                <p14:modId xmlns:p14="http://schemas.microsoft.com/office/powerpoint/2010/main" val="3357465537"/>
              </p:ext>
            </p:extLst>
          </p:nvPr>
        </p:nvGraphicFramePr>
        <p:xfrm>
          <a:off x="457200" y="2765046"/>
          <a:ext cx="8229600" cy="2966720"/>
        </p:xfrm>
        <a:graphic>
          <a:graphicData uri="http://schemas.openxmlformats.org/drawingml/2006/table">
            <a:tbl>
              <a:tblPr firstRow="1" bandRow="1">
                <a:tableStyleId>{5C22544A-7EE6-4342-B048-85BDC9FD1C3A}</a:tableStyleId>
              </a:tblPr>
              <a:tblGrid>
                <a:gridCol w="1837215">
                  <a:extLst>
                    <a:ext uri="{9D8B030D-6E8A-4147-A177-3AD203B41FA5}">
                      <a16:colId xmlns:a16="http://schemas.microsoft.com/office/drawing/2014/main" val="2946862823"/>
                    </a:ext>
                  </a:extLst>
                </a:gridCol>
                <a:gridCol w="6392385">
                  <a:extLst>
                    <a:ext uri="{9D8B030D-6E8A-4147-A177-3AD203B41FA5}">
                      <a16:colId xmlns:a16="http://schemas.microsoft.com/office/drawing/2014/main" val="472057618"/>
                    </a:ext>
                  </a:extLst>
                </a:gridCol>
              </a:tblGrid>
              <a:tr h="370840">
                <a:tc>
                  <a:txBody>
                    <a:bodyPr/>
                    <a:lstStyle/>
                    <a:p>
                      <a:r>
                        <a:rPr lang="de-DE"/>
                        <a:t>Eintrag</a:t>
                      </a:r>
                    </a:p>
                  </a:txBody>
                  <a:tcPr/>
                </a:tc>
                <a:tc>
                  <a:txBody>
                    <a:bodyPr/>
                    <a:lstStyle/>
                    <a:p>
                      <a:r>
                        <a:rPr lang="de-DE"/>
                        <a:t>Bedeutung</a:t>
                      </a:r>
                    </a:p>
                  </a:txBody>
                  <a:tcPr/>
                </a:tc>
                <a:extLst>
                  <a:ext uri="{0D108BD9-81ED-4DB2-BD59-A6C34878D82A}">
                    <a16:rowId xmlns:a16="http://schemas.microsoft.com/office/drawing/2014/main" val="263711872"/>
                  </a:ext>
                </a:extLst>
              </a:tr>
              <a:tr h="370840">
                <a:tc>
                  <a:txBody>
                    <a:bodyPr/>
                    <a:lstStyle/>
                    <a:p>
                      <a:pPr rtl="0" fontAlgn="t">
                        <a:spcBef>
                          <a:spcPts val="0"/>
                        </a:spcBef>
                        <a:spcAft>
                          <a:spcPts val="0"/>
                        </a:spcAft>
                      </a:pPr>
                      <a:r>
                        <a:rPr lang="de-DE" sz="1600" b="0" i="0" u="none" strike="noStrike" err="1">
                          <a:solidFill>
                            <a:srgbClr val="242424"/>
                          </a:solidFill>
                          <a:effectLst/>
                          <a:latin typeface="Arial" panose="020B0604020202020204" pitchFamily="34" charset="0"/>
                        </a:rPr>
                        <a:t>baseOffset</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Offset der ersten Nachricht des Batches</a:t>
                      </a:r>
                      <a:endParaRPr lang="de-DE" sz="3200">
                        <a:effectLst/>
                      </a:endParaRPr>
                    </a:p>
                  </a:txBody>
                  <a:tcPr marL="63500" marR="63500" marT="63500" marB="63500"/>
                </a:tc>
                <a:extLst>
                  <a:ext uri="{0D108BD9-81ED-4DB2-BD59-A6C34878D82A}">
                    <a16:rowId xmlns:a16="http://schemas.microsoft.com/office/drawing/2014/main" val="4007284154"/>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lastOffset</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Offset der letzten Nachricht des Batches</a:t>
                      </a:r>
                      <a:endParaRPr lang="de-DE" sz="3200">
                        <a:effectLst/>
                      </a:endParaRPr>
                    </a:p>
                  </a:txBody>
                  <a:tcPr marL="63500" marR="63500" marT="63500" marB="63500"/>
                </a:tc>
                <a:extLst>
                  <a:ext uri="{0D108BD9-81ED-4DB2-BD59-A6C34878D82A}">
                    <a16:rowId xmlns:a16="http://schemas.microsoft.com/office/drawing/2014/main" val="107993402"/>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count</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Anzahl der Nachrichten im Batch</a:t>
                      </a:r>
                      <a:endParaRPr lang="de-DE" sz="3200">
                        <a:effectLst/>
                      </a:endParaRPr>
                    </a:p>
                  </a:txBody>
                  <a:tcPr marL="63500" marR="63500" marT="63500" marB="63500"/>
                </a:tc>
                <a:extLst>
                  <a:ext uri="{0D108BD9-81ED-4DB2-BD59-A6C34878D82A}">
                    <a16:rowId xmlns:a16="http://schemas.microsoft.com/office/drawing/2014/main" val="201995026"/>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CreationTime</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err="1">
                          <a:solidFill>
                            <a:srgbClr val="242424"/>
                          </a:solidFill>
                          <a:effectLst/>
                          <a:latin typeface="Arial" panose="020B0604020202020204" pitchFamily="34" charset="0"/>
                        </a:rPr>
                        <a:t>Timestamp</a:t>
                      </a:r>
                      <a:endParaRPr lang="de-DE" sz="3200">
                        <a:effectLst/>
                      </a:endParaRPr>
                    </a:p>
                  </a:txBody>
                  <a:tcPr marL="63500" marR="63500" marT="63500" marB="63500"/>
                </a:tc>
                <a:extLst>
                  <a:ext uri="{0D108BD9-81ED-4DB2-BD59-A6C34878D82A}">
                    <a16:rowId xmlns:a16="http://schemas.microsoft.com/office/drawing/2014/main" val="3618917327"/>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crc</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Checksumme</a:t>
                      </a:r>
                      <a:endParaRPr lang="de-DE" sz="3200">
                        <a:effectLst/>
                      </a:endParaRPr>
                    </a:p>
                  </a:txBody>
                  <a:tcPr marL="63500" marR="63500" marT="63500" marB="63500"/>
                </a:tc>
                <a:extLst>
                  <a:ext uri="{0D108BD9-81ED-4DB2-BD59-A6C34878D82A}">
                    <a16:rowId xmlns:a16="http://schemas.microsoft.com/office/drawing/2014/main" val="1504993897"/>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size</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Größe des Batches in Bytes</a:t>
                      </a:r>
                      <a:endParaRPr lang="de-DE" sz="3200">
                        <a:effectLst/>
                      </a:endParaRPr>
                    </a:p>
                  </a:txBody>
                  <a:tcPr marL="63500" marR="63500" marT="63500" marB="63500"/>
                </a:tc>
                <a:extLst>
                  <a:ext uri="{0D108BD9-81ED-4DB2-BD59-A6C34878D82A}">
                    <a16:rowId xmlns:a16="http://schemas.microsoft.com/office/drawing/2014/main" val="2975446093"/>
                  </a:ext>
                </a:extLst>
              </a:tr>
              <a:tr h="370840">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position</a:t>
                      </a:r>
                      <a:endParaRPr lang="de-DE" sz="3200">
                        <a:effectLst/>
                      </a:endParaRPr>
                    </a:p>
                  </a:txBody>
                  <a:tcPr marL="63500" marR="63500" marT="63500" marB="63500"/>
                </a:tc>
                <a:tc>
                  <a:txBody>
                    <a:bodyPr/>
                    <a:lstStyle/>
                    <a:p>
                      <a:pPr rtl="0" fontAlgn="t">
                        <a:spcBef>
                          <a:spcPts val="0"/>
                        </a:spcBef>
                        <a:spcAft>
                          <a:spcPts val="0"/>
                        </a:spcAft>
                      </a:pPr>
                      <a:r>
                        <a:rPr lang="de-DE" sz="1600" b="0" i="0" u="none" strike="noStrike">
                          <a:solidFill>
                            <a:srgbClr val="242424"/>
                          </a:solidFill>
                          <a:effectLst/>
                          <a:latin typeface="Arial" panose="020B0604020202020204" pitchFamily="34" charset="0"/>
                        </a:rPr>
                        <a:t>Byteposition des ersten Offsets in der Datei</a:t>
                      </a:r>
                      <a:endParaRPr lang="de-DE" sz="3200">
                        <a:effectLst/>
                      </a:endParaRPr>
                    </a:p>
                  </a:txBody>
                  <a:tcPr marL="63500" marR="63500" marT="63500" marB="63500"/>
                </a:tc>
                <a:extLst>
                  <a:ext uri="{0D108BD9-81ED-4DB2-BD59-A6C34878D82A}">
                    <a16:rowId xmlns:a16="http://schemas.microsoft.com/office/drawing/2014/main" val="404249179"/>
                  </a:ext>
                </a:extLst>
              </a:tr>
            </a:tbl>
          </a:graphicData>
        </a:graphic>
      </p:graphicFrame>
      <p:sp>
        <p:nvSpPr>
          <p:cNvPr id="4" name="Textfeld 3">
            <a:extLst>
              <a:ext uri="{FF2B5EF4-FFF2-40B4-BE49-F238E27FC236}">
                <a16:creationId xmlns:a16="http://schemas.microsoft.com/office/drawing/2014/main" id="{18436B0B-C42B-9E6F-E5FD-E9B5E90EEAB9}"/>
              </a:ext>
            </a:extLst>
          </p:cNvPr>
          <p:cNvSpPr txBox="1"/>
          <p:nvPr/>
        </p:nvSpPr>
        <p:spPr>
          <a:xfrm>
            <a:off x="93117" y="1509066"/>
            <a:ext cx="9131026" cy="923330"/>
          </a:xfrm>
          <a:prstGeom prst="rect">
            <a:avLst/>
          </a:prstGeom>
          <a:noFill/>
        </p:spPr>
        <p:txBody>
          <a:bodyPr wrap="none" rtlCol="0">
            <a:spAutoFit/>
          </a:bodyPr>
          <a:lstStyle/>
          <a:p>
            <a:r>
              <a:rPr lang="de-DE" sz="1800" b="0" i="0" u="none" strike="noStrike" dirty="0">
                <a:solidFill>
                  <a:srgbClr val="0000FF"/>
                </a:solidFill>
                <a:effectLst/>
                <a:latin typeface="Consolas" panose="020B0609020204030204" pitchFamily="49" charset="0"/>
              </a:rPr>
              <a:t>$ kafka-dump-log.sh \</a:t>
            </a:r>
          </a:p>
          <a:p>
            <a:r>
              <a:rPr lang="de-DE" dirty="0">
                <a:solidFill>
                  <a:srgbClr val="0000FF"/>
                </a:solidFill>
                <a:latin typeface="Consolas" panose="020B0609020204030204" pitchFamily="49" charset="0"/>
              </a:rPr>
              <a:t>	</a:t>
            </a:r>
            <a:r>
              <a:rPr lang="de-DE" sz="1800" b="0" i="0" u="none" strike="noStrike" dirty="0">
                <a:solidFill>
                  <a:srgbClr val="0000FF"/>
                </a:solidFill>
                <a:effectLst/>
                <a:latin typeface="Consolas" panose="020B0609020204030204" pitchFamily="49" charset="0"/>
              </a:rPr>
              <a:t>--files ~/</a:t>
            </a:r>
            <a:r>
              <a:rPr lang="de-DE" sz="1800" b="0" i="0" u="none" strike="noStrike" dirty="0" err="1">
                <a:solidFill>
                  <a:srgbClr val="0000FF"/>
                </a:solidFill>
                <a:effectLst/>
                <a:latin typeface="Consolas" panose="020B0609020204030204" pitchFamily="49" charset="0"/>
              </a:rPr>
              <a:t>kafka</a:t>
            </a:r>
            <a:r>
              <a:rPr lang="de-DE" sz="1800" b="0" i="0" u="none" strike="noStrike" dirty="0">
                <a:solidFill>
                  <a:srgbClr val="0000FF"/>
                </a:solidFill>
                <a:effectLst/>
                <a:latin typeface="Consolas" panose="020B0609020204030204" pitchFamily="49" charset="0"/>
              </a:rPr>
              <a:t>/</a:t>
            </a:r>
            <a:r>
              <a:rPr lang="de-DE" sz="1800" b="0" i="0" u="none" strike="noStrike" dirty="0" err="1">
                <a:solidFill>
                  <a:srgbClr val="0000FF"/>
                </a:solidFill>
                <a:effectLst/>
                <a:latin typeface="Consolas" panose="020B0609020204030204" pitchFamily="49" charset="0"/>
              </a:rPr>
              <a:t>data</a:t>
            </a:r>
            <a:r>
              <a:rPr lang="de-DE" sz="1800" b="0" i="0" u="none" strike="noStrike" dirty="0">
                <a:solidFill>
                  <a:srgbClr val="0000FF"/>
                </a:solidFill>
                <a:effectLst/>
                <a:latin typeface="Consolas" panose="020B0609020204030204" pitchFamily="49" charset="0"/>
              </a:rPr>
              <a:t>/kafka1/&lt;</a:t>
            </a:r>
            <a:r>
              <a:rPr lang="de-DE" sz="1800" b="0" i="0" u="none" strike="noStrike" dirty="0" err="1">
                <a:solidFill>
                  <a:srgbClr val="0000FF"/>
                </a:solidFill>
                <a:effectLst/>
                <a:latin typeface="Consolas" panose="020B0609020204030204" pitchFamily="49" charset="0"/>
              </a:rPr>
              <a:t>topic_name</a:t>
            </a:r>
            <a:r>
              <a:rPr lang="de-DE" sz="1800" b="0" i="0" u="none" strike="noStrike" dirty="0">
                <a:solidFill>
                  <a:srgbClr val="0000FF"/>
                </a:solidFill>
                <a:effectLst/>
                <a:latin typeface="Consolas" panose="020B0609020204030204" pitchFamily="49" charset="0"/>
              </a:rPr>
              <a:t>&gt;/00000000000000000000.log \</a:t>
            </a:r>
          </a:p>
          <a:p>
            <a:r>
              <a:rPr lang="de-DE" dirty="0">
                <a:solidFill>
                  <a:srgbClr val="0000FF"/>
                </a:solidFill>
                <a:latin typeface="Consolas" panose="020B0609020204030204" pitchFamily="49" charset="0"/>
              </a:rPr>
              <a:t>	</a:t>
            </a:r>
            <a:r>
              <a:rPr lang="de-DE" sz="1800" b="0" i="0" u="none" strike="noStrike" dirty="0">
                <a:solidFill>
                  <a:srgbClr val="0000FF"/>
                </a:solidFill>
                <a:effectLst/>
                <a:latin typeface="Consolas" panose="020B0609020204030204" pitchFamily="49" charset="0"/>
              </a:rPr>
              <a:t>[--print-</a:t>
            </a:r>
            <a:r>
              <a:rPr lang="de-DE" sz="1800" b="0" i="0" u="none" strike="noStrike" dirty="0" err="1">
                <a:solidFill>
                  <a:srgbClr val="0000FF"/>
                </a:solidFill>
                <a:effectLst/>
                <a:latin typeface="Consolas" panose="020B0609020204030204" pitchFamily="49" charset="0"/>
              </a:rPr>
              <a:t>data</a:t>
            </a:r>
            <a:r>
              <a:rPr lang="de-DE" sz="1800" b="0" i="0" u="none" strike="noStrike" dirty="0">
                <a:solidFill>
                  <a:srgbClr val="0000FF"/>
                </a:solidFill>
                <a:effectLst/>
                <a:latin typeface="Consolas" panose="020B0609020204030204" pitchFamily="49" charset="0"/>
              </a:rPr>
              <a:t>-log]</a:t>
            </a:r>
            <a:endParaRPr lang="de-DE" dirty="0"/>
          </a:p>
        </p:txBody>
      </p:sp>
    </p:spTree>
    <p:extLst>
      <p:ext uri="{BB962C8B-B14F-4D97-AF65-F5344CB8AC3E}">
        <p14:creationId xmlns:p14="http://schemas.microsoft.com/office/powerpoint/2010/main" val="13079149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02BB-3E08-40D1-AFFB-2FADD39EDFC8}"/>
              </a:ext>
            </a:extLst>
          </p:cNvPr>
          <p:cNvSpPr>
            <a:spLocks noGrp="1"/>
          </p:cNvSpPr>
          <p:nvPr>
            <p:ph type="title"/>
          </p:nvPr>
        </p:nvSpPr>
        <p:spPr/>
        <p:txBody>
          <a:bodyPr>
            <a:normAutofit fontScale="90000"/>
          </a:bodyPr>
          <a:lstStyle/>
          <a:p>
            <a:r>
              <a:rPr lang="de-DE"/>
              <a:t>Partitionen sind in Segmente aufgeteilt</a:t>
            </a:r>
            <a:endParaRPr lang="en-AT"/>
          </a:p>
        </p:txBody>
      </p:sp>
      <p:pic>
        <p:nvPicPr>
          <p:cNvPr id="4" name="Picture 4">
            <a:extLst>
              <a:ext uri="{FF2B5EF4-FFF2-40B4-BE49-F238E27FC236}">
                <a16:creationId xmlns:a16="http://schemas.microsoft.com/office/drawing/2014/main" id="{7A80C3B2-5DA3-A7E1-7A39-BF99D8C9307F}"/>
              </a:ext>
            </a:extLst>
          </p:cNvPr>
          <p:cNvPicPr>
            <a:picLocks noGrp="1" noChangeAspect="1"/>
          </p:cNvPicPr>
          <p:nvPr>
            <p:ph idx="1"/>
          </p:nvPr>
        </p:nvPicPr>
        <p:blipFill>
          <a:blip r:embed="rId2"/>
          <a:stretch>
            <a:fillRect/>
          </a:stretch>
        </p:blipFill>
        <p:spPr>
          <a:xfrm>
            <a:off x="457200" y="1611035"/>
            <a:ext cx="8229600" cy="4504292"/>
          </a:xfrm>
          <a:prstGeom prst="rect">
            <a:avLst/>
          </a:prstGeom>
        </p:spPr>
      </p:pic>
    </p:spTree>
    <p:extLst>
      <p:ext uri="{BB962C8B-B14F-4D97-AF65-F5344CB8AC3E}">
        <p14:creationId xmlns:p14="http://schemas.microsoft.com/office/powerpoint/2010/main" val="1701376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02BB-3E08-40D1-AFFB-2FADD39EDFC8}"/>
              </a:ext>
            </a:extLst>
          </p:cNvPr>
          <p:cNvSpPr>
            <a:spLocks noGrp="1"/>
          </p:cNvSpPr>
          <p:nvPr>
            <p:ph type="title"/>
          </p:nvPr>
        </p:nvSpPr>
        <p:spPr/>
        <p:txBody>
          <a:bodyPr/>
          <a:lstStyle/>
          <a:p>
            <a:r>
              <a:rPr lang="en-AT"/>
              <a:t>Topics, Partitions and Segments</a:t>
            </a:r>
          </a:p>
        </p:txBody>
      </p:sp>
      <p:pic>
        <p:nvPicPr>
          <p:cNvPr id="3" name="Picture 2">
            <a:extLst>
              <a:ext uri="{FF2B5EF4-FFF2-40B4-BE49-F238E27FC236}">
                <a16:creationId xmlns:a16="http://schemas.microsoft.com/office/drawing/2014/main" id="{7A3A9F79-7229-F75F-A06A-B47461D1B28F}"/>
              </a:ext>
            </a:extLst>
          </p:cNvPr>
          <p:cNvPicPr>
            <a:picLocks noChangeAspect="1"/>
          </p:cNvPicPr>
          <p:nvPr/>
        </p:nvPicPr>
        <p:blipFill rotWithShape="1">
          <a:blip r:embed="rId2"/>
          <a:srcRect l="12948" t="15293"/>
          <a:stretch/>
        </p:blipFill>
        <p:spPr>
          <a:xfrm>
            <a:off x="492862" y="1622766"/>
            <a:ext cx="8158275" cy="4360651"/>
          </a:xfrm>
          <a:prstGeom prst="rect">
            <a:avLst/>
          </a:prstGeom>
        </p:spPr>
      </p:pic>
    </p:spTree>
    <p:extLst>
      <p:ext uri="{BB962C8B-B14F-4D97-AF65-F5344CB8AC3E}">
        <p14:creationId xmlns:p14="http://schemas.microsoft.com/office/powerpoint/2010/main" val="30907581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6A1D-D454-4D54-270C-92F2BBC81CEE}"/>
              </a:ext>
            </a:extLst>
          </p:cNvPr>
          <p:cNvSpPr>
            <a:spLocks noGrp="1"/>
          </p:cNvSpPr>
          <p:nvPr>
            <p:ph type="title"/>
          </p:nvPr>
        </p:nvSpPr>
        <p:spPr/>
        <p:txBody>
          <a:bodyPr/>
          <a:lstStyle/>
          <a:p>
            <a:r>
              <a:rPr lang="de-DE"/>
              <a:t>Bedeutung von Segmenten</a:t>
            </a:r>
          </a:p>
        </p:txBody>
      </p:sp>
      <p:sp>
        <p:nvSpPr>
          <p:cNvPr id="3" name="Inhaltsplatzhalter 2">
            <a:extLst>
              <a:ext uri="{FF2B5EF4-FFF2-40B4-BE49-F238E27FC236}">
                <a16:creationId xmlns:a16="http://schemas.microsoft.com/office/drawing/2014/main" id="{9FDFA041-0FC3-02DC-D90F-F3B20C30EBA9}"/>
              </a:ext>
            </a:extLst>
          </p:cNvPr>
          <p:cNvSpPr>
            <a:spLocks noGrp="1"/>
          </p:cNvSpPr>
          <p:nvPr>
            <p:ph idx="1"/>
          </p:nvPr>
        </p:nvSpPr>
        <p:spPr/>
        <p:txBody>
          <a:bodyPr>
            <a:normAutofit lnSpcReduction="10000"/>
          </a:bodyPr>
          <a:lstStyle/>
          <a:p>
            <a:r>
              <a:rPr lang="de-DE" dirty="0"/>
              <a:t>Es werden regelmäßig neue Segmente erzeugt.</a:t>
            </a:r>
          </a:p>
          <a:p>
            <a:r>
              <a:rPr lang="de-DE" dirty="0"/>
              <a:t>Segmente sind 1GiB (</a:t>
            </a:r>
            <a:r>
              <a:rPr lang="de-DE" dirty="0" err="1">
                <a:solidFill>
                  <a:srgbClr val="0070C0"/>
                </a:solidFill>
                <a:latin typeface="Consolas" panose="020B0609020204030204" pitchFamily="49" charset="0"/>
                <a:hlinkClick r:id="rId2"/>
              </a:rPr>
              <a:t>segment.bytes</a:t>
            </a:r>
            <a:r>
              <a:rPr lang="de-DE" dirty="0"/>
              <a:t>) groß und werden spätestens nach einer Woche erstellt (</a:t>
            </a:r>
            <a:r>
              <a:rPr lang="de-DE" dirty="0">
                <a:solidFill>
                  <a:srgbClr val="0070C0"/>
                </a:solidFill>
                <a:latin typeface="Consolas" panose="020B0609020204030204" pitchFamily="49" charset="0"/>
                <a:hlinkClick r:id="rId3"/>
              </a:rPr>
              <a:t>segment.ms</a:t>
            </a:r>
            <a:r>
              <a:rPr lang="de-DE" dirty="0"/>
              <a:t>) .</a:t>
            </a:r>
          </a:p>
          <a:p>
            <a:r>
              <a:rPr lang="de-DE" dirty="0"/>
              <a:t>Wenn das Log aufgeräumt wird, dann geschieht dass immer durch Löschen von Segmenten. Daher können Daten noch etwas länger erhalten bleiben, als nötig.</a:t>
            </a:r>
          </a:p>
        </p:txBody>
      </p:sp>
    </p:spTree>
    <p:extLst>
      <p:ext uri="{BB962C8B-B14F-4D97-AF65-F5344CB8AC3E}">
        <p14:creationId xmlns:p14="http://schemas.microsoft.com/office/powerpoint/2010/main" val="9687226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C678E6-A472-4170-1524-F15601455971}"/>
              </a:ext>
            </a:extLst>
          </p:cNvPr>
          <p:cNvSpPr>
            <a:spLocks noGrp="1"/>
          </p:cNvSpPr>
          <p:nvPr>
            <p:ph type="title"/>
          </p:nvPr>
        </p:nvSpPr>
        <p:spPr/>
        <p:txBody>
          <a:bodyPr/>
          <a:lstStyle/>
          <a:p>
            <a:r>
              <a:rPr lang="de-DE"/>
              <a:t>Aufräumen von Logs</a:t>
            </a:r>
          </a:p>
        </p:txBody>
      </p:sp>
      <p:sp>
        <p:nvSpPr>
          <p:cNvPr id="3" name="Inhaltsplatzhalter 2">
            <a:extLst>
              <a:ext uri="{FF2B5EF4-FFF2-40B4-BE49-F238E27FC236}">
                <a16:creationId xmlns:a16="http://schemas.microsoft.com/office/drawing/2014/main" id="{F9457617-1F61-6682-FA18-8BFECA8C0F01}"/>
              </a:ext>
            </a:extLst>
          </p:cNvPr>
          <p:cNvSpPr>
            <a:spLocks noGrp="1"/>
          </p:cNvSpPr>
          <p:nvPr>
            <p:ph idx="1"/>
          </p:nvPr>
        </p:nvSpPr>
        <p:spPr/>
        <p:txBody>
          <a:bodyPr/>
          <a:lstStyle/>
          <a:p>
            <a:r>
              <a:rPr lang="de-DE" dirty="0"/>
              <a:t>Daten müssen aus verschiedenen Gründen aufgeräumt werden:</a:t>
            </a:r>
          </a:p>
          <a:p>
            <a:pPr rtl="0" fontAlgn="base">
              <a:spcBef>
                <a:spcPts val="0"/>
              </a:spcBef>
              <a:spcAft>
                <a:spcPts val="0"/>
              </a:spcAft>
              <a:buFont typeface="Arial" panose="020B0604020202020204" pitchFamily="34" charset="0"/>
              <a:buChar char="•"/>
            </a:pPr>
            <a:r>
              <a:rPr lang="de-DE" sz="1800" b="0" i="0" u="none" strike="noStrike" dirty="0">
                <a:solidFill>
                  <a:srgbClr val="242424"/>
                </a:solidFill>
                <a:effectLst/>
                <a:latin typeface="Arial" panose="020B0604020202020204" pitchFamily="34" charset="0"/>
              </a:rPr>
              <a:t>Speicherkapazität</a:t>
            </a:r>
          </a:p>
          <a:p>
            <a:pPr rtl="0" fontAlgn="base">
              <a:spcBef>
                <a:spcPts val="0"/>
              </a:spcBef>
              <a:spcAft>
                <a:spcPts val="0"/>
              </a:spcAft>
              <a:buFont typeface="Arial" panose="020B0604020202020204" pitchFamily="34" charset="0"/>
              <a:buChar char="•"/>
            </a:pPr>
            <a:r>
              <a:rPr lang="de-DE" sz="1800" b="0" i="0" u="none" strike="noStrike" dirty="0">
                <a:solidFill>
                  <a:srgbClr val="242424"/>
                </a:solidFill>
                <a:effectLst/>
                <a:latin typeface="Arial" panose="020B0604020202020204" pitchFamily="34" charset="0"/>
              </a:rPr>
              <a:t>keine Relevanz mehr</a:t>
            </a:r>
          </a:p>
          <a:p>
            <a:pPr rtl="0" fontAlgn="base">
              <a:spcBef>
                <a:spcPts val="0"/>
              </a:spcBef>
              <a:spcAft>
                <a:spcPts val="0"/>
              </a:spcAft>
              <a:buFont typeface="Arial" panose="020B0604020202020204" pitchFamily="34" charset="0"/>
              <a:buChar char="•"/>
            </a:pPr>
            <a:r>
              <a:rPr lang="de-DE" sz="1800" b="0" i="0" u="none" strike="noStrike" dirty="0">
                <a:solidFill>
                  <a:srgbClr val="242424"/>
                </a:solidFill>
                <a:effectLst/>
                <a:latin typeface="Arial" panose="020B0604020202020204" pitchFamily="34" charset="0"/>
              </a:rPr>
              <a:t>größere Log </a:t>
            </a:r>
            <a:r>
              <a:rPr lang="de-DE" sz="1800" b="0" i="1" u="none" strike="noStrike" dirty="0">
                <a:solidFill>
                  <a:srgbClr val="242424"/>
                </a:solidFill>
                <a:effectLst/>
                <a:latin typeface="Arial" panose="020B0604020202020204" pitchFamily="34" charset="0"/>
              </a:rPr>
              <a:t>kann</a:t>
            </a:r>
            <a:r>
              <a:rPr lang="de-DE" sz="1800" b="0" i="0" u="none" strike="noStrike" dirty="0">
                <a:solidFill>
                  <a:srgbClr val="242424"/>
                </a:solidFill>
                <a:effectLst/>
                <a:latin typeface="Arial" panose="020B0604020202020204" pitchFamily="34" charset="0"/>
              </a:rPr>
              <a:t> größere Zugriffszeiten bedeuten</a:t>
            </a:r>
          </a:p>
          <a:p>
            <a:pPr rtl="0" fontAlgn="base">
              <a:spcBef>
                <a:spcPts val="0"/>
              </a:spcBef>
              <a:spcAft>
                <a:spcPts val="0"/>
              </a:spcAft>
              <a:buFont typeface="Arial" panose="020B0604020202020204" pitchFamily="34" charset="0"/>
              <a:buChar char="•"/>
            </a:pPr>
            <a:r>
              <a:rPr lang="de-DE" sz="1800" b="0" i="0" u="none" strike="noStrike" dirty="0">
                <a:solidFill>
                  <a:srgbClr val="242424"/>
                </a:solidFill>
                <a:effectLst/>
                <a:latin typeface="Arial" panose="020B0604020202020204" pitchFamily="34" charset="0"/>
              </a:rPr>
              <a:t>Rechtliche Gründe</a:t>
            </a:r>
            <a:endParaRPr lang="de-DE" dirty="0"/>
          </a:p>
          <a:p>
            <a:r>
              <a:rPr lang="de-DE" dirty="0"/>
              <a:t>Die Aufräumstrategie von Kafka lässt sich unter </a:t>
            </a:r>
            <a:r>
              <a:rPr lang="de-DE" dirty="0" err="1">
                <a:latin typeface="Consolas" panose="020B0609020204030204" pitchFamily="49" charset="0"/>
                <a:hlinkClick r:id="rId2"/>
              </a:rPr>
              <a:t>cleanup.policy</a:t>
            </a:r>
            <a:r>
              <a:rPr lang="de-DE" dirty="0">
                <a:latin typeface="Consolas" panose="020B0609020204030204" pitchFamily="49" charset="0"/>
              </a:rPr>
              <a:t> </a:t>
            </a:r>
            <a:r>
              <a:rPr lang="de-DE" dirty="0"/>
              <a:t>einstellen.</a:t>
            </a:r>
          </a:p>
          <a:p>
            <a:endParaRPr lang="de-DE" dirty="0"/>
          </a:p>
        </p:txBody>
      </p:sp>
      <p:graphicFrame>
        <p:nvGraphicFramePr>
          <p:cNvPr id="4" name="Tabelle 4">
            <a:extLst>
              <a:ext uri="{FF2B5EF4-FFF2-40B4-BE49-F238E27FC236}">
                <a16:creationId xmlns:a16="http://schemas.microsoft.com/office/drawing/2014/main" id="{E7E42203-2C55-7E43-B4FD-FA868F221958}"/>
              </a:ext>
            </a:extLst>
          </p:cNvPr>
          <p:cNvGraphicFramePr>
            <a:graphicFrameLocks noGrp="1"/>
          </p:cNvGraphicFramePr>
          <p:nvPr/>
        </p:nvGraphicFramePr>
        <p:xfrm>
          <a:off x="407126" y="4939616"/>
          <a:ext cx="8279673" cy="1747520"/>
        </p:xfrm>
        <a:graphic>
          <a:graphicData uri="http://schemas.openxmlformats.org/drawingml/2006/table">
            <a:tbl>
              <a:tblPr firstRow="1" bandRow="1">
                <a:tableStyleId>{5C22544A-7EE6-4342-B048-85BDC9FD1C3A}</a:tableStyleId>
              </a:tblPr>
              <a:tblGrid>
                <a:gridCol w="2303417">
                  <a:extLst>
                    <a:ext uri="{9D8B030D-6E8A-4147-A177-3AD203B41FA5}">
                      <a16:colId xmlns:a16="http://schemas.microsoft.com/office/drawing/2014/main" val="3853967633"/>
                    </a:ext>
                  </a:extLst>
                </a:gridCol>
                <a:gridCol w="1913708">
                  <a:extLst>
                    <a:ext uri="{9D8B030D-6E8A-4147-A177-3AD203B41FA5}">
                      <a16:colId xmlns:a16="http://schemas.microsoft.com/office/drawing/2014/main" val="2724198577"/>
                    </a:ext>
                  </a:extLst>
                </a:gridCol>
                <a:gridCol w="4062548">
                  <a:extLst>
                    <a:ext uri="{9D8B030D-6E8A-4147-A177-3AD203B41FA5}">
                      <a16:colId xmlns:a16="http://schemas.microsoft.com/office/drawing/2014/main" val="884888148"/>
                    </a:ext>
                  </a:extLst>
                </a:gridCol>
              </a:tblGrid>
              <a:tr h="370840">
                <a:tc>
                  <a:txBody>
                    <a:bodyPr/>
                    <a:lstStyle/>
                    <a:p>
                      <a:r>
                        <a:rPr lang="de-DE"/>
                        <a:t>Bezeichnung</a:t>
                      </a:r>
                    </a:p>
                  </a:txBody>
                  <a:tcPr/>
                </a:tc>
                <a:tc>
                  <a:txBody>
                    <a:bodyPr/>
                    <a:lstStyle/>
                    <a:p>
                      <a:r>
                        <a:rPr lang="de-DE"/>
                        <a:t>Parametername für </a:t>
                      </a:r>
                      <a:r>
                        <a:rPr lang="de-DE" err="1"/>
                        <a:t>cleanup.policy</a:t>
                      </a:r>
                      <a:endParaRPr lang="de-DE"/>
                    </a:p>
                  </a:txBody>
                  <a:tcPr/>
                </a:tc>
                <a:tc>
                  <a:txBody>
                    <a:bodyPr/>
                    <a:lstStyle/>
                    <a:p>
                      <a:r>
                        <a:rPr lang="de-DE" dirty="0"/>
                        <a:t>Funktionsweise</a:t>
                      </a:r>
                    </a:p>
                  </a:txBody>
                  <a:tcPr/>
                </a:tc>
                <a:extLst>
                  <a:ext uri="{0D108BD9-81ED-4DB2-BD59-A6C34878D82A}">
                    <a16:rowId xmlns:a16="http://schemas.microsoft.com/office/drawing/2014/main" val="1237899558"/>
                  </a:ext>
                </a:extLst>
              </a:tr>
              <a:tr h="370840">
                <a:tc>
                  <a:txBody>
                    <a:bodyPr/>
                    <a:lstStyle/>
                    <a:p>
                      <a:pPr rtl="0" fontAlgn="t">
                        <a:spcBef>
                          <a:spcPts val="0"/>
                        </a:spcBef>
                        <a:spcAft>
                          <a:spcPts val="0"/>
                        </a:spcAft>
                      </a:pPr>
                      <a:r>
                        <a:rPr lang="de-DE" sz="1400" b="0" i="0" u="none" strike="noStrike">
                          <a:solidFill>
                            <a:srgbClr val="242424"/>
                          </a:solidFill>
                          <a:effectLst/>
                          <a:latin typeface="Arial" panose="020B0604020202020204" pitchFamily="34" charset="0"/>
                        </a:rPr>
                        <a:t>Log Retention (</a:t>
                      </a:r>
                      <a:r>
                        <a:rPr lang="de-DE" sz="1400" b="0" i="0" u="none" strike="noStrike" err="1">
                          <a:solidFill>
                            <a:srgbClr val="242424"/>
                          </a:solidFill>
                          <a:effectLst/>
                          <a:latin typeface="Arial" panose="020B0604020202020204" pitchFamily="34" charset="0"/>
                        </a:rPr>
                        <a:t>default</a:t>
                      </a:r>
                      <a:r>
                        <a:rPr lang="de-DE" sz="1400" b="0" i="0" u="none" strike="noStrike">
                          <a:solidFill>
                            <a:srgbClr val="242424"/>
                          </a:solidFill>
                          <a:effectLst/>
                          <a:latin typeface="Arial" panose="020B0604020202020204" pitchFamily="34" charset="0"/>
                        </a:rPr>
                        <a:t>)</a:t>
                      </a:r>
                      <a:endParaRPr lang="de-DE" sz="2800">
                        <a:effectLst/>
                      </a:endParaRPr>
                    </a:p>
                  </a:txBody>
                  <a:tcPr marL="63500" marR="63500" marT="63500" marB="63500"/>
                </a:tc>
                <a:tc>
                  <a:txBody>
                    <a:bodyPr/>
                    <a:lstStyle/>
                    <a:p>
                      <a:pPr rtl="0" fontAlgn="t">
                        <a:spcBef>
                          <a:spcPts val="0"/>
                        </a:spcBef>
                        <a:spcAft>
                          <a:spcPts val="0"/>
                        </a:spcAft>
                      </a:pPr>
                      <a:r>
                        <a:rPr lang="de-DE" sz="1400" b="0" i="0" u="none" strike="noStrike" dirty="0" err="1">
                          <a:solidFill>
                            <a:srgbClr val="242424"/>
                          </a:solidFill>
                          <a:effectLst/>
                          <a:latin typeface="Arial" panose="020B0604020202020204" pitchFamily="34" charset="0"/>
                        </a:rPr>
                        <a:t>delete</a:t>
                      </a:r>
                      <a:endParaRPr lang="de-DE" sz="2800" dirty="0">
                        <a:effectLst/>
                      </a:endParaRPr>
                    </a:p>
                  </a:txBody>
                  <a:tcPr marL="63500" marR="63500" marT="63500" marB="63500"/>
                </a:tc>
                <a:tc>
                  <a:txBody>
                    <a:bodyPr/>
                    <a:lstStyle/>
                    <a:p>
                      <a:pPr rtl="0" fontAlgn="t">
                        <a:spcBef>
                          <a:spcPts val="0"/>
                        </a:spcBef>
                        <a:spcAft>
                          <a:spcPts val="0"/>
                        </a:spcAft>
                      </a:pPr>
                      <a:r>
                        <a:rPr lang="de-DE" sz="1400" b="0" i="0" u="none" strike="noStrike" dirty="0">
                          <a:solidFill>
                            <a:srgbClr val="242424"/>
                          </a:solidFill>
                          <a:effectLst/>
                          <a:latin typeface="Arial" panose="020B0604020202020204" pitchFamily="34" charset="0"/>
                        </a:rPr>
                        <a:t>Einzelne Segmente löschen, die zu alt sind (keine Auswahl der Daten)</a:t>
                      </a:r>
                      <a:endParaRPr lang="de-DE" sz="2800" dirty="0">
                        <a:effectLst/>
                      </a:endParaRPr>
                    </a:p>
                  </a:txBody>
                  <a:tcPr marL="63500" marR="63500" marT="63500" marB="63500"/>
                </a:tc>
                <a:extLst>
                  <a:ext uri="{0D108BD9-81ED-4DB2-BD59-A6C34878D82A}">
                    <a16:rowId xmlns:a16="http://schemas.microsoft.com/office/drawing/2014/main" val="1039755509"/>
                  </a:ext>
                </a:extLst>
              </a:tr>
              <a:tr h="370840">
                <a:tc>
                  <a:txBody>
                    <a:bodyPr/>
                    <a:lstStyle/>
                    <a:p>
                      <a:pPr rtl="0" fontAlgn="t">
                        <a:spcBef>
                          <a:spcPts val="0"/>
                        </a:spcBef>
                        <a:spcAft>
                          <a:spcPts val="0"/>
                        </a:spcAft>
                      </a:pPr>
                      <a:r>
                        <a:rPr lang="de-DE" sz="1400" b="0" i="0" u="none" strike="noStrike">
                          <a:solidFill>
                            <a:srgbClr val="242424"/>
                          </a:solidFill>
                          <a:effectLst/>
                          <a:latin typeface="Arial" panose="020B0604020202020204" pitchFamily="34" charset="0"/>
                        </a:rPr>
                        <a:t>Log </a:t>
                      </a:r>
                      <a:r>
                        <a:rPr lang="de-DE" sz="1400" b="0" i="0" u="none" strike="noStrike" err="1">
                          <a:solidFill>
                            <a:srgbClr val="242424"/>
                          </a:solidFill>
                          <a:effectLst/>
                          <a:latin typeface="Arial" panose="020B0604020202020204" pitchFamily="34" charset="0"/>
                        </a:rPr>
                        <a:t>Compaction</a:t>
                      </a:r>
                      <a:endParaRPr lang="de-DE" sz="2800">
                        <a:effectLst/>
                      </a:endParaRPr>
                    </a:p>
                  </a:txBody>
                  <a:tcPr marL="63500" marR="63500" marT="63500" marB="63500"/>
                </a:tc>
                <a:tc>
                  <a:txBody>
                    <a:bodyPr/>
                    <a:lstStyle/>
                    <a:p>
                      <a:pPr rtl="0" fontAlgn="t">
                        <a:spcBef>
                          <a:spcPts val="0"/>
                        </a:spcBef>
                        <a:spcAft>
                          <a:spcPts val="0"/>
                        </a:spcAft>
                      </a:pPr>
                      <a:r>
                        <a:rPr lang="de-DE" sz="1400" b="0" i="0" u="none" strike="noStrike" dirty="0" err="1">
                          <a:solidFill>
                            <a:srgbClr val="242424"/>
                          </a:solidFill>
                          <a:effectLst/>
                          <a:latin typeface="Arial" panose="020B0604020202020204" pitchFamily="34" charset="0"/>
                        </a:rPr>
                        <a:t>compact</a:t>
                      </a:r>
                      <a:endParaRPr lang="de-DE" sz="2800" dirty="0">
                        <a:effectLst/>
                      </a:endParaRPr>
                    </a:p>
                  </a:txBody>
                  <a:tcPr marL="63500" marR="63500" marT="63500" marB="63500"/>
                </a:tc>
                <a:tc>
                  <a:txBody>
                    <a:bodyPr/>
                    <a:lstStyle/>
                    <a:p>
                      <a:pPr rtl="0" fontAlgn="t">
                        <a:spcBef>
                          <a:spcPts val="0"/>
                        </a:spcBef>
                        <a:spcAft>
                          <a:spcPts val="0"/>
                        </a:spcAft>
                      </a:pPr>
                      <a:r>
                        <a:rPr lang="de-DE" sz="1400" b="0" i="0" u="none" strike="noStrike" dirty="0">
                          <a:solidFill>
                            <a:srgbClr val="242424"/>
                          </a:solidFill>
                          <a:effectLst/>
                          <a:latin typeface="Arial" panose="020B0604020202020204" pitchFamily="34" charset="0"/>
                        </a:rPr>
                        <a:t>Für jeden Key wird nur der aktuellste Eintrag gespeichert. (nur mit Keys möglich) (aufwändig)</a:t>
                      </a:r>
                      <a:endParaRPr lang="de-DE" sz="2800" dirty="0">
                        <a:effectLst/>
                      </a:endParaRPr>
                    </a:p>
                  </a:txBody>
                  <a:tcPr marL="63500" marR="63500" marT="63500" marB="63500"/>
                </a:tc>
                <a:extLst>
                  <a:ext uri="{0D108BD9-81ED-4DB2-BD59-A6C34878D82A}">
                    <a16:rowId xmlns:a16="http://schemas.microsoft.com/office/drawing/2014/main" val="2317220062"/>
                  </a:ext>
                </a:extLst>
              </a:tr>
            </a:tbl>
          </a:graphicData>
        </a:graphic>
      </p:graphicFrame>
    </p:spTree>
    <p:extLst>
      <p:ext uri="{BB962C8B-B14F-4D97-AF65-F5344CB8AC3E}">
        <p14:creationId xmlns:p14="http://schemas.microsoft.com/office/powerpoint/2010/main" val="3712677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C97A-7218-44F4-ACE2-92AB2A66E8AC}"/>
              </a:ext>
            </a:extLst>
          </p:cNvPr>
          <p:cNvSpPr>
            <a:spLocks noGrp="1"/>
          </p:cNvSpPr>
          <p:nvPr>
            <p:ph type="title"/>
          </p:nvPr>
        </p:nvSpPr>
        <p:spPr/>
        <p:txBody>
          <a:bodyPr/>
          <a:lstStyle/>
          <a:p>
            <a:r>
              <a:rPr lang="en-GB" err="1"/>
              <a:t>Lernziele</a:t>
            </a:r>
            <a:endParaRPr lang="en-AT"/>
          </a:p>
        </p:txBody>
      </p:sp>
      <p:sp>
        <p:nvSpPr>
          <p:cNvPr id="3" name="Content Placeholder 2">
            <a:extLst>
              <a:ext uri="{FF2B5EF4-FFF2-40B4-BE49-F238E27FC236}">
                <a16:creationId xmlns:a16="http://schemas.microsoft.com/office/drawing/2014/main" id="{66009F12-DB19-4ECC-AA9B-83BB885C6342}"/>
              </a:ext>
            </a:extLst>
          </p:cNvPr>
          <p:cNvSpPr>
            <a:spLocks noGrp="1"/>
          </p:cNvSpPr>
          <p:nvPr>
            <p:ph idx="1"/>
          </p:nvPr>
        </p:nvSpPr>
        <p:spPr/>
        <p:txBody>
          <a:bodyPr>
            <a:normAutofit/>
          </a:bodyPr>
          <a:lstStyle/>
          <a:p>
            <a:r>
              <a:rPr lang="en-GB"/>
              <a:t>Alle </a:t>
            </a:r>
            <a:r>
              <a:rPr lang="en-GB" err="1"/>
              <a:t>Hauptelemente</a:t>
            </a:r>
            <a:r>
              <a:rPr lang="en-GB"/>
              <a:t> </a:t>
            </a:r>
            <a:r>
              <a:rPr lang="en-GB" err="1"/>
              <a:t>eines</a:t>
            </a:r>
            <a:r>
              <a:rPr lang="en-GB"/>
              <a:t> Kafka-Clusters </a:t>
            </a:r>
            <a:r>
              <a:rPr lang="en-GB" err="1"/>
              <a:t>kennen</a:t>
            </a:r>
            <a:r>
              <a:rPr lang="en-GB"/>
              <a:t> und verstehen.</a:t>
            </a:r>
          </a:p>
          <a:p>
            <a:r>
              <a:rPr lang="en-GB" err="1"/>
              <a:t>Verständnis</a:t>
            </a:r>
            <a:r>
              <a:rPr lang="en-GB"/>
              <a:t> für die </a:t>
            </a:r>
            <a:r>
              <a:rPr lang="en-GB" err="1"/>
              <a:t>Verantwortungsbereiche</a:t>
            </a:r>
            <a:r>
              <a:rPr lang="en-GB"/>
              <a:t> der </a:t>
            </a:r>
            <a:r>
              <a:rPr lang="en-GB" err="1"/>
              <a:t>einzelnen</a:t>
            </a:r>
            <a:r>
              <a:rPr lang="en-GB"/>
              <a:t> </a:t>
            </a:r>
            <a:r>
              <a:rPr lang="en-GB" err="1"/>
              <a:t>Komponenten</a:t>
            </a:r>
            <a:endParaRPr lang="en-GB"/>
          </a:p>
          <a:p>
            <a:r>
              <a:rPr lang="en-GB" err="1"/>
              <a:t>Verständnis</a:t>
            </a:r>
            <a:r>
              <a:rPr lang="en-GB"/>
              <a:t> für die </a:t>
            </a:r>
            <a:r>
              <a:rPr lang="en-GB" err="1"/>
              <a:t>Arbeitsweise</a:t>
            </a:r>
            <a:r>
              <a:rPr lang="en-GB"/>
              <a:t> von Kafka</a:t>
            </a:r>
          </a:p>
          <a:p>
            <a:r>
              <a:rPr lang="en-GB"/>
              <a:t>Kafka </a:t>
            </a:r>
            <a:r>
              <a:rPr lang="en-GB" err="1"/>
              <a:t>lokal</a:t>
            </a:r>
            <a:r>
              <a:rPr lang="en-GB"/>
              <a:t> und in der </a:t>
            </a:r>
            <a:r>
              <a:rPr lang="en-GB" err="1"/>
              <a:t>Cloudumgebung</a:t>
            </a:r>
            <a:r>
              <a:rPr lang="en-GB"/>
              <a:t> </a:t>
            </a:r>
            <a:r>
              <a:rPr lang="en-GB" err="1"/>
              <a:t>starten</a:t>
            </a:r>
            <a:r>
              <a:rPr lang="en-GB"/>
              <a:t>.</a:t>
            </a:r>
          </a:p>
          <a:p>
            <a:endParaRPr lang="en-GB"/>
          </a:p>
        </p:txBody>
      </p:sp>
      <p:pic>
        <p:nvPicPr>
          <p:cNvPr id="5" name="Picture 4">
            <a:extLst>
              <a:ext uri="{FF2B5EF4-FFF2-40B4-BE49-F238E27FC236}">
                <a16:creationId xmlns:a16="http://schemas.microsoft.com/office/drawing/2014/main" id="{4EB63373-4C3E-4295-839B-F035895CC388}"/>
              </a:ext>
            </a:extLst>
          </p:cNvPr>
          <p:cNvPicPr>
            <a:picLocks noChangeAspect="1"/>
          </p:cNvPicPr>
          <p:nvPr/>
        </p:nvPicPr>
        <p:blipFill rotWithShape="1">
          <a:blip r:embed="rId3"/>
          <a:srcRect t="15147" r="77264"/>
          <a:stretch/>
        </p:blipFill>
        <p:spPr>
          <a:xfrm>
            <a:off x="7567491" y="3076"/>
            <a:ext cx="1576509" cy="1686123"/>
          </a:xfrm>
          <a:prstGeom prst="rect">
            <a:avLst/>
          </a:prstGeom>
        </p:spPr>
      </p:pic>
    </p:spTree>
    <p:extLst>
      <p:ext uri="{BB962C8B-B14F-4D97-AF65-F5344CB8AC3E}">
        <p14:creationId xmlns:p14="http://schemas.microsoft.com/office/powerpoint/2010/main" val="36125763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A905E5-4FB0-0B82-E526-974FFD2EE7BB}"/>
              </a:ext>
            </a:extLst>
          </p:cNvPr>
          <p:cNvSpPr>
            <a:spLocks noGrp="1"/>
          </p:cNvSpPr>
          <p:nvPr>
            <p:ph type="title"/>
          </p:nvPr>
        </p:nvSpPr>
        <p:spPr/>
        <p:txBody>
          <a:bodyPr/>
          <a:lstStyle/>
          <a:p>
            <a:r>
              <a:rPr lang="de-DE"/>
              <a:t>Log Retention</a:t>
            </a:r>
          </a:p>
        </p:txBody>
      </p:sp>
      <p:sp>
        <p:nvSpPr>
          <p:cNvPr id="3" name="Inhaltsplatzhalter 2">
            <a:extLst>
              <a:ext uri="{FF2B5EF4-FFF2-40B4-BE49-F238E27FC236}">
                <a16:creationId xmlns:a16="http://schemas.microsoft.com/office/drawing/2014/main" id="{3F0D8DA0-02EA-DCC0-CF10-0F3AB9BCEE9F}"/>
              </a:ext>
            </a:extLst>
          </p:cNvPr>
          <p:cNvSpPr>
            <a:spLocks noGrp="1"/>
          </p:cNvSpPr>
          <p:nvPr>
            <p:ph sz="half" idx="1"/>
          </p:nvPr>
        </p:nvSpPr>
        <p:spPr/>
        <p:txBody>
          <a:bodyPr vert="horz" lIns="91440" tIns="45720" rIns="91440" bIns="45720" rtlCol="0" anchor="t">
            <a:normAutofit lnSpcReduction="10000"/>
          </a:bodyPr>
          <a:lstStyle/>
          <a:p>
            <a:r>
              <a:rPr lang="de-DE" dirty="0"/>
              <a:t>Es werden immer ganze Segmente gelöscht.</a:t>
            </a:r>
            <a:endParaRPr lang="de-DE" dirty="0">
              <a:cs typeface="Calibri"/>
            </a:endParaRPr>
          </a:p>
          <a:p>
            <a:r>
              <a:rPr lang="de-DE" dirty="0"/>
              <a:t>Dabei wird geprüft, wie alt der der jüngste Eintrag eines Segmentes ist (Default: 1 Woche).</a:t>
            </a:r>
            <a:endParaRPr lang="de-DE" dirty="0">
              <a:cs typeface="Calibri"/>
            </a:endParaRPr>
          </a:p>
          <a:p>
            <a:r>
              <a:rPr lang="de-DE" dirty="0">
                <a:cs typeface="Calibri"/>
              </a:rPr>
              <a:t>Global oder per Topic</a:t>
            </a:r>
          </a:p>
          <a:p>
            <a:r>
              <a:rPr lang="de-DE" dirty="0">
                <a:cs typeface="Calibri"/>
              </a:rPr>
              <a:t>Kann in Compliance mit DSGVO (GDPR).</a:t>
            </a:r>
          </a:p>
        </p:txBody>
      </p:sp>
      <p:pic>
        <p:nvPicPr>
          <p:cNvPr id="7" name="Inhaltsplatzhalter 6">
            <a:extLst>
              <a:ext uri="{FF2B5EF4-FFF2-40B4-BE49-F238E27FC236}">
                <a16:creationId xmlns:a16="http://schemas.microsoft.com/office/drawing/2014/main" id="{526CC6C1-51BC-0D3C-D9A9-0425F1F3EA01}"/>
              </a:ext>
            </a:extLst>
          </p:cNvPr>
          <p:cNvPicPr>
            <a:picLocks noGrp="1" noChangeAspect="1"/>
          </p:cNvPicPr>
          <p:nvPr>
            <p:ph sz="half" idx="2"/>
          </p:nvPr>
        </p:nvPicPr>
        <p:blipFill>
          <a:blip r:embed="rId2"/>
          <a:stretch>
            <a:fillRect/>
          </a:stretch>
        </p:blipFill>
        <p:spPr>
          <a:xfrm>
            <a:off x="5385144" y="1600200"/>
            <a:ext cx="2564712" cy="4525963"/>
          </a:xfrm>
          <a:prstGeom prst="rect">
            <a:avLst/>
          </a:prstGeom>
        </p:spPr>
      </p:pic>
    </p:spTree>
    <p:extLst>
      <p:ext uri="{BB962C8B-B14F-4D97-AF65-F5344CB8AC3E}">
        <p14:creationId xmlns:p14="http://schemas.microsoft.com/office/powerpoint/2010/main" val="27037498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35BE-177B-494C-AD52-CAFD7382F086}"/>
              </a:ext>
            </a:extLst>
          </p:cNvPr>
          <p:cNvSpPr>
            <a:spLocks noGrp="1"/>
          </p:cNvSpPr>
          <p:nvPr>
            <p:ph type="title"/>
          </p:nvPr>
        </p:nvSpPr>
        <p:spPr/>
        <p:txBody>
          <a:bodyPr/>
          <a:lstStyle/>
          <a:p>
            <a:r>
              <a:rPr lang="de-DE"/>
              <a:t>Log </a:t>
            </a:r>
            <a:r>
              <a:rPr lang="de-DE" err="1"/>
              <a:t>Compaction</a:t>
            </a:r>
            <a:endParaRPr lang="en-AT"/>
          </a:p>
        </p:txBody>
      </p:sp>
      <p:pic>
        <p:nvPicPr>
          <p:cNvPr id="4" name="Picture 7">
            <a:extLst>
              <a:ext uri="{FF2B5EF4-FFF2-40B4-BE49-F238E27FC236}">
                <a16:creationId xmlns:a16="http://schemas.microsoft.com/office/drawing/2014/main" id="{5B27FFAD-286C-88F7-5037-E55871F33C81}"/>
              </a:ext>
            </a:extLst>
          </p:cNvPr>
          <p:cNvPicPr>
            <a:picLocks noGrp="1" noChangeAspect="1"/>
          </p:cNvPicPr>
          <p:nvPr>
            <p:ph idx="1"/>
          </p:nvPr>
        </p:nvPicPr>
        <p:blipFill>
          <a:blip r:embed="rId2"/>
          <a:stretch>
            <a:fillRect/>
          </a:stretch>
        </p:blipFill>
        <p:spPr>
          <a:xfrm>
            <a:off x="457200" y="1862673"/>
            <a:ext cx="8229600" cy="4001017"/>
          </a:xfrm>
          <a:prstGeom prst="rect">
            <a:avLst/>
          </a:prstGeom>
        </p:spPr>
      </p:pic>
    </p:spTree>
    <p:extLst>
      <p:ext uri="{BB962C8B-B14F-4D97-AF65-F5344CB8AC3E}">
        <p14:creationId xmlns:p14="http://schemas.microsoft.com/office/powerpoint/2010/main" val="12556586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B5DEB7-8C84-01BE-0266-48C2C23D77BE}"/>
              </a:ext>
            </a:extLst>
          </p:cNvPr>
          <p:cNvSpPr>
            <a:spLocks noGrp="1"/>
          </p:cNvSpPr>
          <p:nvPr>
            <p:ph type="title"/>
          </p:nvPr>
        </p:nvSpPr>
        <p:spPr/>
        <p:txBody>
          <a:bodyPr/>
          <a:lstStyle/>
          <a:p>
            <a:r>
              <a:rPr lang="de-DE"/>
              <a:t>Log </a:t>
            </a:r>
            <a:r>
              <a:rPr lang="de-DE" err="1"/>
              <a:t>Compaction</a:t>
            </a:r>
            <a:endParaRPr lang="de-DE"/>
          </a:p>
        </p:txBody>
      </p:sp>
      <p:sp>
        <p:nvSpPr>
          <p:cNvPr id="3" name="Inhaltsplatzhalter 2">
            <a:extLst>
              <a:ext uri="{FF2B5EF4-FFF2-40B4-BE49-F238E27FC236}">
                <a16:creationId xmlns:a16="http://schemas.microsoft.com/office/drawing/2014/main" id="{D2D6EDD4-E72C-CBC3-466E-5E402D847602}"/>
              </a:ext>
            </a:extLst>
          </p:cNvPr>
          <p:cNvSpPr>
            <a:spLocks noGrp="1"/>
          </p:cNvSpPr>
          <p:nvPr>
            <p:ph idx="1"/>
          </p:nvPr>
        </p:nvSpPr>
        <p:spPr/>
        <p:txBody>
          <a:bodyPr>
            <a:normAutofit fontScale="92500" lnSpcReduction="10000"/>
          </a:bodyPr>
          <a:lstStyle/>
          <a:p>
            <a:r>
              <a:rPr lang="de-DE" dirty="0"/>
              <a:t>Es werden beim Aufräumen neue „saubere“ (clean) Segmente erstellt.</a:t>
            </a:r>
          </a:p>
          <a:p>
            <a:r>
              <a:rPr lang="de-DE" dirty="0"/>
              <a:t>Neue Batches werden dann zunächst in einem nicht-sauberen (</a:t>
            </a:r>
            <a:r>
              <a:rPr lang="de-DE" dirty="0" err="1"/>
              <a:t>dirty</a:t>
            </a:r>
            <a:r>
              <a:rPr lang="de-DE" dirty="0"/>
              <a:t>) Segment gespeichert.</a:t>
            </a:r>
          </a:p>
          <a:p>
            <a:r>
              <a:rPr lang="de-DE" dirty="0"/>
              <a:t>Die </a:t>
            </a:r>
            <a:r>
              <a:rPr lang="de-DE" dirty="0" err="1"/>
              <a:t>Kompaktierung</a:t>
            </a:r>
            <a:r>
              <a:rPr lang="de-DE" dirty="0"/>
              <a:t> ist aufwendig und wird daher nicht ständig durchgeführt.</a:t>
            </a:r>
          </a:p>
          <a:p>
            <a:r>
              <a:rPr lang="de-DE" dirty="0"/>
              <a:t>Lücken in den Offsets sind nicht schlimm. Fragt ein Consumer einen Offset zu einem Schlüssel ab, der nicht existiert, schaut er immer weiter nach vorne, bis er einen passenden findet.</a:t>
            </a:r>
          </a:p>
        </p:txBody>
      </p:sp>
    </p:spTree>
    <p:extLst>
      <p:ext uri="{BB962C8B-B14F-4D97-AF65-F5344CB8AC3E}">
        <p14:creationId xmlns:p14="http://schemas.microsoft.com/office/powerpoint/2010/main" val="7117291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7C1525-AAA3-851D-E92A-744B542DE1F5}"/>
              </a:ext>
            </a:extLst>
          </p:cNvPr>
          <p:cNvSpPr>
            <a:spLocks noGrp="1"/>
          </p:cNvSpPr>
          <p:nvPr>
            <p:ph type="title"/>
          </p:nvPr>
        </p:nvSpPr>
        <p:spPr/>
        <p:txBody>
          <a:bodyPr/>
          <a:lstStyle/>
          <a:p>
            <a:r>
              <a:rPr lang="de-DE"/>
              <a:t>Log </a:t>
            </a:r>
            <a:r>
              <a:rPr lang="de-DE" err="1"/>
              <a:t>Compaction</a:t>
            </a:r>
            <a:r>
              <a:rPr lang="de-DE"/>
              <a:t> - Tombstone</a:t>
            </a:r>
          </a:p>
        </p:txBody>
      </p:sp>
      <p:sp>
        <p:nvSpPr>
          <p:cNvPr id="3" name="Inhaltsplatzhalter 2">
            <a:extLst>
              <a:ext uri="{FF2B5EF4-FFF2-40B4-BE49-F238E27FC236}">
                <a16:creationId xmlns:a16="http://schemas.microsoft.com/office/drawing/2014/main" id="{7D1432BF-24FE-3ABE-3F67-FDF139476934}"/>
              </a:ext>
            </a:extLst>
          </p:cNvPr>
          <p:cNvSpPr>
            <a:spLocks noGrp="1"/>
          </p:cNvSpPr>
          <p:nvPr>
            <p:ph idx="1"/>
          </p:nvPr>
        </p:nvSpPr>
        <p:spPr/>
        <p:txBody>
          <a:bodyPr>
            <a:normAutofit lnSpcReduction="10000"/>
          </a:bodyPr>
          <a:lstStyle/>
          <a:p>
            <a:r>
              <a:rPr lang="de-DE" dirty="0"/>
              <a:t>Um Anzuzeigen, dass ein Key gelöscht wird, kann ein Tombstone gesetzt werden.</a:t>
            </a:r>
          </a:p>
          <a:p>
            <a:r>
              <a:rPr lang="de-DE" dirty="0"/>
              <a:t>Das ist eine Nachricht mit dem Key und dem Value null.</a:t>
            </a:r>
          </a:p>
          <a:p>
            <a:r>
              <a:rPr lang="de-DE" dirty="0"/>
              <a:t>Diese wird bei einem </a:t>
            </a:r>
            <a:r>
              <a:rPr lang="de-DE" dirty="0" err="1"/>
              <a:t>Cleanup</a:t>
            </a:r>
            <a:r>
              <a:rPr lang="de-DE" dirty="0"/>
              <a:t> ein mal gespeichert, um den </a:t>
            </a:r>
            <a:r>
              <a:rPr lang="de-DE" dirty="0" err="1"/>
              <a:t>Consumern</a:t>
            </a:r>
            <a:r>
              <a:rPr lang="de-DE" dirty="0"/>
              <a:t> anzuzeigen, dass der Key gelöscht wurde.</a:t>
            </a:r>
          </a:p>
          <a:p>
            <a:r>
              <a:rPr lang="de-DE" dirty="0"/>
              <a:t>Bei einem weiteren </a:t>
            </a:r>
            <a:r>
              <a:rPr lang="de-DE" dirty="0" err="1"/>
              <a:t>Cleanup</a:t>
            </a:r>
            <a:r>
              <a:rPr lang="de-DE" dirty="0"/>
              <a:t> wird der Tombstone entfernt.</a:t>
            </a:r>
          </a:p>
        </p:txBody>
      </p:sp>
    </p:spTree>
    <p:extLst>
      <p:ext uri="{BB962C8B-B14F-4D97-AF65-F5344CB8AC3E}">
        <p14:creationId xmlns:p14="http://schemas.microsoft.com/office/powerpoint/2010/main" val="1828147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6C973-EADB-3D76-BB82-72A5A8F351FE}"/>
              </a:ext>
            </a:extLst>
          </p:cNvPr>
          <p:cNvSpPr>
            <a:spLocks noGrp="1"/>
          </p:cNvSpPr>
          <p:nvPr>
            <p:ph type="title"/>
          </p:nvPr>
        </p:nvSpPr>
        <p:spPr/>
        <p:txBody>
          <a:bodyPr/>
          <a:lstStyle/>
          <a:p>
            <a:r>
              <a:rPr lang="de-DE"/>
              <a:t>Wann werden Logs aufgeräumt</a:t>
            </a:r>
          </a:p>
        </p:txBody>
      </p:sp>
      <p:graphicFrame>
        <p:nvGraphicFramePr>
          <p:cNvPr id="4" name="Tabelle 4">
            <a:extLst>
              <a:ext uri="{FF2B5EF4-FFF2-40B4-BE49-F238E27FC236}">
                <a16:creationId xmlns:a16="http://schemas.microsoft.com/office/drawing/2014/main" id="{E2651578-2220-BBEA-CC55-2E50CEA69951}"/>
              </a:ext>
            </a:extLst>
          </p:cNvPr>
          <p:cNvGraphicFramePr>
            <a:graphicFrameLocks noGrp="1"/>
          </p:cNvGraphicFramePr>
          <p:nvPr>
            <p:ph idx="1"/>
          </p:nvPr>
        </p:nvGraphicFramePr>
        <p:xfrm>
          <a:off x="950323" y="2749731"/>
          <a:ext cx="7243353" cy="1478280"/>
        </p:xfrm>
        <a:graphic>
          <a:graphicData uri="http://schemas.openxmlformats.org/drawingml/2006/table">
            <a:tbl>
              <a:tblPr firstRow="1" bandRow="1">
                <a:tableStyleId>{5C22544A-7EE6-4342-B048-85BDC9FD1C3A}</a:tableStyleId>
              </a:tblPr>
              <a:tblGrid>
                <a:gridCol w="2414451">
                  <a:extLst>
                    <a:ext uri="{9D8B030D-6E8A-4147-A177-3AD203B41FA5}">
                      <a16:colId xmlns:a16="http://schemas.microsoft.com/office/drawing/2014/main" val="3278413516"/>
                    </a:ext>
                  </a:extLst>
                </a:gridCol>
                <a:gridCol w="2414451">
                  <a:extLst>
                    <a:ext uri="{9D8B030D-6E8A-4147-A177-3AD203B41FA5}">
                      <a16:colId xmlns:a16="http://schemas.microsoft.com/office/drawing/2014/main" val="535665556"/>
                    </a:ext>
                  </a:extLst>
                </a:gridCol>
                <a:gridCol w="2414451">
                  <a:extLst>
                    <a:ext uri="{9D8B030D-6E8A-4147-A177-3AD203B41FA5}">
                      <a16:colId xmlns:a16="http://schemas.microsoft.com/office/drawing/2014/main" val="2855788030"/>
                    </a:ext>
                  </a:extLst>
                </a:gridCol>
              </a:tblGrid>
              <a:tr h="370840">
                <a:tc>
                  <a:txBody>
                    <a:bodyPr/>
                    <a:lstStyle/>
                    <a:p>
                      <a:r>
                        <a:rPr lang="de-DE"/>
                        <a:t>Grund</a:t>
                      </a:r>
                    </a:p>
                  </a:txBody>
                  <a:tcPr/>
                </a:tc>
                <a:tc>
                  <a:txBody>
                    <a:bodyPr/>
                    <a:lstStyle/>
                    <a:p>
                      <a:r>
                        <a:rPr lang="de-DE"/>
                        <a:t>Parameter</a:t>
                      </a:r>
                    </a:p>
                  </a:txBody>
                  <a:tcPr/>
                </a:tc>
                <a:tc>
                  <a:txBody>
                    <a:bodyPr/>
                    <a:lstStyle/>
                    <a:p>
                      <a:r>
                        <a:rPr lang="de-DE"/>
                        <a:t>Default</a:t>
                      </a:r>
                    </a:p>
                  </a:txBody>
                  <a:tcPr/>
                </a:tc>
                <a:extLst>
                  <a:ext uri="{0D108BD9-81ED-4DB2-BD59-A6C34878D82A}">
                    <a16:rowId xmlns:a16="http://schemas.microsoft.com/office/drawing/2014/main" val="2202508117"/>
                  </a:ext>
                </a:extLst>
              </a:tr>
              <a:tr h="370840">
                <a:tc>
                  <a:txBody>
                    <a:bodyPr/>
                    <a:lstStyle/>
                    <a:p>
                      <a:pPr rtl="0" fontAlgn="t">
                        <a:spcBef>
                          <a:spcPts val="0"/>
                        </a:spcBef>
                        <a:spcAft>
                          <a:spcPts val="0"/>
                        </a:spcAft>
                      </a:pPr>
                      <a:r>
                        <a:rPr lang="de-DE" sz="1400" b="0" i="0" u="none" strike="noStrike">
                          <a:solidFill>
                            <a:srgbClr val="242424"/>
                          </a:solidFill>
                          <a:effectLst/>
                          <a:latin typeface="Arial" panose="020B0604020202020204" pitchFamily="34" charset="0"/>
                        </a:rPr>
                        <a:t>Partition zu Groß</a:t>
                      </a:r>
                      <a:endParaRPr lang="de-DE" sz="2800">
                        <a:effectLst/>
                      </a:endParaRPr>
                    </a:p>
                  </a:txBody>
                  <a:tcPr marL="63500" marR="63500" marT="63500" marB="63500"/>
                </a:tc>
                <a:tc>
                  <a:txBody>
                    <a:bodyPr/>
                    <a:lstStyle/>
                    <a:p>
                      <a:pPr rtl="0" fontAlgn="t">
                        <a:spcBef>
                          <a:spcPts val="0"/>
                        </a:spcBef>
                        <a:spcAft>
                          <a:spcPts val="0"/>
                        </a:spcAft>
                      </a:pPr>
                      <a:r>
                        <a:rPr lang="fr-FR" sz="1400" b="0" i="0" u="sng" strike="noStrike" dirty="0" err="1">
                          <a:solidFill>
                            <a:srgbClr val="1155CC"/>
                          </a:solidFill>
                          <a:effectLst/>
                          <a:latin typeface="Arial" panose="020B0604020202020204" pitchFamily="34" charset="0"/>
                          <a:hlinkClick r:id="rId2"/>
                        </a:rPr>
                        <a:t>retention.bytes</a:t>
                      </a:r>
                      <a:endParaRPr lang="fr-FR" sz="2800" dirty="0">
                        <a:effectLst/>
                      </a:endParaRPr>
                    </a:p>
                    <a:p>
                      <a:pPr rtl="0" fontAlgn="t">
                        <a:spcBef>
                          <a:spcPts val="0"/>
                        </a:spcBef>
                        <a:spcAft>
                          <a:spcPts val="0"/>
                        </a:spcAft>
                      </a:pPr>
                      <a:r>
                        <a:rPr lang="fr-FR" sz="1400" b="0" i="0" u="sng" strike="noStrike" dirty="0" err="1">
                          <a:solidFill>
                            <a:srgbClr val="1155CC"/>
                          </a:solidFill>
                          <a:effectLst/>
                          <a:latin typeface="Arial" panose="020B0604020202020204" pitchFamily="34" charset="0"/>
                          <a:hlinkClick r:id="rId3"/>
                        </a:rPr>
                        <a:t>log.retention.bytes</a:t>
                      </a:r>
                      <a:endParaRPr lang="fr-FR" sz="2800" dirty="0">
                        <a:effectLst/>
                      </a:endParaRPr>
                    </a:p>
                  </a:txBody>
                  <a:tcPr marL="63500" marR="63500" marT="63500" marB="63500"/>
                </a:tc>
                <a:tc>
                  <a:txBody>
                    <a:bodyPr/>
                    <a:lstStyle/>
                    <a:p>
                      <a:pPr rtl="0" fontAlgn="t">
                        <a:spcBef>
                          <a:spcPts val="0"/>
                        </a:spcBef>
                        <a:spcAft>
                          <a:spcPts val="0"/>
                        </a:spcAft>
                      </a:pPr>
                      <a:r>
                        <a:rPr lang="de-DE" sz="1400" b="0" i="0" u="none" strike="noStrike" dirty="0">
                          <a:solidFill>
                            <a:srgbClr val="242424"/>
                          </a:solidFill>
                          <a:effectLst/>
                          <a:latin typeface="Arial" panose="020B0604020202020204" pitchFamily="34" charset="0"/>
                        </a:rPr>
                        <a:t>-1</a:t>
                      </a:r>
                      <a:endParaRPr lang="de-DE" sz="2800" dirty="0">
                        <a:effectLst/>
                      </a:endParaRPr>
                    </a:p>
                    <a:p>
                      <a:pPr rtl="0" fontAlgn="t">
                        <a:spcBef>
                          <a:spcPts val="0"/>
                        </a:spcBef>
                        <a:spcAft>
                          <a:spcPts val="0"/>
                        </a:spcAft>
                      </a:pPr>
                      <a:r>
                        <a:rPr lang="de-DE" sz="1400" b="0" i="0" u="none" strike="noStrike" dirty="0">
                          <a:solidFill>
                            <a:srgbClr val="242424"/>
                          </a:solidFill>
                          <a:effectLst/>
                          <a:latin typeface="Arial" panose="020B0604020202020204" pitchFamily="34" charset="0"/>
                        </a:rPr>
                        <a:t>Deaktiviert</a:t>
                      </a:r>
                      <a:endParaRPr lang="de-DE" sz="2800" dirty="0">
                        <a:effectLst/>
                      </a:endParaRPr>
                    </a:p>
                  </a:txBody>
                  <a:tcPr marL="63500" marR="63500" marT="63500" marB="63500"/>
                </a:tc>
                <a:extLst>
                  <a:ext uri="{0D108BD9-81ED-4DB2-BD59-A6C34878D82A}">
                    <a16:rowId xmlns:a16="http://schemas.microsoft.com/office/drawing/2014/main" val="1483364322"/>
                  </a:ext>
                </a:extLst>
              </a:tr>
              <a:tr h="370840">
                <a:tc>
                  <a:txBody>
                    <a:bodyPr/>
                    <a:lstStyle/>
                    <a:p>
                      <a:pPr rtl="0" fontAlgn="t">
                        <a:spcBef>
                          <a:spcPts val="0"/>
                        </a:spcBef>
                        <a:spcAft>
                          <a:spcPts val="0"/>
                        </a:spcAft>
                      </a:pPr>
                      <a:r>
                        <a:rPr lang="de-DE" sz="1400" b="0" i="0" u="none" strike="noStrike">
                          <a:solidFill>
                            <a:srgbClr val="242424"/>
                          </a:solidFill>
                          <a:effectLst/>
                          <a:latin typeface="Arial" panose="020B0604020202020204" pitchFamily="34" charset="0"/>
                        </a:rPr>
                        <a:t>Einträge zu alt</a:t>
                      </a:r>
                      <a:endParaRPr lang="de-DE" sz="2800">
                        <a:effectLst/>
                      </a:endParaRPr>
                    </a:p>
                  </a:txBody>
                  <a:tcPr marL="63500" marR="63500" marT="63500" marB="63500"/>
                </a:tc>
                <a:tc>
                  <a:txBody>
                    <a:bodyPr/>
                    <a:lstStyle/>
                    <a:p>
                      <a:pPr rtl="0" fontAlgn="t">
                        <a:spcBef>
                          <a:spcPts val="0"/>
                        </a:spcBef>
                        <a:spcAft>
                          <a:spcPts val="0"/>
                        </a:spcAft>
                      </a:pPr>
                      <a:r>
                        <a:rPr lang="fr-FR" sz="1400" b="0" i="0" u="sng" strike="noStrike">
                          <a:solidFill>
                            <a:srgbClr val="1155CC"/>
                          </a:solidFill>
                          <a:effectLst/>
                          <a:latin typeface="Arial" panose="020B0604020202020204" pitchFamily="34" charset="0"/>
                          <a:hlinkClick r:id="rId4"/>
                        </a:rPr>
                        <a:t>retention.ms</a:t>
                      </a:r>
                      <a:endParaRPr lang="fr-FR" sz="2800">
                        <a:effectLst/>
                      </a:endParaRPr>
                    </a:p>
                    <a:p>
                      <a:pPr rtl="0" fontAlgn="t">
                        <a:spcBef>
                          <a:spcPts val="0"/>
                        </a:spcBef>
                        <a:spcAft>
                          <a:spcPts val="0"/>
                        </a:spcAft>
                      </a:pPr>
                      <a:r>
                        <a:rPr lang="fr-FR" sz="1400" b="0" i="0" u="sng" strike="noStrike">
                          <a:solidFill>
                            <a:srgbClr val="1155CC"/>
                          </a:solidFill>
                          <a:effectLst/>
                          <a:latin typeface="Arial" panose="020B0604020202020204" pitchFamily="34" charset="0"/>
                          <a:hlinkClick r:id="rId5"/>
                        </a:rPr>
                        <a:t>log.retention.ms</a:t>
                      </a:r>
                      <a:endParaRPr lang="fr-FR" sz="2800">
                        <a:effectLst/>
                      </a:endParaRPr>
                    </a:p>
                  </a:txBody>
                  <a:tcPr marL="63500" marR="63500" marT="63500" marB="63500"/>
                </a:tc>
                <a:tc>
                  <a:txBody>
                    <a:bodyPr/>
                    <a:lstStyle/>
                    <a:p>
                      <a:pPr rtl="0" fontAlgn="t">
                        <a:spcBef>
                          <a:spcPts val="0"/>
                        </a:spcBef>
                        <a:spcAft>
                          <a:spcPts val="0"/>
                        </a:spcAft>
                      </a:pPr>
                      <a:r>
                        <a:rPr lang="de-DE" sz="1400" b="0" i="0" u="none" strike="noStrike" dirty="0">
                          <a:solidFill>
                            <a:srgbClr val="242424"/>
                          </a:solidFill>
                          <a:effectLst/>
                          <a:latin typeface="Arial" panose="020B0604020202020204" pitchFamily="34" charset="0"/>
                        </a:rPr>
                        <a:t>7 Tage</a:t>
                      </a:r>
                      <a:endParaRPr lang="de-DE" sz="2800" dirty="0">
                        <a:effectLst/>
                      </a:endParaRPr>
                    </a:p>
                  </a:txBody>
                  <a:tcPr marL="63500" marR="63500" marT="63500" marB="63500"/>
                </a:tc>
                <a:extLst>
                  <a:ext uri="{0D108BD9-81ED-4DB2-BD59-A6C34878D82A}">
                    <a16:rowId xmlns:a16="http://schemas.microsoft.com/office/drawing/2014/main" val="3497922223"/>
                  </a:ext>
                </a:extLst>
              </a:tr>
            </a:tbl>
          </a:graphicData>
        </a:graphic>
      </p:graphicFrame>
    </p:spTree>
    <p:extLst>
      <p:ext uri="{BB962C8B-B14F-4D97-AF65-F5344CB8AC3E}">
        <p14:creationId xmlns:p14="http://schemas.microsoft.com/office/powerpoint/2010/main" val="13904891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1301-4112-234D-16B8-3D3BA5763EC8}"/>
              </a:ext>
            </a:extLst>
          </p:cNvPr>
          <p:cNvSpPr>
            <a:spLocks noGrp="1"/>
          </p:cNvSpPr>
          <p:nvPr>
            <p:ph type="title"/>
          </p:nvPr>
        </p:nvSpPr>
        <p:spPr/>
        <p:txBody>
          <a:bodyPr/>
          <a:lstStyle/>
          <a:p>
            <a:r>
              <a:rPr lang="de-DE"/>
              <a:t>Rechtzeitiges Löschen von Daten</a:t>
            </a:r>
          </a:p>
        </p:txBody>
      </p:sp>
      <p:sp>
        <p:nvSpPr>
          <p:cNvPr id="3" name="Inhaltsplatzhalter 2">
            <a:extLst>
              <a:ext uri="{FF2B5EF4-FFF2-40B4-BE49-F238E27FC236}">
                <a16:creationId xmlns:a16="http://schemas.microsoft.com/office/drawing/2014/main" id="{38565BDC-3196-8592-11B3-9358CB08CBB7}"/>
              </a:ext>
            </a:extLst>
          </p:cNvPr>
          <p:cNvSpPr>
            <a:spLocks noGrp="1"/>
          </p:cNvSpPr>
          <p:nvPr>
            <p:ph idx="1"/>
          </p:nvPr>
        </p:nvSpPr>
        <p:spPr/>
        <p:txBody>
          <a:bodyPr>
            <a:normAutofit/>
          </a:bodyPr>
          <a:lstStyle/>
          <a:p>
            <a:r>
              <a:rPr lang="de-DE" sz="2400" dirty="0"/>
              <a:t>Ziel: Nachricht soll nach spätestens 7 Tagen gelöscht werden.</a:t>
            </a:r>
          </a:p>
        </p:txBody>
      </p:sp>
      <p:graphicFrame>
        <p:nvGraphicFramePr>
          <p:cNvPr id="10" name="Tabelle 10">
            <a:extLst>
              <a:ext uri="{FF2B5EF4-FFF2-40B4-BE49-F238E27FC236}">
                <a16:creationId xmlns:a16="http://schemas.microsoft.com/office/drawing/2014/main" id="{D1DB6560-AA0E-A047-0137-F21BB44CF122}"/>
              </a:ext>
            </a:extLst>
          </p:cNvPr>
          <p:cNvGraphicFramePr>
            <a:graphicFrameLocks noGrp="1"/>
          </p:cNvGraphicFramePr>
          <p:nvPr>
            <p:extLst>
              <p:ext uri="{D42A27DB-BD31-4B8C-83A1-F6EECF244321}">
                <p14:modId xmlns:p14="http://schemas.microsoft.com/office/powerpoint/2010/main" val="1750573277"/>
              </p:ext>
            </p:extLst>
          </p:nvPr>
        </p:nvGraphicFramePr>
        <p:xfrm>
          <a:off x="186146" y="4826002"/>
          <a:ext cx="8771708" cy="1783804"/>
        </p:xfrm>
        <a:graphic>
          <a:graphicData uri="http://schemas.openxmlformats.org/drawingml/2006/table">
            <a:tbl>
              <a:tblPr firstRow="1" bandRow="1">
                <a:tableStyleId>{5C22544A-7EE6-4342-B048-85BDC9FD1C3A}</a:tableStyleId>
              </a:tblPr>
              <a:tblGrid>
                <a:gridCol w="1623060">
                  <a:extLst>
                    <a:ext uri="{9D8B030D-6E8A-4147-A177-3AD203B41FA5}">
                      <a16:colId xmlns:a16="http://schemas.microsoft.com/office/drawing/2014/main" val="3791782914"/>
                    </a:ext>
                  </a:extLst>
                </a:gridCol>
                <a:gridCol w="1561011">
                  <a:extLst>
                    <a:ext uri="{9D8B030D-6E8A-4147-A177-3AD203B41FA5}">
                      <a16:colId xmlns:a16="http://schemas.microsoft.com/office/drawing/2014/main" val="393759323"/>
                    </a:ext>
                  </a:extLst>
                </a:gridCol>
                <a:gridCol w="2050869">
                  <a:extLst>
                    <a:ext uri="{9D8B030D-6E8A-4147-A177-3AD203B41FA5}">
                      <a16:colId xmlns:a16="http://schemas.microsoft.com/office/drawing/2014/main" val="1896283503"/>
                    </a:ext>
                  </a:extLst>
                </a:gridCol>
                <a:gridCol w="3536768">
                  <a:extLst>
                    <a:ext uri="{9D8B030D-6E8A-4147-A177-3AD203B41FA5}">
                      <a16:colId xmlns:a16="http://schemas.microsoft.com/office/drawing/2014/main" val="2459886873"/>
                    </a:ext>
                  </a:extLst>
                </a:gridCol>
              </a:tblGrid>
              <a:tr h="802880">
                <a:tc>
                  <a:txBody>
                    <a:bodyPr/>
                    <a:lstStyle/>
                    <a:p>
                      <a:pPr rtl="0" fontAlgn="t">
                        <a:spcBef>
                          <a:spcPts val="0"/>
                        </a:spcBef>
                        <a:spcAft>
                          <a:spcPts val="0"/>
                        </a:spcAft>
                      </a:pPr>
                      <a:r>
                        <a:rPr lang="de-DE" sz="1600" b="1" i="0" u="none" strike="noStrike" dirty="0">
                          <a:solidFill>
                            <a:schemeClr val="bg1"/>
                          </a:solidFill>
                          <a:effectLst/>
                          <a:latin typeface="Arial" panose="020B0604020202020204" pitchFamily="34" charset="0"/>
                        </a:rPr>
                        <a:t>segment.ms</a:t>
                      </a:r>
                      <a:endParaRPr lang="de-DE" sz="3200" b="1" dirty="0">
                        <a:solidFill>
                          <a:schemeClr val="bg1"/>
                        </a:solidFill>
                        <a:effectLst/>
                      </a:endParaRPr>
                    </a:p>
                  </a:txBody>
                  <a:tcPr marL="63500" marR="63500" marT="63500" marB="63500"/>
                </a:tc>
                <a:tc>
                  <a:txBody>
                    <a:bodyPr/>
                    <a:lstStyle/>
                    <a:p>
                      <a:pPr rtl="0" fontAlgn="t">
                        <a:spcBef>
                          <a:spcPts val="0"/>
                        </a:spcBef>
                        <a:spcAft>
                          <a:spcPts val="0"/>
                        </a:spcAft>
                      </a:pPr>
                      <a:r>
                        <a:rPr lang="de-DE" sz="1600" b="1" i="0" u="none" strike="noStrike">
                          <a:solidFill>
                            <a:schemeClr val="bg1"/>
                          </a:solidFill>
                          <a:effectLst/>
                          <a:latin typeface="Arial" panose="020B0604020202020204" pitchFamily="34" charset="0"/>
                        </a:rPr>
                        <a:t>retention.ms</a:t>
                      </a:r>
                      <a:endParaRPr lang="de-DE" sz="3200" b="1">
                        <a:solidFill>
                          <a:schemeClr val="bg1"/>
                        </a:solidFill>
                        <a:effectLst/>
                      </a:endParaRPr>
                    </a:p>
                  </a:txBody>
                  <a:tcPr marL="63500" marR="63500" marT="63500" marB="63500"/>
                </a:tc>
                <a:tc>
                  <a:txBody>
                    <a:bodyPr/>
                    <a:lstStyle/>
                    <a:p>
                      <a:pPr rtl="0" fontAlgn="t">
                        <a:spcBef>
                          <a:spcPts val="0"/>
                        </a:spcBef>
                        <a:spcAft>
                          <a:spcPts val="0"/>
                        </a:spcAft>
                      </a:pPr>
                      <a:r>
                        <a:rPr lang="de-DE" sz="1600" b="1" i="0" u="none" strike="noStrike">
                          <a:solidFill>
                            <a:schemeClr val="bg1"/>
                          </a:solidFill>
                          <a:effectLst/>
                          <a:latin typeface="Arial" panose="020B0604020202020204" pitchFamily="34" charset="0"/>
                        </a:rPr>
                        <a:t>log.retention.check.interval.ms</a:t>
                      </a:r>
                      <a:endParaRPr lang="de-DE" sz="3200" b="1">
                        <a:solidFill>
                          <a:schemeClr val="bg1"/>
                        </a:solidFill>
                        <a:effectLst/>
                      </a:endParaRPr>
                    </a:p>
                  </a:txBody>
                  <a:tcPr marL="63500" marR="63500" marT="63500" marB="63500"/>
                </a:tc>
                <a:tc>
                  <a:txBody>
                    <a:bodyPr/>
                    <a:lstStyle/>
                    <a:p>
                      <a:pPr rtl="0" fontAlgn="t">
                        <a:spcBef>
                          <a:spcPts val="0"/>
                        </a:spcBef>
                        <a:spcAft>
                          <a:spcPts val="0"/>
                        </a:spcAft>
                      </a:pPr>
                      <a:r>
                        <a:rPr lang="de-DE" sz="1600" b="1" i="0" u="none" strike="noStrike" dirty="0">
                          <a:solidFill>
                            <a:schemeClr val="bg1"/>
                          </a:solidFill>
                          <a:effectLst/>
                          <a:latin typeface="Arial" panose="020B0604020202020204" pitchFamily="34" charset="0"/>
                        </a:rPr>
                        <a:t>Mögliches Alter der Nachrichten zum Zeitpunkt der Löschung</a:t>
                      </a:r>
                    </a:p>
                  </a:txBody>
                  <a:tcPr marL="63500" marR="63500" marT="63500" marB="63500"/>
                </a:tc>
                <a:extLst>
                  <a:ext uri="{0D108BD9-81ED-4DB2-BD59-A6C34878D82A}">
                    <a16:rowId xmlns:a16="http://schemas.microsoft.com/office/drawing/2014/main" val="3033064372"/>
                  </a:ext>
                </a:extLst>
              </a:tr>
              <a:tr h="490462">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6T</a:t>
                      </a:r>
                      <a:endParaRPr lang="de-DE" sz="3200" dirty="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23h 55min</a:t>
                      </a:r>
                      <a:endParaRPr lang="de-DE" sz="3200" dirty="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5min</a:t>
                      </a:r>
                      <a:endParaRPr lang="de-DE" sz="3200" dirty="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23h 55min - 7 T</a:t>
                      </a:r>
                      <a:endParaRPr lang="de-DE" sz="3200" dirty="0">
                        <a:effectLst/>
                      </a:endParaRPr>
                    </a:p>
                  </a:txBody>
                  <a:tcPr marL="63500" marR="63500" marT="63500" marB="63500"/>
                </a:tc>
                <a:extLst>
                  <a:ext uri="{0D108BD9-81ED-4DB2-BD59-A6C34878D82A}">
                    <a16:rowId xmlns:a16="http://schemas.microsoft.com/office/drawing/2014/main" val="2376696132"/>
                  </a:ext>
                </a:extLst>
              </a:tr>
              <a:tr h="490462">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1T</a:t>
                      </a:r>
                      <a:endParaRPr lang="de-DE" sz="3200" dirty="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5T 23h 55min</a:t>
                      </a:r>
                      <a:endParaRPr lang="de-DE" sz="3200" dirty="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5min</a:t>
                      </a:r>
                      <a:endParaRPr lang="de-DE" sz="3200" dirty="0">
                        <a:effectLst/>
                      </a:endParaRPr>
                    </a:p>
                  </a:txBody>
                  <a:tcPr marL="63500" marR="63500" marT="63500" marB="63500"/>
                </a:tc>
                <a:tc>
                  <a:txBody>
                    <a:bodyPr/>
                    <a:lstStyle/>
                    <a:p>
                      <a:pPr rtl="0" fontAlgn="t">
                        <a:spcBef>
                          <a:spcPts val="0"/>
                        </a:spcBef>
                        <a:spcAft>
                          <a:spcPts val="0"/>
                        </a:spcAft>
                      </a:pPr>
                      <a:r>
                        <a:rPr lang="de-DE" sz="1600" b="0" i="0" u="none" strike="noStrike" dirty="0">
                          <a:solidFill>
                            <a:srgbClr val="242424"/>
                          </a:solidFill>
                          <a:effectLst/>
                          <a:latin typeface="Arial" panose="020B0604020202020204" pitchFamily="34" charset="0"/>
                        </a:rPr>
                        <a:t>5T 23h 55min - 7 T</a:t>
                      </a:r>
                      <a:endParaRPr lang="de-DE" sz="3200" dirty="0">
                        <a:effectLst/>
                      </a:endParaRPr>
                    </a:p>
                  </a:txBody>
                  <a:tcPr marL="63500" marR="63500" marT="63500" marB="63500"/>
                </a:tc>
                <a:extLst>
                  <a:ext uri="{0D108BD9-81ED-4DB2-BD59-A6C34878D82A}">
                    <a16:rowId xmlns:a16="http://schemas.microsoft.com/office/drawing/2014/main" val="1169402786"/>
                  </a:ext>
                </a:extLst>
              </a:tr>
            </a:tbl>
          </a:graphicData>
        </a:graphic>
      </p:graphicFrame>
      <p:graphicFrame>
        <p:nvGraphicFramePr>
          <p:cNvPr id="11" name="Tabelle 11">
            <a:extLst>
              <a:ext uri="{FF2B5EF4-FFF2-40B4-BE49-F238E27FC236}">
                <a16:creationId xmlns:a16="http://schemas.microsoft.com/office/drawing/2014/main" id="{EF250834-A9D8-1294-5DB1-B484127E5ADC}"/>
              </a:ext>
            </a:extLst>
          </p:cNvPr>
          <p:cNvGraphicFramePr>
            <a:graphicFrameLocks noGrp="1"/>
          </p:cNvGraphicFramePr>
          <p:nvPr>
            <p:extLst>
              <p:ext uri="{D42A27DB-BD31-4B8C-83A1-F6EECF244321}">
                <p14:modId xmlns:p14="http://schemas.microsoft.com/office/powerpoint/2010/main" val="2496891889"/>
              </p:ext>
            </p:extLst>
          </p:nvPr>
        </p:nvGraphicFramePr>
        <p:xfrm>
          <a:off x="186146" y="2108921"/>
          <a:ext cx="8771708" cy="2565400"/>
        </p:xfrm>
        <a:graphic>
          <a:graphicData uri="http://schemas.openxmlformats.org/drawingml/2006/table">
            <a:tbl>
              <a:tblPr firstRow="1" bandRow="1">
                <a:tableStyleId>{5C22544A-7EE6-4342-B048-85BDC9FD1C3A}</a:tableStyleId>
              </a:tblPr>
              <a:tblGrid>
                <a:gridCol w="4144191">
                  <a:extLst>
                    <a:ext uri="{9D8B030D-6E8A-4147-A177-3AD203B41FA5}">
                      <a16:colId xmlns:a16="http://schemas.microsoft.com/office/drawing/2014/main" val="8318939"/>
                    </a:ext>
                  </a:extLst>
                </a:gridCol>
                <a:gridCol w="4627517">
                  <a:extLst>
                    <a:ext uri="{9D8B030D-6E8A-4147-A177-3AD203B41FA5}">
                      <a16:colId xmlns:a16="http://schemas.microsoft.com/office/drawing/2014/main" val="3572679078"/>
                    </a:ext>
                  </a:extLst>
                </a:gridCol>
              </a:tblGrid>
              <a:tr h="370840">
                <a:tc>
                  <a:txBody>
                    <a:bodyPr/>
                    <a:lstStyle/>
                    <a:p>
                      <a:r>
                        <a:rPr lang="de-DE"/>
                        <a:t>Konfiguration</a:t>
                      </a:r>
                    </a:p>
                  </a:txBody>
                  <a:tcPr/>
                </a:tc>
                <a:tc>
                  <a:txBody>
                    <a:bodyPr/>
                    <a:lstStyle/>
                    <a:p>
                      <a:r>
                        <a:rPr lang="de-DE"/>
                        <a:t>Bedeutung</a:t>
                      </a:r>
                    </a:p>
                  </a:txBody>
                  <a:tcPr/>
                </a:tc>
                <a:extLst>
                  <a:ext uri="{0D108BD9-81ED-4DB2-BD59-A6C34878D82A}">
                    <a16:rowId xmlns:a16="http://schemas.microsoft.com/office/drawing/2014/main" val="2673051658"/>
                  </a:ext>
                </a:extLst>
              </a:tr>
              <a:tr h="370840">
                <a:tc>
                  <a:txBody>
                    <a:bodyPr/>
                    <a:lstStyle/>
                    <a:p>
                      <a:r>
                        <a:rPr lang="de-DE" dirty="0">
                          <a:latin typeface="Consolas" panose="020B0609020204030204" pitchFamily="49" charset="0"/>
                          <a:hlinkClick r:id="rId3"/>
                        </a:rPr>
                        <a:t>segment.ms</a:t>
                      </a:r>
                      <a:endParaRPr lang="de-DE" dirty="0">
                        <a:latin typeface="Consolas" panose="020B0609020204030204" pitchFamily="49" charset="0"/>
                      </a:endParaRPr>
                    </a:p>
                  </a:txBody>
                  <a:tcPr/>
                </a:tc>
                <a:tc>
                  <a:txBody>
                    <a:bodyPr/>
                    <a:lstStyle/>
                    <a:p>
                      <a:r>
                        <a:rPr lang="de-DE" dirty="0"/>
                        <a:t>Nach welcher Zeit wird spätestens ein neues Segment erstellt</a:t>
                      </a:r>
                    </a:p>
                  </a:txBody>
                  <a:tcPr/>
                </a:tc>
                <a:extLst>
                  <a:ext uri="{0D108BD9-81ED-4DB2-BD59-A6C34878D82A}">
                    <a16:rowId xmlns:a16="http://schemas.microsoft.com/office/drawing/2014/main" val="4005705310"/>
                  </a:ext>
                </a:extLst>
              </a:tr>
              <a:tr h="370840">
                <a:tc>
                  <a:txBody>
                    <a:bodyPr/>
                    <a:lstStyle/>
                    <a:p>
                      <a:r>
                        <a:rPr lang="de-DE">
                          <a:latin typeface="Consolas" panose="020B0609020204030204" pitchFamily="49" charset="0"/>
                          <a:hlinkClick r:id="rId4"/>
                        </a:rPr>
                        <a:t>retention.ms</a:t>
                      </a:r>
                      <a:endParaRPr lang="de-DE">
                        <a:latin typeface="Consolas" panose="020B0609020204030204" pitchFamily="49" charset="0"/>
                      </a:endParaRPr>
                    </a:p>
                  </a:txBody>
                  <a:tcPr/>
                </a:tc>
                <a:tc>
                  <a:txBody>
                    <a:bodyPr/>
                    <a:lstStyle/>
                    <a:p>
                      <a:r>
                        <a:rPr lang="de-DE" dirty="0"/>
                        <a:t>Ein Segment wird gelöscht, wenn die jüngste Nachricht im Segment älter ist, als dieser Parameter. (Mindestalter zur Löschung)</a:t>
                      </a:r>
                    </a:p>
                  </a:txBody>
                  <a:tcPr/>
                </a:tc>
                <a:extLst>
                  <a:ext uri="{0D108BD9-81ED-4DB2-BD59-A6C34878D82A}">
                    <a16:rowId xmlns:a16="http://schemas.microsoft.com/office/drawing/2014/main" val="1224391213"/>
                  </a:ext>
                </a:extLst>
              </a:tr>
              <a:tr h="370840">
                <a:tc>
                  <a:txBody>
                    <a:bodyPr/>
                    <a:lstStyle/>
                    <a:p>
                      <a:r>
                        <a:rPr lang="de-DE" dirty="0">
                          <a:latin typeface="Consolas" panose="020B0609020204030204" pitchFamily="49" charset="0"/>
                          <a:hlinkClick r:id="rId5"/>
                        </a:rPr>
                        <a:t>log.retention.check.interval.ms</a:t>
                      </a:r>
                      <a:endParaRPr lang="de-DE" dirty="0">
                        <a:latin typeface="Consolas" panose="020B0609020204030204" pitchFamily="49" charset="0"/>
                      </a:endParaRPr>
                    </a:p>
                  </a:txBody>
                  <a:tcPr/>
                </a:tc>
                <a:tc>
                  <a:txBody>
                    <a:bodyPr/>
                    <a:lstStyle/>
                    <a:p>
                      <a:r>
                        <a:rPr lang="de-DE" dirty="0"/>
                        <a:t>Zeitintervall, in dem geprüft wird, ob Segment gelöscht wird.</a:t>
                      </a:r>
                    </a:p>
                  </a:txBody>
                  <a:tcPr/>
                </a:tc>
                <a:extLst>
                  <a:ext uri="{0D108BD9-81ED-4DB2-BD59-A6C34878D82A}">
                    <a16:rowId xmlns:a16="http://schemas.microsoft.com/office/drawing/2014/main" val="775669563"/>
                  </a:ext>
                </a:extLst>
              </a:tr>
            </a:tbl>
          </a:graphicData>
        </a:graphic>
      </p:graphicFrame>
    </p:spTree>
    <p:extLst>
      <p:ext uri="{BB962C8B-B14F-4D97-AF65-F5344CB8AC3E}">
        <p14:creationId xmlns:p14="http://schemas.microsoft.com/office/powerpoint/2010/main" val="36626945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A6053E-0897-AB30-DED6-1DA20BCEC89F}"/>
              </a:ext>
            </a:extLst>
          </p:cNvPr>
          <p:cNvSpPr>
            <a:spLocks noGrp="1"/>
          </p:cNvSpPr>
          <p:nvPr>
            <p:ph type="title"/>
          </p:nvPr>
        </p:nvSpPr>
        <p:spPr/>
        <p:txBody>
          <a:bodyPr/>
          <a:lstStyle/>
          <a:p>
            <a:r>
              <a:rPr lang="de-DE"/>
              <a:t>Aufgabe zum Löschen</a:t>
            </a:r>
          </a:p>
        </p:txBody>
      </p:sp>
      <p:sp>
        <p:nvSpPr>
          <p:cNvPr id="3" name="Inhaltsplatzhalter 2">
            <a:extLst>
              <a:ext uri="{FF2B5EF4-FFF2-40B4-BE49-F238E27FC236}">
                <a16:creationId xmlns:a16="http://schemas.microsoft.com/office/drawing/2014/main" id="{F4BDBDAC-18CD-A13E-3A5A-9832560C05FE}"/>
              </a:ext>
            </a:extLst>
          </p:cNvPr>
          <p:cNvSpPr>
            <a:spLocks noGrp="1"/>
          </p:cNvSpPr>
          <p:nvPr>
            <p:ph idx="1"/>
          </p:nvPr>
        </p:nvSpPr>
        <p:spPr/>
        <p:txBody>
          <a:bodyPr/>
          <a:lstStyle/>
          <a:p>
            <a:r>
              <a:rPr lang="de-DE" dirty="0"/>
              <a:t>Lege ein Topic an, bei dem alle 20 Sekunden ein neues Segment entsteht und die Maximale Speicherzeit einer Nachricht 60 Sekunden beträgt.</a:t>
            </a:r>
          </a:p>
        </p:txBody>
      </p:sp>
      <p:graphicFrame>
        <p:nvGraphicFramePr>
          <p:cNvPr id="4" name="Tabelle 10">
            <a:extLst>
              <a:ext uri="{FF2B5EF4-FFF2-40B4-BE49-F238E27FC236}">
                <a16:creationId xmlns:a16="http://schemas.microsoft.com/office/drawing/2014/main" id="{482DE54F-1D71-D36F-D51E-AE047DF42BBB}"/>
              </a:ext>
            </a:extLst>
          </p:cNvPr>
          <p:cNvGraphicFramePr>
            <a:graphicFrameLocks noGrp="1"/>
          </p:cNvGraphicFramePr>
          <p:nvPr>
            <p:extLst>
              <p:ext uri="{D42A27DB-BD31-4B8C-83A1-F6EECF244321}">
                <p14:modId xmlns:p14="http://schemas.microsoft.com/office/powerpoint/2010/main" val="383180881"/>
              </p:ext>
            </p:extLst>
          </p:nvPr>
        </p:nvGraphicFramePr>
        <p:xfrm>
          <a:off x="186146" y="3639228"/>
          <a:ext cx="8771708" cy="2274266"/>
        </p:xfrm>
        <a:graphic>
          <a:graphicData uri="http://schemas.openxmlformats.org/drawingml/2006/table">
            <a:tbl>
              <a:tblPr firstRow="1" bandRow="1">
                <a:tableStyleId>{5C22544A-7EE6-4342-B048-85BDC9FD1C3A}</a:tableStyleId>
              </a:tblPr>
              <a:tblGrid>
                <a:gridCol w="1623060">
                  <a:extLst>
                    <a:ext uri="{9D8B030D-6E8A-4147-A177-3AD203B41FA5}">
                      <a16:colId xmlns:a16="http://schemas.microsoft.com/office/drawing/2014/main" val="3791782914"/>
                    </a:ext>
                  </a:extLst>
                </a:gridCol>
                <a:gridCol w="1561011">
                  <a:extLst>
                    <a:ext uri="{9D8B030D-6E8A-4147-A177-3AD203B41FA5}">
                      <a16:colId xmlns:a16="http://schemas.microsoft.com/office/drawing/2014/main" val="393759323"/>
                    </a:ext>
                  </a:extLst>
                </a:gridCol>
                <a:gridCol w="2050869">
                  <a:extLst>
                    <a:ext uri="{9D8B030D-6E8A-4147-A177-3AD203B41FA5}">
                      <a16:colId xmlns:a16="http://schemas.microsoft.com/office/drawing/2014/main" val="1896283503"/>
                    </a:ext>
                  </a:extLst>
                </a:gridCol>
                <a:gridCol w="3536768">
                  <a:extLst>
                    <a:ext uri="{9D8B030D-6E8A-4147-A177-3AD203B41FA5}">
                      <a16:colId xmlns:a16="http://schemas.microsoft.com/office/drawing/2014/main" val="2459886873"/>
                    </a:ext>
                  </a:extLst>
                </a:gridCol>
              </a:tblGrid>
              <a:tr h="802880">
                <a:tc>
                  <a:txBody>
                    <a:bodyPr/>
                    <a:lstStyle/>
                    <a:p>
                      <a:pPr rtl="0" fontAlgn="t">
                        <a:spcBef>
                          <a:spcPts val="0"/>
                        </a:spcBef>
                        <a:spcAft>
                          <a:spcPts val="0"/>
                        </a:spcAft>
                      </a:pPr>
                      <a:r>
                        <a:rPr lang="de-DE" sz="1600" b="1" i="0" u="none" strike="noStrike" dirty="0">
                          <a:solidFill>
                            <a:schemeClr val="bg1"/>
                          </a:solidFill>
                          <a:effectLst/>
                          <a:latin typeface="Arial" panose="020B0604020202020204" pitchFamily="34" charset="0"/>
                        </a:rPr>
                        <a:t>segment.ms</a:t>
                      </a:r>
                      <a:endParaRPr lang="de-DE" sz="3200" b="1" dirty="0">
                        <a:solidFill>
                          <a:schemeClr val="bg1"/>
                        </a:solidFill>
                        <a:effectLst/>
                      </a:endParaRPr>
                    </a:p>
                  </a:txBody>
                  <a:tcPr marL="63500" marR="63500" marT="63500" marB="63500"/>
                </a:tc>
                <a:tc>
                  <a:txBody>
                    <a:bodyPr/>
                    <a:lstStyle/>
                    <a:p>
                      <a:pPr rtl="0" fontAlgn="t">
                        <a:spcBef>
                          <a:spcPts val="0"/>
                        </a:spcBef>
                        <a:spcAft>
                          <a:spcPts val="0"/>
                        </a:spcAft>
                      </a:pPr>
                      <a:r>
                        <a:rPr lang="de-DE" sz="1600" b="1" i="0" u="none" strike="noStrike">
                          <a:solidFill>
                            <a:schemeClr val="bg1"/>
                          </a:solidFill>
                          <a:effectLst/>
                          <a:latin typeface="Arial" panose="020B0604020202020204" pitchFamily="34" charset="0"/>
                        </a:rPr>
                        <a:t>retention.ms</a:t>
                      </a:r>
                      <a:endParaRPr lang="de-DE" sz="3200" b="1">
                        <a:solidFill>
                          <a:schemeClr val="bg1"/>
                        </a:solidFill>
                        <a:effectLst/>
                      </a:endParaRPr>
                    </a:p>
                  </a:txBody>
                  <a:tcPr marL="63500" marR="63500" marT="63500" marB="63500"/>
                </a:tc>
                <a:tc>
                  <a:txBody>
                    <a:bodyPr/>
                    <a:lstStyle/>
                    <a:p>
                      <a:pPr rtl="0" fontAlgn="t">
                        <a:spcBef>
                          <a:spcPts val="0"/>
                        </a:spcBef>
                        <a:spcAft>
                          <a:spcPts val="0"/>
                        </a:spcAft>
                      </a:pPr>
                      <a:r>
                        <a:rPr lang="de-DE" sz="1600" b="1" i="0" u="none" strike="noStrike">
                          <a:solidFill>
                            <a:schemeClr val="bg1"/>
                          </a:solidFill>
                          <a:effectLst/>
                          <a:latin typeface="Arial" panose="020B0604020202020204" pitchFamily="34" charset="0"/>
                        </a:rPr>
                        <a:t>log.retention.check.interval.ms</a:t>
                      </a:r>
                      <a:endParaRPr lang="de-DE" sz="3200" b="1">
                        <a:solidFill>
                          <a:schemeClr val="bg1"/>
                        </a:solidFill>
                        <a:effectLst/>
                      </a:endParaRPr>
                    </a:p>
                  </a:txBody>
                  <a:tcPr marL="63500" marR="63500" marT="63500" marB="63500"/>
                </a:tc>
                <a:tc>
                  <a:txBody>
                    <a:bodyPr/>
                    <a:lstStyle/>
                    <a:p>
                      <a:pPr rtl="0" fontAlgn="t">
                        <a:spcBef>
                          <a:spcPts val="0"/>
                        </a:spcBef>
                        <a:spcAft>
                          <a:spcPts val="0"/>
                        </a:spcAft>
                      </a:pPr>
                      <a:r>
                        <a:rPr lang="de-DE" sz="1600" b="1" i="0" u="none" strike="noStrike" dirty="0">
                          <a:solidFill>
                            <a:schemeClr val="bg1"/>
                          </a:solidFill>
                          <a:effectLst/>
                          <a:latin typeface="Arial" panose="020B0604020202020204" pitchFamily="34" charset="0"/>
                        </a:rPr>
                        <a:t>Mögliches Alter der Nachrichten zum Zeitpunkt der Löschung</a:t>
                      </a:r>
                    </a:p>
                  </a:txBody>
                  <a:tcPr marL="63500" marR="63500" marT="63500" marB="63500"/>
                </a:tc>
                <a:extLst>
                  <a:ext uri="{0D108BD9-81ED-4DB2-BD59-A6C34878D82A}">
                    <a16:rowId xmlns:a16="http://schemas.microsoft.com/office/drawing/2014/main" val="3033064372"/>
                  </a:ext>
                </a:extLst>
              </a:tr>
              <a:tr h="490462">
                <a:tc>
                  <a:txBody>
                    <a:bodyPr/>
                    <a:lstStyle/>
                    <a:p>
                      <a:pPr rtl="0" fontAlgn="t">
                        <a:spcBef>
                          <a:spcPts val="0"/>
                        </a:spcBef>
                        <a:spcAft>
                          <a:spcPts val="0"/>
                        </a:spcAft>
                      </a:pPr>
                      <a:r>
                        <a:rPr lang="de-DE" sz="2000" b="0" i="0" u="none" strike="noStrike" dirty="0">
                          <a:solidFill>
                            <a:srgbClr val="242424"/>
                          </a:solidFill>
                          <a:effectLst/>
                          <a:latin typeface="Arial" panose="020B0604020202020204" pitchFamily="34" charset="0"/>
                          <a:cs typeface="Arial" panose="020B0604020202020204" pitchFamily="34" charset="0"/>
                        </a:rPr>
                        <a:t>20 sec</a:t>
                      </a:r>
                      <a:endParaRPr lang="de-DE" sz="2000" dirty="0">
                        <a:effectLst/>
                        <a:latin typeface="Arial" panose="020B0604020202020204" pitchFamily="34" charset="0"/>
                        <a:cs typeface="Arial" panose="020B0604020202020204" pitchFamily="34" charset="0"/>
                      </a:endParaRPr>
                    </a:p>
                  </a:txBody>
                  <a:tcPr marL="63500" marR="63500" marT="63500" marB="63500"/>
                </a:tc>
                <a:tc>
                  <a:txBody>
                    <a:bodyPr/>
                    <a:lstStyle/>
                    <a:p>
                      <a:pPr rtl="0" fontAlgn="t">
                        <a:spcBef>
                          <a:spcPts val="0"/>
                        </a:spcBef>
                        <a:spcAft>
                          <a:spcPts val="0"/>
                        </a:spcAft>
                      </a:pPr>
                      <a:r>
                        <a:rPr lang="de-DE" sz="2000" b="0" i="0" u="none" strike="noStrike" dirty="0">
                          <a:solidFill>
                            <a:srgbClr val="242424"/>
                          </a:solidFill>
                          <a:effectLst/>
                          <a:latin typeface="Arial" panose="020B0604020202020204" pitchFamily="34" charset="0"/>
                          <a:cs typeface="Arial" panose="020B0604020202020204" pitchFamily="34" charset="0"/>
                        </a:rPr>
                        <a:t>35 sec</a:t>
                      </a:r>
                      <a:endParaRPr lang="de-DE" sz="2000" dirty="0">
                        <a:effectLst/>
                        <a:latin typeface="Arial" panose="020B0604020202020204" pitchFamily="34" charset="0"/>
                        <a:cs typeface="Arial" panose="020B0604020202020204" pitchFamily="34" charset="0"/>
                      </a:endParaRPr>
                    </a:p>
                  </a:txBody>
                  <a:tcPr marL="63500" marR="63500" marT="63500" marB="63500"/>
                </a:tc>
                <a:tc>
                  <a:txBody>
                    <a:bodyPr/>
                    <a:lstStyle/>
                    <a:p>
                      <a:pPr rtl="0" fontAlgn="t">
                        <a:spcBef>
                          <a:spcPts val="0"/>
                        </a:spcBef>
                        <a:spcAft>
                          <a:spcPts val="0"/>
                        </a:spcAft>
                      </a:pPr>
                      <a:r>
                        <a:rPr lang="de-DE" sz="2000" b="0" i="0" u="none" strike="noStrike" dirty="0">
                          <a:solidFill>
                            <a:srgbClr val="242424"/>
                          </a:solidFill>
                          <a:effectLst/>
                          <a:latin typeface="Arial" panose="020B0604020202020204" pitchFamily="34" charset="0"/>
                          <a:cs typeface="Arial" panose="020B0604020202020204" pitchFamily="34" charset="0"/>
                        </a:rPr>
                        <a:t>5 sec</a:t>
                      </a:r>
                      <a:endParaRPr lang="de-DE" sz="2000" dirty="0">
                        <a:effectLst/>
                        <a:latin typeface="Arial" panose="020B0604020202020204" pitchFamily="34" charset="0"/>
                        <a:cs typeface="Arial" panose="020B0604020202020204" pitchFamily="34" charset="0"/>
                      </a:endParaRPr>
                    </a:p>
                  </a:txBody>
                  <a:tcPr marL="63500" marR="63500" marT="63500" marB="63500"/>
                </a:tc>
                <a:tc>
                  <a:txBody>
                    <a:bodyPr/>
                    <a:lstStyle/>
                    <a:p>
                      <a:pPr rtl="0" fontAlgn="t">
                        <a:spcBef>
                          <a:spcPts val="0"/>
                        </a:spcBef>
                        <a:spcAft>
                          <a:spcPts val="0"/>
                        </a:spcAft>
                      </a:pPr>
                      <a:r>
                        <a:rPr lang="de-DE" sz="2000" dirty="0">
                          <a:effectLst/>
                          <a:latin typeface="Arial" panose="020B0604020202020204" pitchFamily="34" charset="0"/>
                          <a:cs typeface="Arial" panose="020B0604020202020204" pitchFamily="34" charset="0"/>
                        </a:rPr>
                        <a:t>35 sec - 60 sec</a:t>
                      </a:r>
                    </a:p>
                  </a:txBody>
                  <a:tcPr marL="63500" marR="63500" marT="63500" marB="63500"/>
                </a:tc>
                <a:extLst>
                  <a:ext uri="{0D108BD9-81ED-4DB2-BD59-A6C34878D82A}">
                    <a16:rowId xmlns:a16="http://schemas.microsoft.com/office/drawing/2014/main" val="2376696132"/>
                  </a:ext>
                </a:extLst>
              </a:tr>
              <a:tr h="490462">
                <a:tc>
                  <a:txBody>
                    <a:bodyPr/>
                    <a:lstStyle/>
                    <a:p>
                      <a:pPr rtl="0" fontAlgn="t">
                        <a:spcBef>
                          <a:spcPts val="0"/>
                        </a:spcBef>
                        <a:spcAft>
                          <a:spcPts val="0"/>
                        </a:spcAft>
                      </a:pPr>
                      <a:r>
                        <a:rPr lang="de-DE" sz="2000" b="0" i="0" u="none" strike="noStrike" dirty="0">
                          <a:solidFill>
                            <a:srgbClr val="242424"/>
                          </a:solidFill>
                          <a:effectLst/>
                          <a:latin typeface="Arial" panose="020B0604020202020204" pitchFamily="34" charset="0"/>
                          <a:cs typeface="Arial" panose="020B0604020202020204" pitchFamily="34" charset="0"/>
                        </a:rPr>
                        <a:t>20 sec</a:t>
                      </a:r>
                      <a:endParaRPr lang="de-DE" sz="2000" dirty="0">
                        <a:effectLst/>
                        <a:latin typeface="Arial" panose="020B0604020202020204" pitchFamily="34" charset="0"/>
                        <a:cs typeface="Arial" panose="020B0604020202020204" pitchFamily="34" charset="0"/>
                      </a:endParaRPr>
                    </a:p>
                  </a:txBody>
                  <a:tcPr marL="63500" marR="63500" marT="63500" marB="63500"/>
                </a:tc>
                <a:tc>
                  <a:txBody>
                    <a:bodyPr/>
                    <a:lstStyle/>
                    <a:p>
                      <a:pPr rtl="0" fontAlgn="t">
                        <a:spcBef>
                          <a:spcPts val="0"/>
                        </a:spcBef>
                        <a:spcAft>
                          <a:spcPts val="0"/>
                        </a:spcAft>
                      </a:pPr>
                      <a:r>
                        <a:rPr lang="de-DE" sz="2000" b="0" i="0" u="none" strike="noStrike" dirty="0">
                          <a:solidFill>
                            <a:srgbClr val="242424"/>
                          </a:solidFill>
                          <a:effectLst/>
                          <a:latin typeface="Arial" panose="020B0604020202020204" pitchFamily="34" charset="0"/>
                          <a:cs typeface="Arial" panose="020B0604020202020204" pitchFamily="34" charset="0"/>
                        </a:rPr>
                        <a:t>55 sec</a:t>
                      </a:r>
                      <a:endParaRPr lang="de-DE" sz="2000" dirty="0">
                        <a:effectLst/>
                        <a:latin typeface="Arial" panose="020B0604020202020204" pitchFamily="34" charset="0"/>
                        <a:cs typeface="Arial" panose="020B0604020202020204" pitchFamily="34" charset="0"/>
                      </a:endParaRPr>
                    </a:p>
                  </a:txBody>
                  <a:tcPr marL="63500" marR="63500" marT="63500" marB="63500"/>
                </a:tc>
                <a:tc>
                  <a:txBody>
                    <a:bodyPr/>
                    <a:lstStyle/>
                    <a:p>
                      <a:pPr rtl="0" fontAlgn="t">
                        <a:spcBef>
                          <a:spcPts val="0"/>
                        </a:spcBef>
                        <a:spcAft>
                          <a:spcPts val="0"/>
                        </a:spcAft>
                      </a:pPr>
                      <a:r>
                        <a:rPr lang="de-DE" sz="2000" b="0" i="0" u="none" strike="noStrike" dirty="0">
                          <a:solidFill>
                            <a:srgbClr val="242424"/>
                          </a:solidFill>
                          <a:effectLst/>
                          <a:latin typeface="Arial" panose="020B0604020202020204" pitchFamily="34" charset="0"/>
                          <a:cs typeface="Arial" panose="020B0604020202020204" pitchFamily="34" charset="0"/>
                        </a:rPr>
                        <a:t>5 sec</a:t>
                      </a:r>
                      <a:endParaRPr lang="de-DE" sz="2000" dirty="0">
                        <a:effectLst/>
                        <a:latin typeface="Arial" panose="020B0604020202020204" pitchFamily="34" charset="0"/>
                        <a:cs typeface="Arial" panose="020B0604020202020204" pitchFamily="34" charset="0"/>
                      </a:endParaRPr>
                    </a:p>
                  </a:txBody>
                  <a:tcPr marL="63500" marR="63500" marT="63500" marB="63500"/>
                </a:tc>
                <a:tc>
                  <a:txBody>
                    <a:bodyPr/>
                    <a:lstStyle/>
                    <a:p>
                      <a:pPr rtl="0" fontAlgn="t">
                        <a:spcBef>
                          <a:spcPts val="0"/>
                        </a:spcBef>
                        <a:spcAft>
                          <a:spcPts val="0"/>
                        </a:spcAft>
                      </a:pPr>
                      <a:r>
                        <a:rPr lang="de-DE" sz="2000" dirty="0">
                          <a:effectLst/>
                          <a:latin typeface="Arial" panose="020B0604020202020204" pitchFamily="34" charset="0"/>
                          <a:cs typeface="Arial" panose="020B0604020202020204" pitchFamily="34" charset="0"/>
                        </a:rPr>
                        <a:t>55 sec - 80 sec</a:t>
                      </a:r>
                    </a:p>
                  </a:txBody>
                  <a:tcPr marL="63500" marR="63500" marT="63500" marB="63500"/>
                </a:tc>
                <a:extLst>
                  <a:ext uri="{0D108BD9-81ED-4DB2-BD59-A6C34878D82A}">
                    <a16:rowId xmlns:a16="http://schemas.microsoft.com/office/drawing/2014/main" val="1169402786"/>
                  </a:ext>
                </a:extLst>
              </a:tr>
              <a:tr h="490462">
                <a:tc>
                  <a:txBody>
                    <a:bodyPr/>
                    <a:lstStyle/>
                    <a:p>
                      <a:pPr rtl="0" fontAlgn="t">
                        <a:spcBef>
                          <a:spcPts val="0"/>
                        </a:spcBef>
                        <a:spcAft>
                          <a:spcPts val="0"/>
                        </a:spcAft>
                      </a:pPr>
                      <a:r>
                        <a:rPr lang="de-DE" sz="2000" dirty="0">
                          <a:effectLst/>
                          <a:latin typeface="Arial" panose="020B0604020202020204" pitchFamily="34" charset="0"/>
                          <a:cs typeface="Arial" panose="020B0604020202020204" pitchFamily="34" charset="0"/>
                        </a:rPr>
                        <a:t>5 sec</a:t>
                      </a:r>
                    </a:p>
                  </a:txBody>
                  <a:tcPr marL="63500" marR="63500" marT="63500" marB="63500"/>
                </a:tc>
                <a:tc>
                  <a:txBody>
                    <a:bodyPr/>
                    <a:lstStyle/>
                    <a:p>
                      <a:pPr rtl="0" fontAlgn="t">
                        <a:spcBef>
                          <a:spcPts val="0"/>
                        </a:spcBef>
                        <a:spcAft>
                          <a:spcPts val="0"/>
                        </a:spcAft>
                      </a:pPr>
                      <a:r>
                        <a:rPr lang="de-DE" sz="2000" dirty="0">
                          <a:effectLst/>
                          <a:latin typeface="Arial" panose="020B0604020202020204" pitchFamily="34" charset="0"/>
                          <a:cs typeface="Arial" panose="020B0604020202020204" pitchFamily="34" charset="0"/>
                        </a:rPr>
                        <a:t>50 sec</a:t>
                      </a:r>
                    </a:p>
                  </a:txBody>
                  <a:tcPr marL="63500" marR="63500" marT="63500" marB="63500"/>
                </a:tc>
                <a:tc>
                  <a:txBody>
                    <a:bodyPr/>
                    <a:lstStyle/>
                    <a:p>
                      <a:pPr rtl="0" fontAlgn="t">
                        <a:spcBef>
                          <a:spcPts val="0"/>
                        </a:spcBef>
                        <a:spcAft>
                          <a:spcPts val="0"/>
                        </a:spcAft>
                      </a:pPr>
                      <a:r>
                        <a:rPr lang="de-DE" sz="2000" dirty="0">
                          <a:effectLst/>
                          <a:latin typeface="Arial" panose="020B0604020202020204" pitchFamily="34" charset="0"/>
                          <a:cs typeface="Arial" panose="020B0604020202020204" pitchFamily="34" charset="0"/>
                        </a:rPr>
                        <a:t>5 sec</a:t>
                      </a:r>
                    </a:p>
                  </a:txBody>
                  <a:tcPr marL="63500" marR="63500" marT="63500" marB="63500"/>
                </a:tc>
                <a:tc>
                  <a:txBody>
                    <a:bodyPr/>
                    <a:lstStyle/>
                    <a:p>
                      <a:pPr rtl="0" fontAlgn="t">
                        <a:spcBef>
                          <a:spcPts val="0"/>
                        </a:spcBef>
                        <a:spcAft>
                          <a:spcPts val="0"/>
                        </a:spcAft>
                      </a:pPr>
                      <a:r>
                        <a:rPr lang="de-DE" sz="2000" dirty="0">
                          <a:effectLst/>
                          <a:latin typeface="Arial" panose="020B0604020202020204" pitchFamily="34" charset="0"/>
                          <a:cs typeface="Arial" panose="020B0604020202020204" pitchFamily="34" charset="0"/>
                        </a:rPr>
                        <a:t>50 sec - 60 sec</a:t>
                      </a:r>
                    </a:p>
                  </a:txBody>
                  <a:tcPr marL="63500" marR="63500" marT="63500" marB="63500"/>
                </a:tc>
                <a:extLst>
                  <a:ext uri="{0D108BD9-81ED-4DB2-BD59-A6C34878D82A}">
                    <a16:rowId xmlns:a16="http://schemas.microsoft.com/office/drawing/2014/main" val="1437126390"/>
                  </a:ext>
                </a:extLst>
              </a:tr>
            </a:tbl>
          </a:graphicData>
        </a:graphic>
      </p:graphicFrame>
      <p:sp>
        <p:nvSpPr>
          <p:cNvPr id="5" name="Textfeld 4">
            <a:extLst>
              <a:ext uri="{FF2B5EF4-FFF2-40B4-BE49-F238E27FC236}">
                <a16:creationId xmlns:a16="http://schemas.microsoft.com/office/drawing/2014/main" id="{44912798-DAB9-CE0F-01F0-12627988C031}"/>
              </a:ext>
            </a:extLst>
          </p:cNvPr>
          <p:cNvSpPr txBox="1"/>
          <p:nvPr/>
        </p:nvSpPr>
        <p:spPr>
          <a:xfrm>
            <a:off x="1037616" y="6124059"/>
            <a:ext cx="7329955" cy="369332"/>
          </a:xfrm>
          <a:prstGeom prst="rect">
            <a:avLst/>
          </a:prstGeom>
          <a:noFill/>
        </p:spPr>
        <p:txBody>
          <a:bodyPr wrap="none" rtlCol="0">
            <a:spAutoFit/>
          </a:bodyPr>
          <a:lstStyle/>
          <a:p>
            <a:r>
              <a:rPr lang="de-DE" dirty="0"/>
              <a:t>[retention.ms ; segment.ms + retention.ms + log.retention.check.interval.ms]</a:t>
            </a:r>
          </a:p>
        </p:txBody>
      </p:sp>
    </p:spTree>
    <p:extLst>
      <p:ext uri="{BB962C8B-B14F-4D97-AF65-F5344CB8AC3E}">
        <p14:creationId xmlns:p14="http://schemas.microsoft.com/office/powerpoint/2010/main" val="1300962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5C4939-D4B6-C7FE-F403-E23398362346}"/>
              </a:ext>
            </a:extLst>
          </p:cNvPr>
          <p:cNvSpPr>
            <a:spLocks noGrp="1"/>
          </p:cNvSpPr>
          <p:nvPr>
            <p:ph type="title"/>
          </p:nvPr>
        </p:nvSpPr>
        <p:spPr/>
        <p:txBody>
          <a:bodyPr/>
          <a:lstStyle/>
          <a:p>
            <a:r>
              <a:rPr lang="de-DE"/>
              <a:t>Producer</a:t>
            </a:r>
          </a:p>
        </p:txBody>
      </p:sp>
      <p:pic>
        <p:nvPicPr>
          <p:cNvPr id="4" name="Picture 4">
            <a:extLst>
              <a:ext uri="{FF2B5EF4-FFF2-40B4-BE49-F238E27FC236}">
                <a16:creationId xmlns:a16="http://schemas.microsoft.com/office/drawing/2014/main" id="{DA12AC41-3D16-A73B-C471-315B3F59CBC9}"/>
              </a:ext>
            </a:extLst>
          </p:cNvPr>
          <p:cNvPicPr>
            <a:picLocks noGrp="1" noChangeAspect="1"/>
          </p:cNvPicPr>
          <p:nvPr>
            <p:ph idx="1"/>
          </p:nvPr>
        </p:nvPicPr>
        <p:blipFill>
          <a:blip r:embed="rId2"/>
          <a:stretch>
            <a:fillRect/>
          </a:stretch>
        </p:blipFill>
        <p:spPr>
          <a:xfrm>
            <a:off x="1816469" y="1600200"/>
            <a:ext cx="5511061" cy="4525963"/>
          </a:xfrm>
          <a:prstGeom prst="rect">
            <a:avLst/>
          </a:prstGeom>
        </p:spPr>
      </p:pic>
      <p:sp>
        <p:nvSpPr>
          <p:cNvPr id="5" name="Rechteck: abgerundete Ecken 4">
            <a:extLst>
              <a:ext uri="{FF2B5EF4-FFF2-40B4-BE49-F238E27FC236}">
                <a16:creationId xmlns:a16="http://schemas.microsoft.com/office/drawing/2014/main" id="{BE5CEBA7-2954-B86D-D1E2-D3C1754C1851}"/>
              </a:ext>
            </a:extLst>
          </p:cNvPr>
          <p:cNvSpPr/>
          <p:nvPr/>
        </p:nvSpPr>
        <p:spPr>
          <a:xfrm>
            <a:off x="1816469" y="3046130"/>
            <a:ext cx="2054304" cy="318637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pic>
        <p:nvPicPr>
          <p:cNvPr id="3" name="Grafik 2" descr="Fabrik mit einfarbiger Füllung">
            <a:extLst>
              <a:ext uri="{FF2B5EF4-FFF2-40B4-BE49-F238E27FC236}">
                <a16:creationId xmlns:a16="http://schemas.microsoft.com/office/drawing/2014/main" id="{3A737184-E5F3-4A98-D639-1AAFFFF4E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6974" y="-27804"/>
            <a:ext cx="914400" cy="914400"/>
          </a:xfrm>
          <a:prstGeom prst="rect">
            <a:avLst/>
          </a:prstGeom>
        </p:spPr>
      </p:pic>
    </p:spTree>
    <p:extLst>
      <p:ext uri="{BB962C8B-B14F-4D97-AF65-F5344CB8AC3E}">
        <p14:creationId xmlns:p14="http://schemas.microsoft.com/office/powerpoint/2010/main" val="2499934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2252FB-975D-C66F-7246-1579EA037396}"/>
              </a:ext>
            </a:extLst>
          </p:cNvPr>
          <p:cNvSpPr>
            <a:spLocks noGrp="1"/>
          </p:cNvSpPr>
          <p:nvPr>
            <p:ph type="title"/>
          </p:nvPr>
        </p:nvSpPr>
        <p:spPr/>
        <p:txBody>
          <a:bodyPr/>
          <a:lstStyle/>
          <a:p>
            <a:r>
              <a:rPr lang="de-DE"/>
              <a:t>Deep Dive: Producer</a:t>
            </a:r>
          </a:p>
        </p:txBody>
      </p:sp>
      <p:sp>
        <p:nvSpPr>
          <p:cNvPr id="3" name="Inhaltsplatzhalter 2">
            <a:extLst>
              <a:ext uri="{FF2B5EF4-FFF2-40B4-BE49-F238E27FC236}">
                <a16:creationId xmlns:a16="http://schemas.microsoft.com/office/drawing/2014/main" id="{C5B151DA-9780-9FE4-6CD1-077865A6D089}"/>
              </a:ext>
            </a:extLst>
          </p:cNvPr>
          <p:cNvSpPr>
            <a:spLocks noGrp="1"/>
          </p:cNvSpPr>
          <p:nvPr>
            <p:ph idx="1"/>
          </p:nvPr>
        </p:nvSpPr>
        <p:spPr/>
        <p:txBody>
          <a:bodyPr/>
          <a:lstStyle/>
          <a:p>
            <a:r>
              <a:rPr lang="de-DE" dirty="0"/>
              <a:t>Producer sind </a:t>
            </a:r>
            <a:r>
              <a:rPr lang="de-DE" dirty="0" err="1"/>
              <a:t>Clienten</a:t>
            </a:r>
            <a:r>
              <a:rPr lang="de-DE" dirty="0"/>
              <a:t> eines Kafka Clusters.</a:t>
            </a:r>
          </a:p>
          <a:p>
            <a:r>
              <a:rPr lang="de-DE" dirty="0"/>
              <a:t>Sie verbinden sich mit dem Kluster und schreiben Nachrichten an die Leader der </a:t>
            </a:r>
            <a:r>
              <a:rPr lang="de-DE" dirty="0" err="1"/>
              <a:t>Partionen</a:t>
            </a:r>
            <a:r>
              <a:rPr lang="de-DE" dirty="0"/>
              <a:t> der jeweiligen Topics.</a:t>
            </a:r>
          </a:p>
        </p:txBody>
      </p:sp>
      <p:pic>
        <p:nvPicPr>
          <p:cNvPr id="6" name="Grafik 5" descr="Fabrik mit einfarbiger Füllung">
            <a:extLst>
              <a:ext uri="{FF2B5EF4-FFF2-40B4-BE49-F238E27FC236}">
                <a16:creationId xmlns:a16="http://schemas.microsoft.com/office/drawing/2014/main" id="{7B6B5433-EC2B-548B-EBAB-9E78EDAFA9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974" y="-27804"/>
            <a:ext cx="914400" cy="914400"/>
          </a:xfrm>
          <a:prstGeom prst="rect">
            <a:avLst/>
          </a:prstGeom>
        </p:spPr>
      </p:pic>
    </p:spTree>
    <p:extLst>
      <p:ext uri="{BB962C8B-B14F-4D97-AF65-F5344CB8AC3E}">
        <p14:creationId xmlns:p14="http://schemas.microsoft.com/office/powerpoint/2010/main" val="786821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F74DDE2-4C99-E25D-BDF4-0E805474BDBD}"/>
              </a:ext>
            </a:extLst>
          </p:cNvPr>
          <p:cNvSpPr/>
          <p:nvPr/>
        </p:nvSpPr>
        <p:spPr>
          <a:xfrm>
            <a:off x="777240" y="1783080"/>
            <a:ext cx="1463040" cy="46800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2" name="Titel 1">
            <a:extLst>
              <a:ext uri="{FF2B5EF4-FFF2-40B4-BE49-F238E27FC236}">
                <a16:creationId xmlns:a16="http://schemas.microsoft.com/office/drawing/2014/main" id="{BC121F63-124C-E28D-064E-101B5A367CD8}"/>
              </a:ext>
            </a:extLst>
          </p:cNvPr>
          <p:cNvSpPr>
            <a:spLocks noGrp="1"/>
          </p:cNvSpPr>
          <p:nvPr>
            <p:ph type="title"/>
          </p:nvPr>
        </p:nvSpPr>
        <p:spPr/>
        <p:txBody>
          <a:bodyPr/>
          <a:lstStyle/>
          <a:p>
            <a:r>
              <a:rPr lang="de-DE" dirty="0"/>
              <a:t>Übersicht Producer</a:t>
            </a:r>
          </a:p>
        </p:txBody>
      </p:sp>
      <p:sp>
        <p:nvSpPr>
          <p:cNvPr id="4" name="Textfeld 3">
            <a:extLst>
              <a:ext uri="{FF2B5EF4-FFF2-40B4-BE49-F238E27FC236}">
                <a16:creationId xmlns:a16="http://schemas.microsoft.com/office/drawing/2014/main" id="{C325EDDF-12A3-F8B8-BE2C-1B574E33CA4D}"/>
              </a:ext>
            </a:extLst>
          </p:cNvPr>
          <p:cNvSpPr txBox="1"/>
          <p:nvPr/>
        </p:nvSpPr>
        <p:spPr>
          <a:xfrm>
            <a:off x="917664" y="1928105"/>
            <a:ext cx="1182189" cy="369332"/>
          </a:xfrm>
          <a:prstGeom prst="rect">
            <a:avLst/>
          </a:prstGeom>
          <a:noFill/>
        </p:spPr>
        <p:txBody>
          <a:bodyPr wrap="square" rtlCol="0">
            <a:spAutoFit/>
          </a:bodyPr>
          <a:lstStyle/>
          <a:p>
            <a:r>
              <a:rPr lang="de-DE" i="1"/>
              <a:t>Dein Code</a:t>
            </a:r>
          </a:p>
        </p:txBody>
      </p:sp>
      <p:sp>
        <p:nvSpPr>
          <p:cNvPr id="6" name="Rechteck 5">
            <a:extLst>
              <a:ext uri="{FF2B5EF4-FFF2-40B4-BE49-F238E27FC236}">
                <a16:creationId xmlns:a16="http://schemas.microsoft.com/office/drawing/2014/main" id="{CB86665C-01F5-53A6-D2BF-4E995B093E94}"/>
              </a:ext>
            </a:extLst>
          </p:cNvPr>
          <p:cNvSpPr/>
          <p:nvPr/>
        </p:nvSpPr>
        <p:spPr>
          <a:xfrm>
            <a:off x="1051560" y="2645229"/>
            <a:ext cx="894806" cy="58782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de-DE"/>
              <a:t>Data</a:t>
            </a:r>
          </a:p>
        </p:txBody>
      </p:sp>
      <p:sp>
        <p:nvSpPr>
          <p:cNvPr id="8" name="Legende: mit Pfeil nach oben 7">
            <a:extLst>
              <a:ext uri="{FF2B5EF4-FFF2-40B4-BE49-F238E27FC236}">
                <a16:creationId xmlns:a16="http://schemas.microsoft.com/office/drawing/2014/main" id="{2B0FE0FD-EF52-5CA6-ACE1-A077A012136B}"/>
              </a:ext>
            </a:extLst>
          </p:cNvPr>
          <p:cNvSpPr/>
          <p:nvPr/>
        </p:nvSpPr>
        <p:spPr>
          <a:xfrm>
            <a:off x="1022168" y="3283335"/>
            <a:ext cx="973183" cy="1355951"/>
          </a:xfrm>
          <a:prstGeom prst="upArrowCallout">
            <a:avLst>
              <a:gd name="adj1" fmla="val 25000"/>
              <a:gd name="adj2" fmla="val 25000"/>
              <a:gd name="adj3" fmla="val 25000"/>
              <a:gd name="adj4" fmla="val 73166"/>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topic</a:t>
            </a:r>
            <a:endParaRPr lang="de-DE" dirty="0"/>
          </a:p>
          <a:p>
            <a:pPr algn="ctr"/>
            <a:r>
              <a:rPr lang="de-DE" dirty="0" err="1"/>
              <a:t>key</a:t>
            </a:r>
            <a:endParaRPr lang="de-DE" dirty="0"/>
          </a:p>
          <a:p>
            <a:pPr algn="ctr"/>
            <a:r>
              <a:rPr lang="de-DE" dirty="0" err="1"/>
              <a:t>value</a:t>
            </a:r>
            <a:endParaRPr lang="de-DE" dirty="0"/>
          </a:p>
        </p:txBody>
      </p:sp>
      <p:sp>
        <p:nvSpPr>
          <p:cNvPr id="9" name="Rechteck 8">
            <a:extLst>
              <a:ext uri="{FF2B5EF4-FFF2-40B4-BE49-F238E27FC236}">
                <a16:creationId xmlns:a16="http://schemas.microsoft.com/office/drawing/2014/main" id="{63257DD4-83D3-C143-FFC8-C19D11F527B0}"/>
              </a:ext>
            </a:extLst>
          </p:cNvPr>
          <p:cNvSpPr/>
          <p:nvPr/>
        </p:nvSpPr>
        <p:spPr>
          <a:xfrm>
            <a:off x="2246811" y="1783080"/>
            <a:ext cx="4140476" cy="46800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10" name="Textfeld 9">
            <a:extLst>
              <a:ext uri="{FF2B5EF4-FFF2-40B4-BE49-F238E27FC236}">
                <a16:creationId xmlns:a16="http://schemas.microsoft.com/office/drawing/2014/main" id="{7A5DA7AF-60AB-ACC5-0386-79001DCB70FA}"/>
              </a:ext>
            </a:extLst>
          </p:cNvPr>
          <p:cNvSpPr txBox="1"/>
          <p:nvPr/>
        </p:nvSpPr>
        <p:spPr>
          <a:xfrm>
            <a:off x="2380704" y="1925084"/>
            <a:ext cx="1485902" cy="369332"/>
          </a:xfrm>
          <a:prstGeom prst="rect">
            <a:avLst/>
          </a:prstGeom>
          <a:noFill/>
        </p:spPr>
        <p:txBody>
          <a:bodyPr wrap="square" rtlCol="0">
            <a:spAutoFit/>
          </a:bodyPr>
          <a:lstStyle/>
          <a:p>
            <a:r>
              <a:rPr lang="de-DE" i="1"/>
              <a:t>Kafka Library</a:t>
            </a:r>
          </a:p>
        </p:txBody>
      </p:sp>
      <p:sp>
        <p:nvSpPr>
          <p:cNvPr id="11" name="Textfeld 10">
            <a:extLst>
              <a:ext uri="{FF2B5EF4-FFF2-40B4-BE49-F238E27FC236}">
                <a16:creationId xmlns:a16="http://schemas.microsoft.com/office/drawing/2014/main" id="{6BD9D99E-8988-CD2C-0886-0D2D0698CBCD}"/>
              </a:ext>
            </a:extLst>
          </p:cNvPr>
          <p:cNvSpPr txBox="1"/>
          <p:nvPr/>
        </p:nvSpPr>
        <p:spPr>
          <a:xfrm>
            <a:off x="4410346" y="1894007"/>
            <a:ext cx="891542" cy="369332"/>
          </a:xfrm>
          <a:prstGeom prst="rect">
            <a:avLst/>
          </a:prstGeom>
          <a:noFill/>
        </p:spPr>
        <p:txBody>
          <a:bodyPr wrap="square" rtlCol="0">
            <a:spAutoFit/>
          </a:bodyPr>
          <a:lstStyle/>
          <a:p>
            <a:r>
              <a:rPr lang="de-DE" i="1"/>
              <a:t>Buffer</a:t>
            </a:r>
          </a:p>
        </p:txBody>
      </p:sp>
      <p:sp>
        <p:nvSpPr>
          <p:cNvPr id="12" name="Rechteck 11">
            <a:extLst>
              <a:ext uri="{FF2B5EF4-FFF2-40B4-BE49-F238E27FC236}">
                <a16:creationId xmlns:a16="http://schemas.microsoft.com/office/drawing/2014/main" id="{C610A513-D7D3-575C-6324-51AF535014CC}"/>
              </a:ext>
            </a:extLst>
          </p:cNvPr>
          <p:cNvSpPr/>
          <p:nvPr/>
        </p:nvSpPr>
        <p:spPr>
          <a:xfrm>
            <a:off x="2588623" y="2645229"/>
            <a:ext cx="894806" cy="58782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400" err="1"/>
              <a:t>Serializer</a:t>
            </a:r>
            <a:endParaRPr lang="de-DE" sz="1400"/>
          </a:p>
        </p:txBody>
      </p:sp>
      <p:sp>
        <p:nvSpPr>
          <p:cNvPr id="13" name="Rechteck 12">
            <a:extLst>
              <a:ext uri="{FF2B5EF4-FFF2-40B4-BE49-F238E27FC236}">
                <a16:creationId xmlns:a16="http://schemas.microsoft.com/office/drawing/2014/main" id="{9CE980EE-65BD-2BC7-FB59-6B10B4DBBF61}"/>
              </a:ext>
            </a:extLst>
          </p:cNvPr>
          <p:cNvSpPr/>
          <p:nvPr/>
        </p:nvSpPr>
        <p:spPr>
          <a:xfrm>
            <a:off x="2597337" y="3633650"/>
            <a:ext cx="894806" cy="58782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200" dirty="0" err="1"/>
              <a:t>Partitioner</a:t>
            </a:r>
            <a:endParaRPr lang="de-DE" sz="1200" dirty="0"/>
          </a:p>
        </p:txBody>
      </p:sp>
      <p:sp>
        <p:nvSpPr>
          <p:cNvPr id="14" name="Rechteck 13">
            <a:extLst>
              <a:ext uri="{FF2B5EF4-FFF2-40B4-BE49-F238E27FC236}">
                <a16:creationId xmlns:a16="http://schemas.microsoft.com/office/drawing/2014/main" id="{32DEA021-8D37-E08F-98EC-BB9C503611EC}"/>
              </a:ext>
            </a:extLst>
          </p:cNvPr>
          <p:cNvSpPr/>
          <p:nvPr/>
        </p:nvSpPr>
        <p:spPr>
          <a:xfrm>
            <a:off x="4351558" y="2628392"/>
            <a:ext cx="352697" cy="369332"/>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5" name="Rechteck 14">
            <a:extLst>
              <a:ext uri="{FF2B5EF4-FFF2-40B4-BE49-F238E27FC236}">
                <a16:creationId xmlns:a16="http://schemas.microsoft.com/office/drawing/2014/main" id="{EDE11177-78B4-7024-EF23-A60E7C64E2D7}"/>
              </a:ext>
            </a:extLst>
          </p:cNvPr>
          <p:cNvSpPr/>
          <p:nvPr/>
        </p:nvSpPr>
        <p:spPr>
          <a:xfrm>
            <a:off x="4710786" y="2628781"/>
            <a:ext cx="352697" cy="369332"/>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6" name="Rechteck 15">
            <a:extLst>
              <a:ext uri="{FF2B5EF4-FFF2-40B4-BE49-F238E27FC236}">
                <a16:creationId xmlns:a16="http://schemas.microsoft.com/office/drawing/2014/main" id="{A71F952B-D63B-D6B4-7D83-9D196ABE5F2F}"/>
              </a:ext>
            </a:extLst>
          </p:cNvPr>
          <p:cNvSpPr/>
          <p:nvPr/>
        </p:nvSpPr>
        <p:spPr>
          <a:xfrm>
            <a:off x="5068381" y="2628781"/>
            <a:ext cx="352697" cy="369332"/>
          </a:xfrm>
          <a:prstGeom prst="rect">
            <a:avLst/>
          </a:prstGeom>
          <a:solidFill>
            <a:schemeClr val="accent3">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7" name="Rechteck 16">
            <a:extLst>
              <a:ext uri="{FF2B5EF4-FFF2-40B4-BE49-F238E27FC236}">
                <a16:creationId xmlns:a16="http://schemas.microsoft.com/office/drawing/2014/main" id="{CDB7722C-845B-A811-1E67-EEF2CC185C67}"/>
              </a:ext>
            </a:extLst>
          </p:cNvPr>
          <p:cNvSpPr/>
          <p:nvPr/>
        </p:nvSpPr>
        <p:spPr>
          <a:xfrm>
            <a:off x="5425976" y="2628781"/>
            <a:ext cx="352697"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8" name="Rechteck 17">
            <a:extLst>
              <a:ext uri="{FF2B5EF4-FFF2-40B4-BE49-F238E27FC236}">
                <a16:creationId xmlns:a16="http://schemas.microsoft.com/office/drawing/2014/main" id="{041C0042-DEE1-EF41-5FBE-91A0BBA1C7E6}"/>
              </a:ext>
            </a:extLst>
          </p:cNvPr>
          <p:cNvSpPr/>
          <p:nvPr/>
        </p:nvSpPr>
        <p:spPr>
          <a:xfrm>
            <a:off x="5783571" y="2628781"/>
            <a:ext cx="352697"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9" name="Rechteck 18">
            <a:extLst>
              <a:ext uri="{FF2B5EF4-FFF2-40B4-BE49-F238E27FC236}">
                <a16:creationId xmlns:a16="http://schemas.microsoft.com/office/drawing/2014/main" id="{F193A991-3041-CBDB-2768-19F3426F784E}"/>
              </a:ext>
            </a:extLst>
          </p:cNvPr>
          <p:cNvSpPr/>
          <p:nvPr/>
        </p:nvSpPr>
        <p:spPr>
          <a:xfrm>
            <a:off x="4351558" y="3448984"/>
            <a:ext cx="352697" cy="369332"/>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0" name="Rechteck 19">
            <a:extLst>
              <a:ext uri="{FF2B5EF4-FFF2-40B4-BE49-F238E27FC236}">
                <a16:creationId xmlns:a16="http://schemas.microsoft.com/office/drawing/2014/main" id="{25D003C7-B994-47D9-299D-4ADAB8629FE3}"/>
              </a:ext>
            </a:extLst>
          </p:cNvPr>
          <p:cNvSpPr/>
          <p:nvPr/>
        </p:nvSpPr>
        <p:spPr>
          <a:xfrm>
            <a:off x="4710786" y="3449373"/>
            <a:ext cx="352697" cy="369332"/>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1" name="Rechteck 20">
            <a:extLst>
              <a:ext uri="{FF2B5EF4-FFF2-40B4-BE49-F238E27FC236}">
                <a16:creationId xmlns:a16="http://schemas.microsoft.com/office/drawing/2014/main" id="{57779C3C-93CF-7F9E-99F5-8838794C5636}"/>
              </a:ext>
            </a:extLst>
          </p:cNvPr>
          <p:cNvSpPr/>
          <p:nvPr/>
        </p:nvSpPr>
        <p:spPr>
          <a:xfrm>
            <a:off x="5068381" y="3449373"/>
            <a:ext cx="352697"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2" name="Rechteck 21">
            <a:extLst>
              <a:ext uri="{FF2B5EF4-FFF2-40B4-BE49-F238E27FC236}">
                <a16:creationId xmlns:a16="http://schemas.microsoft.com/office/drawing/2014/main" id="{27BB902E-DE9B-2CBA-3381-0EE4BBAC4E89}"/>
              </a:ext>
            </a:extLst>
          </p:cNvPr>
          <p:cNvSpPr/>
          <p:nvPr/>
        </p:nvSpPr>
        <p:spPr>
          <a:xfrm>
            <a:off x="5425976" y="3449373"/>
            <a:ext cx="352697"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23" name="Rechteck 22">
            <a:extLst>
              <a:ext uri="{FF2B5EF4-FFF2-40B4-BE49-F238E27FC236}">
                <a16:creationId xmlns:a16="http://schemas.microsoft.com/office/drawing/2014/main" id="{4863C943-4EC3-0884-4E90-38D394FCBF36}"/>
              </a:ext>
            </a:extLst>
          </p:cNvPr>
          <p:cNvSpPr/>
          <p:nvPr/>
        </p:nvSpPr>
        <p:spPr>
          <a:xfrm>
            <a:off x="5783571" y="3449373"/>
            <a:ext cx="352697"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5" name="Gerade Verbindung mit Pfeil 24">
            <a:extLst>
              <a:ext uri="{FF2B5EF4-FFF2-40B4-BE49-F238E27FC236}">
                <a16:creationId xmlns:a16="http://schemas.microsoft.com/office/drawing/2014/main" id="{2A8C1E9B-F31C-B3C6-E672-9251F8E62BBB}"/>
              </a:ext>
            </a:extLst>
          </p:cNvPr>
          <p:cNvCxnSpPr>
            <a:cxnSpLocks/>
          </p:cNvCxnSpPr>
          <p:nvPr/>
        </p:nvCxnSpPr>
        <p:spPr>
          <a:xfrm flipV="1">
            <a:off x="3591762" y="2881745"/>
            <a:ext cx="703147" cy="9334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Gerade Verbindung mit Pfeil 27">
            <a:extLst>
              <a:ext uri="{FF2B5EF4-FFF2-40B4-BE49-F238E27FC236}">
                <a16:creationId xmlns:a16="http://schemas.microsoft.com/office/drawing/2014/main" id="{5DEC32EC-5DF5-1C84-6880-4DD8DB33E4F2}"/>
              </a:ext>
            </a:extLst>
          </p:cNvPr>
          <p:cNvCxnSpPr/>
          <p:nvPr/>
        </p:nvCxnSpPr>
        <p:spPr>
          <a:xfrm flipV="1">
            <a:off x="3652161" y="3633650"/>
            <a:ext cx="642748" cy="2871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897A2FA7-62A2-A008-85A1-319145AC0258}"/>
              </a:ext>
            </a:extLst>
          </p:cNvPr>
          <p:cNvCxnSpPr/>
          <p:nvPr/>
        </p:nvCxnSpPr>
        <p:spPr>
          <a:xfrm>
            <a:off x="3007202" y="3312996"/>
            <a:ext cx="0" cy="2545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Gerade Verbindung mit Pfeil 31">
            <a:extLst>
              <a:ext uri="{FF2B5EF4-FFF2-40B4-BE49-F238E27FC236}">
                <a16:creationId xmlns:a16="http://schemas.microsoft.com/office/drawing/2014/main" id="{4CF6C9BD-5A24-8EF9-6353-A7BD553CB63D}"/>
              </a:ext>
            </a:extLst>
          </p:cNvPr>
          <p:cNvCxnSpPr>
            <a:cxnSpLocks/>
          </p:cNvCxnSpPr>
          <p:nvPr/>
        </p:nvCxnSpPr>
        <p:spPr>
          <a:xfrm>
            <a:off x="1995351" y="2944091"/>
            <a:ext cx="5331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Flussdiagramm: Verzweigung 34">
            <a:extLst>
              <a:ext uri="{FF2B5EF4-FFF2-40B4-BE49-F238E27FC236}">
                <a16:creationId xmlns:a16="http://schemas.microsoft.com/office/drawing/2014/main" id="{5B20F865-E357-3291-61A6-F27FC3BDEC3A}"/>
              </a:ext>
            </a:extLst>
          </p:cNvPr>
          <p:cNvSpPr/>
          <p:nvPr/>
        </p:nvSpPr>
        <p:spPr>
          <a:xfrm>
            <a:off x="4752750" y="4655128"/>
            <a:ext cx="1343254" cy="720436"/>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a:t>ACK?</a:t>
            </a:r>
          </a:p>
        </p:txBody>
      </p:sp>
      <p:sp>
        <p:nvSpPr>
          <p:cNvPr id="36" name="Flussdiagramm: Verzweigung 35">
            <a:extLst>
              <a:ext uri="{FF2B5EF4-FFF2-40B4-BE49-F238E27FC236}">
                <a16:creationId xmlns:a16="http://schemas.microsoft.com/office/drawing/2014/main" id="{B2AB185B-1388-CF46-F0AA-47B2AF440F06}"/>
              </a:ext>
            </a:extLst>
          </p:cNvPr>
          <p:cNvSpPr/>
          <p:nvPr/>
        </p:nvSpPr>
        <p:spPr>
          <a:xfrm>
            <a:off x="2858680" y="4669971"/>
            <a:ext cx="1343254" cy="720436"/>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sz="1400" err="1"/>
              <a:t>max</a:t>
            </a:r>
            <a:endParaRPr lang="de-DE" sz="1400"/>
          </a:p>
          <a:p>
            <a:pPr algn="ctr"/>
            <a:r>
              <a:rPr lang="de-DE" sz="1400" err="1"/>
              <a:t>retry</a:t>
            </a:r>
            <a:r>
              <a:rPr lang="de-DE" sz="1400"/>
              <a:t>?</a:t>
            </a:r>
          </a:p>
        </p:txBody>
      </p:sp>
      <p:sp>
        <p:nvSpPr>
          <p:cNvPr id="37" name="Rechteck 36">
            <a:extLst>
              <a:ext uri="{FF2B5EF4-FFF2-40B4-BE49-F238E27FC236}">
                <a16:creationId xmlns:a16="http://schemas.microsoft.com/office/drawing/2014/main" id="{7B586A94-7400-3648-0657-F83721A4F170}"/>
              </a:ext>
            </a:extLst>
          </p:cNvPr>
          <p:cNvSpPr/>
          <p:nvPr/>
        </p:nvSpPr>
        <p:spPr>
          <a:xfrm>
            <a:off x="1061355" y="4788532"/>
            <a:ext cx="894806" cy="5878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a:t>Error</a:t>
            </a:r>
          </a:p>
        </p:txBody>
      </p:sp>
      <p:cxnSp>
        <p:nvCxnSpPr>
          <p:cNvPr id="39" name="Gerade Verbindung mit Pfeil 38">
            <a:extLst>
              <a:ext uri="{FF2B5EF4-FFF2-40B4-BE49-F238E27FC236}">
                <a16:creationId xmlns:a16="http://schemas.microsoft.com/office/drawing/2014/main" id="{658D9A6F-E6C6-0962-97A1-355EF8EBFCFE}"/>
              </a:ext>
            </a:extLst>
          </p:cNvPr>
          <p:cNvCxnSpPr/>
          <p:nvPr/>
        </p:nvCxnSpPr>
        <p:spPr>
          <a:xfrm flipH="1">
            <a:off x="2001882" y="5030189"/>
            <a:ext cx="718284" cy="12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Gerade Verbindung mit Pfeil 39">
            <a:extLst>
              <a:ext uri="{FF2B5EF4-FFF2-40B4-BE49-F238E27FC236}">
                <a16:creationId xmlns:a16="http://schemas.microsoft.com/office/drawing/2014/main" id="{FA6CF950-2063-2A3E-8DE8-B6141E1C2A4B}"/>
              </a:ext>
            </a:extLst>
          </p:cNvPr>
          <p:cNvCxnSpPr>
            <a:cxnSpLocks/>
          </p:cNvCxnSpPr>
          <p:nvPr/>
        </p:nvCxnSpPr>
        <p:spPr>
          <a:xfrm flipH="1">
            <a:off x="4226239" y="5015344"/>
            <a:ext cx="4219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Rechteck 43">
            <a:extLst>
              <a:ext uri="{FF2B5EF4-FFF2-40B4-BE49-F238E27FC236}">
                <a16:creationId xmlns:a16="http://schemas.microsoft.com/office/drawing/2014/main" id="{AA33BF72-A49E-6A28-8485-0565F30ADB31}"/>
              </a:ext>
            </a:extLst>
          </p:cNvPr>
          <p:cNvSpPr/>
          <p:nvPr/>
        </p:nvSpPr>
        <p:spPr>
          <a:xfrm>
            <a:off x="3048529" y="5781700"/>
            <a:ext cx="894806" cy="58782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de-DE" err="1"/>
              <a:t>Retry</a:t>
            </a:r>
            <a:endParaRPr lang="de-DE"/>
          </a:p>
        </p:txBody>
      </p:sp>
      <p:cxnSp>
        <p:nvCxnSpPr>
          <p:cNvPr id="45" name="Gerade Verbindung mit Pfeil 44">
            <a:extLst>
              <a:ext uri="{FF2B5EF4-FFF2-40B4-BE49-F238E27FC236}">
                <a16:creationId xmlns:a16="http://schemas.microsoft.com/office/drawing/2014/main" id="{F6266872-543A-128F-7280-8C640BD13BE1}"/>
              </a:ext>
            </a:extLst>
          </p:cNvPr>
          <p:cNvCxnSpPr/>
          <p:nvPr/>
        </p:nvCxnSpPr>
        <p:spPr>
          <a:xfrm>
            <a:off x="3544927" y="5467378"/>
            <a:ext cx="0" cy="2545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Gerade Verbindung mit Pfeil 45">
            <a:extLst>
              <a:ext uri="{FF2B5EF4-FFF2-40B4-BE49-F238E27FC236}">
                <a16:creationId xmlns:a16="http://schemas.microsoft.com/office/drawing/2014/main" id="{BEEC0E43-ABA0-23B6-181F-F3F5BB39309A}"/>
              </a:ext>
            </a:extLst>
          </p:cNvPr>
          <p:cNvCxnSpPr/>
          <p:nvPr/>
        </p:nvCxnSpPr>
        <p:spPr>
          <a:xfrm>
            <a:off x="5425976" y="5467378"/>
            <a:ext cx="0" cy="2545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Ellipse 46">
            <a:extLst>
              <a:ext uri="{FF2B5EF4-FFF2-40B4-BE49-F238E27FC236}">
                <a16:creationId xmlns:a16="http://schemas.microsoft.com/office/drawing/2014/main" id="{6E5F8E80-67F9-87C2-F291-0690C34DE0F6}"/>
              </a:ext>
            </a:extLst>
          </p:cNvPr>
          <p:cNvSpPr/>
          <p:nvPr/>
        </p:nvSpPr>
        <p:spPr>
          <a:xfrm>
            <a:off x="5246472" y="5791201"/>
            <a:ext cx="350751" cy="35329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B4DC539E-DCBC-3541-83D4-8A3AEE0DBDE1}"/>
              </a:ext>
            </a:extLst>
          </p:cNvPr>
          <p:cNvSpPr/>
          <p:nvPr/>
        </p:nvSpPr>
        <p:spPr>
          <a:xfrm>
            <a:off x="7032567" y="1328401"/>
            <a:ext cx="1598815" cy="1199408"/>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de-DE" dirty="0"/>
              <a:t>Broker 1</a:t>
            </a:r>
          </a:p>
        </p:txBody>
      </p:sp>
      <p:sp>
        <p:nvSpPr>
          <p:cNvPr id="49" name="Rechteck 48">
            <a:extLst>
              <a:ext uri="{FF2B5EF4-FFF2-40B4-BE49-F238E27FC236}">
                <a16:creationId xmlns:a16="http://schemas.microsoft.com/office/drawing/2014/main" id="{EE8970B3-5BFA-E330-B3AD-D35A8F0F88DF}"/>
              </a:ext>
            </a:extLst>
          </p:cNvPr>
          <p:cNvSpPr/>
          <p:nvPr/>
        </p:nvSpPr>
        <p:spPr>
          <a:xfrm>
            <a:off x="7032566" y="2774768"/>
            <a:ext cx="1598815" cy="1199408"/>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de-DE" dirty="0"/>
              <a:t>Broker 2</a:t>
            </a:r>
          </a:p>
        </p:txBody>
      </p:sp>
      <p:cxnSp>
        <p:nvCxnSpPr>
          <p:cNvPr id="51" name="Gerade Verbindung mit Pfeil 50">
            <a:extLst>
              <a:ext uri="{FF2B5EF4-FFF2-40B4-BE49-F238E27FC236}">
                <a16:creationId xmlns:a16="http://schemas.microsoft.com/office/drawing/2014/main" id="{ADF1CC54-64FD-0BB5-C484-71C26CFEC89E}"/>
              </a:ext>
            </a:extLst>
          </p:cNvPr>
          <p:cNvCxnSpPr>
            <a:cxnSpLocks/>
          </p:cNvCxnSpPr>
          <p:nvPr/>
        </p:nvCxnSpPr>
        <p:spPr>
          <a:xfrm flipV="1">
            <a:off x="6274002" y="1834185"/>
            <a:ext cx="703147" cy="9334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Gerade Verbindung mit Pfeil 51">
            <a:extLst>
              <a:ext uri="{FF2B5EF4-FFF2-40B4-BE49-F238E27FC236}">
                <a16:creationId xmlns:a16="http://schemas.microsoft.com/office/drawing/2014/main" id="{723E5393-7388-F65E-4536-CE9207D47A84}"/>
              </a:ext>
            </a:extLst>
          </p:cNvPr>
          <p:cNvCxnSpPr/>
          <p:nvPr/>
        </p:nvCxnSpPr>
        <p:spPr>
          <a:xfrm flipV="1">
            <a:off x="6284197" y="3280359"/>
            <a:ext cx="642748" cy="2871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Textfeld 52">
            <a:extLst>
              <a:ext uri="{FF2B5EF4-FFF2-40B4-BE49-F238E27FC236}">
                <a16:creationId xmlns:a16="http://schemas.microsoft.com/office/drawing/2014/main" id="{BE7CAFE6-858E-533B-7E67-9806B2564EFC}"/>
              </a:ext>
            </a:extLst>
          </p:cNvPr>
          <p:cNvSpPr txBox="1"/>
          <p:nvPr/>
        </p:nvSpPr>
        <p:spPr>
          <a:xfrm>
            <a:off x="4241661" y="3095693"/>
            <a:ext cx="1204561" cy="369332"/>
          </a:xfrm>
          <a:prstGeom prst="rect">
            <a:avLst/>
          </a:prstGeom>
          <a:noFill/>
        </p:spPr>
        <p:txBody>
          <a:bodyPr wrap="none" rtlCol="0">
            <a:spAutoFit/>
          </a:bodyPr>
          <a:lstStyle/>
          <a:p>
            <a:r>
              <a:rPr lang="de-DE"/>
              <a:t>Topic A, P2</a:t>
            </a:r>
          </a:p>
        </p:txBody>
      </p:sp>
      <p:sp>
        <p:nvSpPr>
          <p:cNvPr id="54" name="Textfeld 53">
            <a:extLst>
              <a:ext uri="{FF2B5EF4-FFF2-40B4-BE49-F238E27FC236}">
                <a16:creationId xmlns:a16="http://schemas.microsoft.com/office/drawing/2014/main" id="{359A1726-4A38-F600-62CD-373339C8886F}"/>
              </a:ext>
            </a:extLst>
          </p:cNvPr>
          <p:cNvSpPr txBox="1"/>
          <p:nvPr/>
        </p:nvSpPr>
        <p:spPr>
          <a:xfrm>
            <a:off x="4251866" y="2286594"/>
            <a:ext cx="1204561" cy="369332"/>
          </a:xfrm>
          <a:prstGeom prst="rect">
            <a:avLst/>
          </a:prstGeom>
          <a:noFill/>
        </p:spPr>
        <p:txBody>
          <a:bodyPr wrap="none" rtlCol="0">
            <a:spAutoFit/>
          </a:bodyPr>
          <a:lstStyle/>
          <a:p>
            <a:r>
              <a:rPr lang="de-DE"/>
              <a:t>Topic A, P0</a:t>
            </a:r>
          </a:p>
        </p:txBody>
      </p:sp>
      <p:sp>
        <p:nvSpPr>
          <p:cNvPr id="55" name="Ellipse 54">
            <a:extLst>
              <a:ext uri="{FF2B5EF4-FFF2-40B4-BE49-F238E27FC236}">
                <a16:creationId xmlns:a16="http://schemas.microsoft.com/office/drawing/2014/main" id="{72B4A399-545F-B14E-3AA2-288F49A4E51E}"/>
              </a:ext>
            </a:extLst>
          </p:cNvPr>
          <p:cNvSpPr/>
          <p:nvPr/>
        </p:nvSpPr>
        <p:spPr>
          <a:xfrm>
            <a:off x="7162528" y="1751733"/>
            <a:ext cx="606354" cy="599704"/>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de-DE"/>
              <a:t>P0</a:t>
            </a:r>
          </a:p>
        </p:txBody>
      </p:sp>
      <p:sp>
        <p:nvSpPr>
          <p:cNvPr id="56" name="Ellipse 55">
            <a:extLst>
              <a:ext uri="{FF2B5EF4-FFF2-40B4-BE49-F238E27FC236}">
                <a16:creationId xmlns:a16="http://schemas.microsoft.com/office/drawing/2014/main" id="{A8C3F166-FADA-1E62-5724-563EF720C090}"/>
              </a:ext>
            </a:extLst>
          </p:cNvPr>
          <p:cNvSpPr/>
          <p:nvPr/>
        </p:nvSpPr>
        <p:spPr>
          <a:xfrm>
            <a:off x="7893797" y="1751733"/>
            <a:ext cx="606354" cy="599704"/>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de-DE"/>
              <a:t>P1</a:t>
            </a:r>
          </a:p>
        </p:txBody>
      </p:sp>
      <p:sp>
        <p:nvSpPr>
          <p:cNvPr id="57" name="Ellipse 56">
            <a:extLst>
              <a:ext uri="{FF2B5EF4-FFF2-40B4-BE49-F238E27FC236}">
                <a16:creationId xmlns:a16="http://schemas.microsoft.com/office/drawing/2014/main" id="{62663AD1-6966-7AFF-1847-3060F959D179}"/>
              </a:ext>
            </a:extLst>
          </p:cNvPr>
          <p:cNvSpPr/>
          <p:nvPr/>
        </p:nvSpPr>
        <p:spPr>
          <a:xfrm>
            <a:off x="7162528" y="3165173"/>
            <a:ext cx="606354" cy="599704"/>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de-DE"/>
              <a:t>P2</a:t>
            </a:r>
          </a:p>
        </p:txBody>
      </p:sp>
      <p:sp>
        <p:nvSpPr>
          <p:cNvPr id="58" name="Textfeld 57">
            <a:extLst>
              <a:ext uri="{FF2B5EF4-FFF2-40B4-BE49-F238E27FC236}">
                <a16:creationId xmlns:a16="http://schemas.microsoft.com/office/drawing/2014/main" id="{BC9E89DB-7B4F-14B9-2750-8A5C9817366E}"/>
              </a:ext>
            </a:extLst>
          </p:cNvPr>
          <p:cNvSpPr txBox="1"/>
          <p:nvPr/>
        </p:nvSpPr>
        <p:spPr>
          <a:xfrm>
            <a:off x="5494697" y="5417128"/>
            <a:ext cx="528368" cy="369332"/>
          </a:xfrm>
          <a:prstGeom prst="rect">
            <a:avLst/>
          </a:prstGeom>
          <a:noFill/>
        </p:spPr>
        <p:txBody>
          <a:bodyPr wrap="square" rtlCol="0">
            <a:spAutoFit/>
          </a:bodyPr>
          <a:lstStyle/>
          <a:p>
            <a:r>
              <a:rPr lang="de-DE"/>
              <a:t>Yes</a:t>
            </a:r>
          </a:p>
        </p:txBody>
      </p:sp>
      <p:sp>
        <p:nvSpPr>
          <p:cNvPr id="59" name="Textfeld 58">
            <a:extLst>
              <a:ext uri="{FF2B5EF4-FFF2-40B4-BE49-F238E27FC236}">
                <a16:creationId xmlns:a16="http://schemas.microsoft.com/office/drawing/2014/main" id="{8527DB23-A9AC-684E-CCF9-5FDAFE2DDEC5}"/>
              </a:ext>
            </a:extLst>
          </p:cNvPr>
          <p:cNvSpPr txBox="1"/>
          <p:nvPr/>
        </p:nvSpPr>
        <p:spPr>
          <a:xfrm>
            <a:off x="4234734" y="4603866"/>
            <a:ext cx="528368" cy="369332"/>
          </a:xfrm>
          <a:prstGeom prst="rect">
            <a:avLst/>
          </a:prstGeom>
          <a:noFill/>
        </p:spPr>
        <p:txBody>
          <a:bodyPr wrap="square" rtlCol="0">
            <a:spAutoFit/>
          </a:bodyPr>
          <a:lstStyle/>
          <a:p>
            <a:r>
              <a:rPr lang="de-DE" err="1"/>
              <a:t>No</a:t>
            </a:r>
            <a:endParaRPr lang="de-DE"/>
          </a:p>
        </p:txBody>
      </p:sp>
      <p:sp>
        <p:nvSpPr>
          <p:cNvPr id="60" name="Textfeld 59">
            <a:extLst>
              <a:ext uri="{FF2B5EF4-FFF2-40B4-BE49-F238E27FC236}">
                <a16:creationId xmlns:a16="http://schemas.microsoft.com/office/drawing/2014/main" id="{31FEB979-1353-4AFD-0E48-D197D3BFC57A}"/>
              </a:ext>
            </a:extLst>
          </p:cNvPr>
          <p:cNvSpPr txBox="1"/>
          <p:nvPr/>
        </p:nvSpPr>
        <p:spPr>
          <a:xfrm>
            <a:off x="2221024" y="4639286"/>
            <a:ext cx="528368" cy="369332"/>
          </a:xfrm>
          <a:prstGeom prst="rect">
            <a:avLst/>
          </a:prstGeom>
          <a:noFill/>
        </p:spPr>
        <p:txBody>
          <a:bodyPr wrap="square" rtlCol="0">
            <a:spAutoFit/>
          </a:bodyPr>
          <a:lstStyle/>
          <a:p>
            <a:r>
              <a:rPr lang="de-DE"/>
              <a:t>Yes</a:t>
            </a:r>
          </a:p>
        </p:txBody>
      </p:sp>
      <p:sp>
        <p:nvSpPr>
          <p:cNvPr id="61" name="Textfeld 60">
            <a:extLst>
              <a:ext uri="{FF2B5EF4-FFF2-40B4-BE49-F238E27FC236}">
                <a16:creationId xmlns:a16="http://schemas.microsoft.com/office/drawing/2014/main" id="{2B7D9E3E-DA49-5D94-CE59-9B3D46E1593C}"/>
              </a:ext>
            </a:extLst>
          </p:cNvPr>
          <p:cNvSpPr txBox="1"/>
          <p:nvPr/>
        </p:nvSpPr>
        <p:spPr>
          <a:xfrm>
            <a:off x="3558563" y="5386648"/>
            <a:ext cx="528368" cy="369332"/>
          </a:xfrm>
          <a:prstGeom prst="rect">
            <a:avLst/>
          </a:prstGeom>
          <a:noFill/>
        </p:spPr>
        <p:txBody>
          <a:bodyPr wrap="square" rtlCol="0">
            <a:spAutoFit/>
          </a:bodyPr>
          <a:lstStyle/>
          <a:p>
            <a:r>
              <a:rPr lang="de-DE" err="1"/>
              <a:t>No</a:t>
            </a:r>
            <a:endParaRPr lang="de-DE"/>
          </a:p>
        </p:txBody>
      </p:sp>
      <p:cxnSp>
        <p:nvCxnSpPr>
          <p:cNvPr id="63" name="Gerader Verbinder 62">
            <a:extLst>
              <a:ext uri="{FF2B5EF4-FFF2-40B4-BE49-F238E27FC236}">
                <a16:creationId xmlns:a16="http://schemas.microsoft.com/office/drawing/2014/main" id="{8D163A0A-E7E9-1F62-626F-B34CDD676506}"/>
              </a:ext>
            </a:extLst>
          </p:cNvPr>
          <p:cNvCxnSpPr/>
          <p:nvPr/>
        </p:nvCxnSpPr>
        <p:spPr>
          <a:xfrm>
            <a:off x="8776855" y="1894007"/>
            <a:ext cx="13161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Gerader Verbinder 63">
            <a:extLst>
              <a:ext uri="{FF2B5EF4-FFF2-40B4-BE49-F238E27FC236}">
                <a16:creationId xmlns:a16="http://schemas.microsoft.com/office/drawing/2014/main" id="{611083E2-51E2-3E0E-7B69-1E87782D6864}"/>
              </a:ext>
            </a:extLst>
          </p:cNvPr>
          <p:cNvCxnSpPr/>
          <p:nvPr/>
        </p:nvCxnSpPr>
        <p:spPr>
          <a:xfrm>
            <a:off x="8776855" y="3336641"/>
            <a:ext cx="13161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Gerader Verbinder 65">
            <a:extLst>
              <a:ext uri="{FF2B5EF4-FFF2-40B4-BE49-F238E27FC236}">
                <a16:creationId xmlns:a16="http://schemas.microsoft.com/office/drawing/2014/main" id="{C2BD085F-7D73-0FBD-9C90-A97F1CDDD562}"/>
              </a:ext>
            </a:extLst>
          </p:cNvPr>
          <p:cNvCxnSpPr>
            <a:cxnSpLocks/>
          </p:cNvCxnSpPr>
          <p:nvPr/>
        </p:nvCxnSpPr>
        <p:spPr>
          <a:xfrm>
            <a:off x="8908473" y="1894007"/>
            <a:ext cx="0" cy="3149047"/>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Gerade Verbindung mit Pfeil 68">
            <a:extLst>
              <a:ext uri="{FF2B5EF4-FFF2-40B4-BE49-F238E27FC236}">
                <a16:creationId xmlns:a16="http://schemas.microsoft.com/office/drawing/2014/main" id="{B9CA2F02-E637-D8FE-16D0-F979114289E2}"/>
              </a:ext>
            </a:extLst>
          </p:cNvPr>
          <p:cNvCxnSpPr/>
          <p:nvPr/>
        </p:nvCxnSpPr>
        <p:spPr>
          <a:xfrm flipH="1" flipV="1">
            <a:off x="6178062" y="5036621"/>
            <a:ext cx="2730411" cy="64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1" name="Grafik 70" descr="Fabrik mit einfarbiger Füllung">
            <a:extLst>
              <a:ext uri="{FF2B5EF4-FFF2-40B4-BE49-F238E27FC236}">
                <a16:creationId xmlns:a16="http://schemas.microsoft.com/office/drawing/2014/main" id="{BF755746-C821-C37F-0E17-EC9DF7ADF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6974" y="-27804"/>
            <a:ext cx="914400" cy="914400"/>
          </a:xfrm>
          <a:prstGeom prst="rect">
            <a:avLst/>
          </a:prstGeom>
        </p:spPr>
      </p:pic>
    </p:spTree>
    <p:extLst>
      <p:ext uri="{BB962C8B-B14F-4D97-AF65-F5344CB8AC3E}">
        <p14:creationId xmlns:p14="http://schemas.microsoft.com/office/powerpoint/2010/main" val="185120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B220B-98C3-4856-904B-0BECA1B01EB1}"/>
              </a:ext>
            </a:extLst>
          </p:cNvPr>
          <p:cNvSpPr>
            <a:spLocks noGrp="1"/>
          </p:cNvSpPr>
          <p:nvPr>
            <p:ph type="title"/>
          </p:nvPr>
        </p:nvSpPr>
        <p:spPr/>
        <p:txBody>
          <a:bodyPr/>
          <a:lstStyle/>
          <a:p>
            <a:r>
              <a:rPr lang="en-GB"/>
              <a:t>Was </a:t>
            </a:r>
            <a:r>
              <a:rPr lang="en-GB" err="1"/>
              <a:t>ist</a:t>
            </a:r>
            <a:r>
              <a:rPr lang="en-GB"/>
              <a:t> Kafka?</a:t>
            </a:r>
            <a:endParaRPr lang="en-AT"/>
          </a:p>
        </p:txBody>
      </p:sp>
      <p:sp>
        <p:nvSpPr>
          <p:cNvPr id="3" name="Content Placeholder 2">
            <a:extLst>
              <a:ext uri="{FF2B5EF4-FFF2-40B4-BE49-F238E27FC236}">
                <a16:creationId xmlns:a16="http://schemas.microsoft.com/office/drawing/2014/main" id="{217A583C-E437-4E25-8F0A-509D5F4C0E20}"/>
              </a:ext>
            </a:extLst>
          </p:cNvPr>
          <p:cNvSpPr>
            <a:spLocks noGrp="1"/>
          </p:cNvSpPr>
          <p:nvPr>
            <p:ph idx="1"/>
          </p:nvPr>
        </p:nvSpPr>
        <p:spPr>
          <a:xfrm>
            <a:off x="457200" y="1605643"/>
            <a:ext cx="8229600" cy="4525963"/>
          </a:xfrm>
        </p:spPr>
        <p:txBody>
          <a:bodyPr>
            <a:normAutofit lnSpcReduction="10000"/>
          </a:bodyPr>
          <a:lstStyle/>
          <a:p>
            <a:r>
              <a:rPr lang="en-GB" dirty="0" err="1"/>
              <a:t>Anfangs</a:t>
            </a:r>
            <a:r>
              <a:rPr lang="en-GB" dirty="0"/>
              <a:t>: </a:t>
            </a:r>
            <a:r>
              <a:rPr lang="en-GB" dirty="0" err="1"/>
              <a:t>Lösung</a:t>
            </a:r>
            <a:r>
              <a:rPr lang="en-GB" dirty="0"/>
              <a:t> </a:t>
            </a:r>
            <a:r>
              <a:rPr lang="en-GB" dirty="0" err="1"/>
              <a:t>zum</a:t>
            </a:r>
            <a:r>
              <a:rPr lang="en-GB" dirty="0"/>
              <a:t> </a:t>
            </a:r>
            <a:r>
              <a:rPr lang="en-GB" dirty="0" err="1"/>
              <a:t>Austausch</a:t>
            </a:r>
            <a:r>
              <a:rPr lang="en-GB" dirty="0"/>
              <a:t> von </a:t>
            </a:r>
            <a:r>
              <a:rPr lang="en-GB" dirty="0" err="1"/>
              <a:t>Nachrichten</a:t>
            </a:r>
            <a:r>
              <a:rPr lang="en-GB" dirty="0"/>
              <a:t> in </a:t>
            </a:r>
            <a:r>
              <a:rPr lang="en-GB" dirty="0" err="1"/>
              <a:t>verteilten</a:t>
            </a:r>
            <a:r>
              <a:rPr lang="en-GB" dirty="0"/>
              <a:t> </a:t>
            </a:r>
            <a:r>
              <a:rPr lang="en-GB" dirty="0" err="1"/>
              <a:t>Systemen</a:t>
            </a:r>
            <a:r>
              <a:rPr lang="en-GB" dirty="0"/>
              <a:t>.</a:t>
            </a:r>
          </a:p>
          <a:p>
            <a:r>
              <a:rPr lang="en-GB" dirty="0" err="1"/>
              <a:t>Inzwischen</a:t>
            </a:r>
            <a:r>
              <a:rPr lang="en-GB" dirty="0"/>
              <a:t>: </a:t>
            </a:r>
            <a:r>
              <a:rPr lang="en-GB" dirty="0" err="1"/>
              <a:t>Vollständig</a:t>
            </a:r>
            <a:r>
              <a:rPr lang="en-GB" dirty="0"/>
              <a:t> </a:t>
            </a:r>
            <a:r>
              <a:rPr lang="en-GB" dirty="0" err="1"/>
              <a:t>ausgearbeitete</a:t>
            </a:r>
            <a:r>
              <a:rPr lang="en-GB" dirty="0"/>
              <a:t>, </a:t>
            </a:r>
            <a:r>
              <a:rPr lang="en-GB" dirty="0" err="1"/>
              <a:t>verteilte</a:t>
            </a:r>
            <a:r>
              <a:rPr lang="en-GB" dirty="0"/>
              <a:t> </a:t>
            </a:r>
            <a:r>
              <a:rPr lang="en-GB" dirty="0" err="1"/>
              <a:t>Plattform</a:t>
            </a:r>
            <a:r>
              <a:rPr lang="en-GB" dirty="0"/>
              <a:t> für “Data in Motion”</a:t>
            </a:r>
          </a:p>
          <a:p>
            <a:r>
              <a:rPr lang="en-GB" dirty="0"/>
              <a:t>High-performance/</a:t>
            </a:r>
            <a:r>
              <a:rPr lang="en-GB" dirty="0" err="1"/>
              <a:t>Echtzeit</a:t>
            </a:r>
            <a:r>
              <a:rPr lang="en-GB" dirty="0"/>
              <a:t> messaging system</a:t>
            </a:r>
          </a:p>
          <a:p>
            <a:r>
              <a:rPr lang="en-GB" dirty="0"/>
              <a:t>Software </a:t>
            </a:r>
            <a:r>
              <a:rPr lang="en-GB" dirty="0" err="1"/>
              <a:t>Anknüpfung</a:t>
            </a:r>
            <a:r>
              <a:rPr lang="en-GB" dirty="0"/>
              <a:t> </a:t>
            </a:r>
            <a:r>
              <a:rPr lang="en-GB" dirty="0" err="1"/>
              <a:t>mit</a:t>
            </a:r>
            <a:r>
              <a:rPr lang="en-GB" dirty="0"/>
              <a:t> “stream processing” </a:t>
            </a:r>
            <a:r>
              <a:rPr lang="en-GB" dirty="0" err="1"/>
              <a:t>möglich</a:t>
            </a:r>
            <a:endParaRPr lang="en-GB" dirty="0"/>
          </a:p>
          <a:p>
            <a:r>
              <a:rPr lang="en-GB" dirty="0" err="1"/>
              <a:t>Datenintegration</a:t>
            </a:r>
            <a:r>
              <a:rPr lang="en-GB" dirty="0"/>
              <a:t> </a:t>
            </a:r>
            <a:r>
              <a:rPr lang="en-GB" dirty="0" err="1"/>
              <a:t>mit</a:t>
            </a:r>
            <a:r>
              <a:rPr lang="en-GB" dirty="0"/>
              <a:t> Kafka Connect (</a:t>
            </a:r>
            <a:r>
              <a:rPr lang="en-GB" dirty="0" err="1"/>
              <a:t>z.B.</a:t>
            </a:r>
            <a:r>
              <a:rPr lang="en-GB" dirty="0"/>
              <a:t> für </a:t>
            </a:r>
            <a:r>
              <a:rPr lang="en-GB" dirty="0" err="1"/>
              <a:t>Datenbanken</a:t>
            </a:r>
            <a:r>
              <a:rPr lang="en-GB" dirty="0"/>
              <a:t>)</a:t>
            </a:r>
          </a:p>
          <a:p>
            <a:endParaRPr lang="en-AT" dirty="0"/>
          </a:p>
        </p:txBody>
      </p:sp>
    </p:spTree>
    <p:extLst>
      <p:ext uri="{BB962C8B-B14F-4D97-AF65-F5344CB8AC3E}">
        <p14:creationId xmlns:p14="http://schemas.microsoft.com/office/powerpoint/2010/main" val="26714937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B7EA6B-DECD-B493-A622-01E80C35F9AF}"/>
              </a:ext>
            </a:extLst>
          </p:cNvPr>
          <p:cNvSpPr>
            <a:spLocks noGrp="1"/>
          </p:cNvSpPr>
          <p:nvPr>
            <p:ph type="title"/>
          </p:nvPr>
        </p:nvSpPr>
        <p:spPr/>
        <p:txBody>
          <a:bodyPr/>
          <a:lstStyle/>
          <a:p>
            <a:r>
              <a:rPr lang="de-DE" err="1"/>
              <a:t>Serializer</a:t>
            </a:r>
            <a:endParaRPr lang="de-DE"/>
          </a:p>
        </p:txBody>
      </p:sp>
      <p:sp>
        <p:nvSpPr>
          <p:cNvPr id="3" name="Inhaltsplatzhalter 2">
            <a:extLst>
              <a:ext uri="{FF2B5EF4-FFF2-40B4-BE49-F238E27FC236}">
                <a16:creationId xmlns:a16="http://schemas.microsoft.com/office/drawing/2014/main" id="{9E178E94-F660-3BC3-5A92-B716FC650BE6}"/>
              </a:ext>
            </a:extLst>
          </p:cNvPr>
          <p:cNvSpPr>
            <a:spLocks noGrp="1"/>
          </p:cNvSpPr>
          <p:nvPr>
            <p:ph idx="1"/>
          </p:nvPr>
        </p:nvSpPr>
        <p:spPr/>
        <p:txBody>
          <a:bodyPr>
            <a:normAutofit lnSpcReduction="10000"/>
          </a:bodyPr>
          <a:lstStyle/>
          <a:p>
            <a:r>
              <a:rPr lang="de-DE" dirty="0" err="1"/>
              <a:t>Serilizer</a:t>
            </a:r>
            <a:r>
              <a:rPr lang="de-DE" dirty="0"/>
              <a:t> verwandeln einen Datentyp in ein Bytearray.</a:t>
            </a:r>
          </a:p>
          <a:p>
            <a:r>
              <a:rPr lang="de-DE" dirty="0"/>
              <a:t>Wird konfiguriert mit:</a:t>
            </a:r>
          </a:p>
          <a:p>
            <a:pPr lvl="1"/>
            <a:r>
              <a:rPr lang="de-DE" dirty="0" err="1">
                <a:hlinkClick r:id="rId2"/>
              </a:rPr>
              <a:t>key.serializer</a:t>
            </a:r>
            <a:endParaRPr lang="de-DE" dirty="0"/>
          </a:p>
          <a:p>
            <a:pPr lvl="1"/>
            <a:r>
              <a:rPr lang="de-DE" dirty="0" err="1">
                <a:hlinkClick r:id="rId3"/>
              </a:rPr>
              <a:t>value.serializer</a:t>
            </a:r>
            <a:endParaRPr lang="de-DE" dirty="0"/>
          </a:p>
          <a:p>
            <a:r>
              <a:rPr lang="de-DE" dirty="0"/>
              <a:t>Keine Verschlüsselung von „</a:t>
            </a:r>
            <a:r>
              <a:rPr lang="de-DE" dirty="0" err="1"/>
              <a:t>data</a:t>
            </a:r>
            <a:r>
              <a:rPr lang="de-DE" dirty="0"/>
              <a:t> at </a:t>
            </a:r>
            <a:r>
              <a:rPr lang="de-DE" dirty="0" err="1"/>
              <a:t>rest</a:t>
            </a:r>
            <a:r>
              <a:rPr lang="de-DE" dirty="0"/>
              <a:t>“ in Kafka vorgesehen (mögliche Lösung: </a:t>
            </a:r>
            <a:r>
              <a:rPr lang="de-DE" dirty="0" err="1">
                <a:hlinkClick r:id="rId4"/>
              </a:rPr>
              <a:t>HashiCorp</a:t>
            </a:r>
            <a:r>
              <a:rPr lang="de-DE" dirty="0">
                <a:hlinkClick r:id="rId4"/>
              </a:rPr>
              <a:t> </a:t>
            </a:r>
            <a:r>
              <a:rPr lang="de-DE" dirty="0" err="1">
                <a:hlinkClick r:id="rId4"/>
              </a:rPr>
              <a:t>Vault</a:t>
            </a:r>
            <a:r>
              <a:rPr lang="de-DE" dirty="0"/>
              <a:t>), aber Datenverkehr kann verschlüsselt werden. </a:t>
            </a:r>
          </a:p>
          <a:p>
            <a:endParaRPr lang="de-DE" dirty="0"/>
          </a:p>
        </p:txBody>
      </p:sp>
      <p:grpSp>
        <p:nvGrpSpPr>
          <p:cNvPr id="9" name="Gruppieren 8">
            <a:extLst>
              <a:ext uri="{FF2B5EF4-FFF2-40B4-BE49-F238E27FC236}">
                <a16:creationId xmlns:a16="http://schemas.microsoft.com/office/drawing/2014/main" id="{94CD5C95-6682-1D17-7BD1-E605F339195F}"/>
              </a:ext>
            </a:extLst>
          </p:cNvPr>
          <p:cNvGrpSpPr/>
          <p:nvPr/>
        </p:nvGrpSpPr>
        <p:grpSpPr>
          <a:xfrm>
            <a:off x="6623707" y="0"/>
            <a:ext cx="2504443" cy="914400"/>
            <a:chOff x="6182357" y="400647"/>
            <a:chExt cx="2504443" cy="914400"/>
          </a:xfrm>
        </p:grpSpPr>
        <p:pic>
          <p:nvPicPr>
            <p:cNvPr id="5" name="Grafik 4" descr="Auto mit einfarbiger Füllung">
              <a:extLst>
                <a:ext uri="{FF2B5EF4-FFF2-40B4-BE49-F238E27FC236}">
                  <a16:creationId xmlns:a16="http://schemas.microsoft.com/office/drawing/2014/main" id="{5FFDC3D7-C1BF-2E5E-8F05-46FF441093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82357" y="400647"/>
              <a:ext cx="914400" cy="914400"/>
            </a:xfrm>
            <a:prstGeom prst="rect">
              <a:avLst/>
            </a:prstGeom>
          </p:spPr>
        </p:pic>
        <p:pic>
          <p:nvPicPr>
            <p:cNvPr id="7" name="Grafik 6" descr="Binär Silhouette">
              <a:extLst>
                <a:ext uri="{FF2B5EF4-FFF2-40B4-BE49-F238E27FC236}">
                  <a16:creationId xmlns:a16="http://schemas.microsoft.com/office/drawing/2014/main" id="{BB6C6E20-0BE4-946B-D26D-B116DBFFE5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2400" y="400647"/>
              <a:ext cx="914400" cy="914400"/>
            </a:xfrm>
            <a:prstGeom prst="rect">
              <a:avLst/>
            </a:prstGeom>
          </p:spPr>
        </p:pic>
        <p:sp>
          <p:nvSpPr>
            <p:cNvPr id="8" name="Pfeil: nach rechts 7">
              <a:extLst>
                <a:ext uri="{FF2B5EF4-FFF2-40B4-BE49-F238E27FC236}">
                  <a16:creationId xmlns:a16="http://schemas.microsoft.com/office/drawing/2014/main" id="{3B8652C4-025A-20AA-A011-425476AF6B2F}"/>
                </a:ext>
              </a:extLst>
            </p:cNvPr>
            <p:cNvSpPr/>
            <p:nvPr/>
          </p:nvSpPr>
          <p:spPr>
            <a:xfrm>
              <a:off x="7244595" y="624204"/>
              <a:ext cx="479100" cy="46728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spTree>
    <p:extLst>
      <p:ext uri="{BB962C8B-B14F-4D97-AF65-F5344CB8AC3E}">
        <p14:creationId xmlns:p14="http://schemas.microsoft.com/office/powerpoint/2010/main" val="42292283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59F5DF-C2E8-708C-4FBD-397C4D507361}"/>
              </a:ext>
            </a:extLst>
          </p:cNvPr>
          <p:cNvSpPr>
            <a:spLocks noGrp="1"/>
          </p:cNvSpPr>
          <p:nvPr>
            <p:ph type="title"/>
          </p:nvPr>
        </p:nvSpPr>
        <p:spPr/>
        <p:txBody>
          <a:bodyPr/>
          <a:lstStyle/>
          <a:p>
            <a:r>
              <a:rPr lang="de-DE" dirty="0" err="1"/>
              <a:t>Partitioner</a:t>
            </a:r>
            <a:endParaRPr lang="de-DE" dirty="0"/>
          </a:p>
        </p:txBody>
      </p:sp>
      <p:sp>
        <p:nvSpPr>
          <p:cNvPr id="3" name="Inhaltsplatzhalter 2">
            <a:extLst>
              <a:ext uri="{FF2B5EF4-FFF2-40B4-BE49-F238E27FC236}">
                <a16:creationId xmlns:a16="http://schemas.microsoft.com/office/drawing/2014/main" id="{63944813-8E29-8E63-3A69-71333AF23B4C}"/>
              </a:ext>
            </a:extLst>
          </p:cNvPr>
          <p:cNvSpPr>
            <a:spLocks noGrp="1"/>
          </p:cNvSpPr>
          <p:nvPr>
            <p:ph idx="1"/>
          </p:nvPr>
        </p:nvSpPr>
        <p:spPr/>
        <p:txBody>
          <a:bodyPr/>
          <a:lstStyle/>
          <a:p>
            <a:r>
              <a:rPr lang="de-DE" dirty="0"/>
              <a:t>Teilt ein, in welche Partition eine Nachricht geschrieben wird.</a:t>
            </a:r>
          </a:p>
          <a:p>
            <a:r>
              <a:rPr lang="de-DE" dirty="0"/>
              <a:t>Wird im Producer mit </a:t>
            </a:r>
            <a:r>
              <a:rPr lang="de-DE" dirty="0" err="1">
                <a:hlinkClick r:id="rId2"/>
              </a:rPr>
              <a:t>partitioner.class</a:t>
            </a:r>
            <a:r>
              <a:rPr lang="de-DE" dirty="0"/>
              <a:t> eingestellt.</a:t>
            </a:r>
          </a:p>
          <a:p>
            <a:r>
              <a:rPr lang="de-DE" dirty="0"/>
              <a:t>Erstellung eigener </a:t>
            </a:r>
            <a:r>
              <a:rPr lang="de-DE" dirty="0" err="1"/>
              <a:t>Partitionierer</a:t>
            </a:r>
            <a:r>
              <a:rPr lang="de-DE" dirty="0"/>
              <a:t> möglich (</a:t>
            </a:r>
            <a:r>
              <a:rPr lang="de-DE" dirty="0" err="1">
                <a:hlinkClick r:id="rId3"/>
              </a:rPr>
              <a:t>Partitioner</a:t>
            </a:r>
            <a:r>
              <a:rPr lang="de-DE" dirty="0">
                <a:hlinkClick r:id="rId3"/>
              </a:rPr>
              <a:t> Interface</a:t>
            </a:r>
            <a:r>
              <a:rPr lang="de-DE" dirty="0"/>
              <a:t>). </a:t>
            </a:r>
          </a:p>
        </p:txBody>
      </p:sp>
      <p:grpSp>
        <p:nvGrpSpPr>
          <p:cNvPr id="7" name="Gruppieren 6">
            <a:extLst>
              <a:ext uri="{FF2B5EF4-FFF2-40B4-BE49-F238E27FC236}">
                <a16:creationId xmlns:a16="http://schemas.microsoft.com/office/drawing/2014/main" id="{A1069F7B-7F7C-C098-24A9-A46F31F17093}"/>
              </a:ext>
            </a:extLst>
          </p:cNvPr>
          <p:cNvGrpSpPr/>
          <p:nvPr/>
        </p:nvGrpSpPr>
        <p:grpSpPr>
          <a:xfrm>
            <a:off x="8030667" y="92076"/>
            <a:ext cx="1113333" cy="914400"/>
            <a:chOff x="6726589" y="388938"/>
            <a:chExt cx="1113333" cy="914400"/>
          </a:xfrm>
        </p:grpSpPr>
        <p:pic>
          <p:nvPicPr>
            <p:cNvPr id="5" name="Grafik 4" descr="Entscheidungsdiagramm Silhouette">
              <a:extLst>
                <a:ext uri="{FF2B5EF4-FFF2-40B4-BE49-F238E27FC236}">
                  <a16:creationId xmlns:a16="http://schemas.microsoft.com/office/drawing/2014/main" id="{A1F9E863-56F1-6BE6-67CE-942F4DA4FC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6589" y="388938"/>
              <a:ext cx="914400" cy="914400"/>
            </a:xfrm>
            <a:prstGeom prst="rect">
              <a:avLst/>
            </a:prstGeom>
          </p:spPr>
        </p:pic>
        <p:sp>
          <p:nvSpPr>
            <p:cNvPr id="6" name="Textfeld 5">
              <a:extLst>
                <a:ext uri="{FF2B5EF4-FFF2-40B4-BE49-F238E27FC236}">
                  <a16:creationId xmlns:a16="http://schemas.microsoft.com/office/drawing/2014/main" id="{1738037A-3918-56FD-70C8-7F26E081B286}"/>
                </a:ext>
              </a:extLst>
            </p:cNvPr>
            <p:cNvSpPr txBox="1"/>
            <p:nvPr/>
          </p:nvSpPr>
          <p:spPr>
            <a:xfrm>
              <a:off x="7442056" y="425123"/>
              <a:ext cx="397866" cy="646331"/>
            </a:xfrm>
            <a:prstGeom prst="rect">
              <a:avLst/>
            </a:prstGeom>
            <a:noFill/>
          </p:spPr>
          <p:txBody>
            <a:bodyPr wrap="none" rtlCol="0">
              <a:spAutoFit/>
            </a:bodyPr>
            <a:lstStyle/>
            <a:p>
              <a:r>
                <a:rPr lang="de-DE" sz="3600"/>
                <a:t>?</a:t>
              </a:r>
            </a:p>
          </p:txBody>
        </p:sp>
      </p:grpSp>
    </p:spTree>
    <p:extLst>
      <p:ext uri="{BB962C8B-B14F-4D97-AF65-F5344CB8AC3E}">
        <p14:creationId xmlns:p14="http://schemas.microsoft.com/office/powerpoint/2010/main" val="154360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54AFB-DAEB-5733-7E3F-E9B99F89FA1B}"/>
              </a:ext>
            </a:extLst>
          </p:cNvPr>
          <p:cNvSpPr>
            <a:spLocks noGrp="1"/>
          </p:cNvSpPr>
          <p:nvPr>
            <p:ph type="title"/>
          </p:nvPr>
        </p:nvSpPr>
        <p:spPr/>
        <p:txBody>
          <a:bodyPr>
            <a:normAutofit fontScale="90000"/>
          </a:bodyPr>
          <a:lstStyle/>
          <a:p>
            <a:r>
              <a:rPr lang="de-DE"/>
              <a:t>Aufgabe: Eigenen Partitioner schreiben!</a:t>
            </a:r>
          </a:p>
        </p:txBody>
      </p:sp>
      <p:sp>
        <p:nvSpPr>
          <p:cNvPr id="3" name="Inhaltsplatzhalter 2">
            <a:extLst>
              <a:ext uri="{FF2B5EF4-FFF2-40B4-BE49-F238E27FC236}">
                <a16:creationId xmlns:a16="http://schemas.microsoft.com/office/drawing/2014/main" id="{E79F5ACC-F95A-4B2A-4411-C90837AD7C22}"/>
              </a:ext>
            </a:extLst>
          </p:cNvPr>
          <p:cNvSpPr>
            <a:spLocks noGrp="1"/>
          </p:cNvSpPr>
          <p:nvPr>
            <p:ph idx="1"/>
          </p:nvPr>
        </p:nvSpPr>
        <p:spPr/>
        <p:txBody>
          <a:bodyPr/>
          <a:lstStyle/>
          <a:p>
            <a:r>
              <a:rPr lang="de-DE"/>
              <a:t>Schreibe einen </a:t>
            </a:r>
            <a:r>
              <a:rPr lang="de-DE" err="1"/>
              <a:t>Patitionierer</a:t>
            </a:r>
            <a:r>
              <a:rPr lang="de-DE"/>
              <a:t>, der Nachrichten mit dem Key „</a:t>
            </a:r>
            <a:r>
              <a:rPr lang="de-DE" err="1"/>
              <a:t>banana</a:t>
            </a:r>
            <a:r>
              <a:rPr lang="de-DE"/>
              <a:t>“ in die letzte Partition packt und sonst wie üblich verteilt.</a:t>
            </a:r>
          </a:p>
          <a:p>
            <a:r>
              <a:rPr lang="de-DE"/>
              <a:t>Welches Problem entsteht, wenn im Nachhinein eine weitere Partition erzeugt wird?</a:t>
            </a:r>
          </a:p>
          <a:p>
            <a:r>
              <a:rPr lang="de-DE"/>
              <a:t>Eigenen </a:t>
            </a:r>
            <a:r>
              <a:rPr lang="de-DE" err="1"/>
              <a:t>Partitionierer</a:t>
            </a:r>
            <a:r>
              <a:rPr lang="de-DE"/>
              <a:t> anwenden:</a:t>
            </a:r>
          </a:p>
        </p:txBody>
      </p:sp>
    </p:spTree>
    <p:extLst>
      <p:ext uri="{BB962C8B-B14F-4D97-AF65-F5344CB8AC3E}">
        <p14:creationId xmlns:p14="http://schemas.microsoft.com/office/powerpoint/2010/main" val="28047220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168B58-C6D7-585E-F346-3C4709477413}"/>
              </a:ext>
            </a:extLst>
          </p:cNvPr>
          <p:cNvSpPr>
            <a:spLocks noGrp="1"/>
          </p:cNvSpPr>
          <p:nvPr>
            <p:ph type="title"/>
          </p:nvPr>
        </p:nvSpPr>
        <p:spPr/>
        <p:txBody>
          <a:bodyPr/>
          <a:lstStyle/>
          <a:p>
            <a:r>
              <a:rPr lang="de-DE"/>
              <a:t>Buffer</a:t>
            </a:r>
          </a:p>
        </p:txBody>
      </p:sp>
      <p:sp>
        <p:nvSpPr>
          <p:cNvPr id="3" name="Inhaltsplatzhalter 2">
            <a:extLst>
              <a:ext uri="{FF2B5EF4-FFF2-40B4-BE49-F238E27FC236}">
                <a16:creationId xmlns:a16="http://schemas.microsoft.com/office/drawing/2014/main" id="{ED86348F-021B-944A-940C-94BA6E9A4CC2}"/>
              </a:ext>
            </a:extLst>
          </p:cNvPr>
          <p:cNvSpPr>
            <a:spLocks noGrp="1"/>
          </p:cNvSpPr>
          <p:nvPr>
            <p:ph idx="1"/>
          </p:nvPr>
        </p:nvSpPr>
        <p:spPr/>
        <p:txBody>
          <a:bodyPr>
            <a:normAutofit fontScale="85000" lnSpcReduction="20000"/>
          </a:bodyPr>
          <a:lstStyle/>
          <a:p>
            <a:r>
              <a:rPr lang="de-DE" dirty="0"/>
              <a:t>Nachrichten werden zunächst im Buffer gespeichert. </a:t>
            </a:r>
          </a:p>
          <a:p>
            <a:r>
              <a:rPr lang="de-DE" dirty="0"/>
              <a:t>Mit </a:t>
            </a:r>
            <a:r>
              <a:rPr lang="de-DE" dirty="0">
                <a:hlinkClick r:id="rId2"/>
              </a:rPr>
              <a:t>linger.ms</a:t>
            </a:r>
            <a:r>
              <a:rPr lang="de-DE" dirty="0"/>
              <a:t> (</a:t>
            </a:r>
            <a:r>
              <a:rPr lang="de-DE" dirty="0" err="1"/>
              <a:t>default</a:t>
            </a:r>
            <a:r>
              <a:rPr lang="de-DE" dirty="0"/>
              <a:t>: 0) kann eingestellt werden, wie lange Nachrichten aufbewahrt werden, bevor sie im </a:t>
            </a:r>
            <a:r>
              <a:rPr lang="de-DE" b="1" dirty="0"/>
              <a:t>Batch</a:t>
            </a:r>
            <a:r>
              <a:rPr lang="de-DE" dirty="0"/>
              <a:t> abgeschickt werden.</a:t>
            </a:r>
          </a:p>
          <a:p>
            <a:r>
              <a:rPr lang="de-DE" dirty="0"/>
              <a:t>Größe des Batches einstellbar mit </a:t>
            </a:r>
            <a:r>
              <a:rPr lang="de-DE" dirty="0" err="1">
                <a:hlinkClick r:id="rId3"/>
              </a:rPr>
              <a:t>batch.size</a:t>
            </a:r>
            <a:r>
              <a:rPr lang="de-DE" dirty="0"/>
              <a:t>.</a:t>
            </a:r>
          </a:p>
          <a:p>
            <a:r>
              <a:rPr lang="de-DE" dirty="0"/>
              <a:t>für ca. 60KB an Zusatzinformationen. (Zwei Jeder Batch hat sorgt immer Nachrichten mit je 10KB werden also ein 80KB Batch ergeben)</a:t>
            </a:r>
          </a:p>
          <a:p>
            <a:r>
              <a:rPr lang="de-DE" dirty="0"/>
              <a:t>Hier kann eine Komprimierung stattfinden (</a:t>
            </a:r>
            <a:r>
              <a:rPr lang="de-DE" dirty="0" err="1">
                <a:hlinkClick r:id="rId4"/>
              </a:rPr>
              <a:t>compression.type</a:t>
            </a:r>
            <a:r>
              <a:rPr lang="de-DE" dirty="0"/>
              <a:t> oder beim </a:t>
            </a:r>
            <a:r>
              <a:rPr lang="de-DE" dirty="0">
                <a:hlinkClick r:id="rId5"/>
              </a:rPr>
              <a:t>Topic</a:t>
            </a:r>
            <a:r>
              <a:rPr lang="de-DE" dirty="0"/>
              <a:t>). Es werden immer ganze Batches komprimiert. Die Batches werden erst wieder beim Consumer entpackt.</a:t>
            </a:r>
          </a:p>
        </p:txBody>
      </p:sp>
      <p:pic>
        <p:nvPicPr>
          <p:cNvPr id="11" name="Grafik 10" descr="Ampel Silhouette">
            <a:extLst>
              <a:ext uri="{FF2B5EF4-FFF2-40B4-BE49-F238E27FC236}">
                <a16:creationId xmlns:a16="http://schemas.microsoft.com/office/drawing/2014/main" id="{7A2E4742-A4B1-2F3E-89B4-7524738D68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24992" y="124638"/>
            <a:ext cx="914400" cy="914400"/>
          </a:xfrm>
          <a:prstGeom prst="rect">
            <a:avLst/>
          </a:prstGeom>
        </p:spPr>
      </p:pic>
      <p:pic>
        <p:nvPicPr>
          <p:cNvPr id="14" name="Grafik 13" descr="Achterbahn abwärts mit einfarbiger Füllung">
            <a:extLst>
              <a:ext uri="{FF2B5EF4-FFF2-40B4-BE49-F238E27FC236}">
                <a16:creationId xmlns:a16="http://schemas.microsoft.com/office/drawing/2014/main" id="{5C28EE70-7B49-785F-B37A-21BA8FE33D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09148" y="137319"/>
            <a:ext cx="914400" cy="914400"/>
          </a:xfrm>
          <a:prstGeom prst="rect">
            <a:avLst/>
          </a:prstGeom>
        </p:spPr>
      </p:pic>
    </p:spTree>
    <p:extLst>
      <p:ext uri="{BB962C8B-B14F-4D97-AF65-F5344CB8AC3E}">
        <p14:creationId xmlns:p14="http://schemas.microsoft.com/office/powerpoint/2010/main" val="3829133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8CCFBE-ECBC-2350-7799-280BFA9BC5E5}"/>
              </a:ext>
            </a:extLst>
          </p:cNvPr>
          <p:cNvSpPr>
            <a:spLocks noGrp="1"/>
          </p:cNvSpPr>
          <p:nvPr>
            <p:ph type="title"/>
          </p:nvPr>
        </p:nvSpPr>
        <p:spPr/>
        <p:txBody>
          <a:bodyPr/>
          <a:lstStyle/>
          <a:p>
            <a:r>
              <a:rPr lang="de-DE"/>
              <a:t>ACKs - Zustellungsgarantien</a:t>
            </a:r>
          </a:p>
        </p:txBody>
      </p:sp>
      <p:pic>
        <p:nvPicPr>
          <p:cNvPr id="4" name="Picture 4">
            <a:extLst>
              <a:ext uri="{FF2B5EF4-FFF2-40B4-BE49-F238E27FC236}">
                <a16:creationId xmlns:a16="http://schemas.microsoft.com/office/drawing/2014/main" id="{C98BE102-981B-7672-2C3E-CB4941A5B967}"/>
              </a:ext>
            </a:extLst>
          </p:cNvPr>
          <p:cNvPicPr>
            <a:picLocks noGrp="1" noChangeAspect="1"/>
          </p:cNvPicPr>
          <p:nvPr>
            <p:ph idx="1"/>
          </p:nvPr>
        </p:nvPicPr>
        <p:blipFill rotWithShape="1">
          <a:blip r:embed="rId2"/>
          <a:srcRect l="25084" t="7581" r="112"/>
          <a:stretch/>
        </p:blipFill>
        <p:spPr>
          <a:xfrm>
            <a:off x="1457501" y="1420585"/>
            <a:ext cx="6237266" cy="4778834"/>
          </a:xfrm>
          <a:prstGeom prst="rect">
            <a:avLst/>
          </a:prstGeom>
        </p:spPr>
      </p:pic>
      <p:grpSp>
        <p:nvGrpSpPr>
          <p:cNvPr id="10" name="Gruppieren 9">
            <a:extLst>
              <a:ext uri="{FF2B5EF4-FFF2-40B4-BE49-F238E27FC236}">
                <a16:creationId xmlns:a16="http://schemas.microsoft.com/office/drawing/2014/main" id="{9487A901-7901-5A8F-1D0F-CC5562D0F2B5}"/>
              </a:ext>
            </a:extLst>
          </p:cNvPr>
          <p:cNvGrpSpPr/>
          <p:nvPr/>
        </p:nvGrpSpPr>
        <p:grpSpPr>
          <a:xfrm>
            <a:off x="7717646" y="-14876"/>
            <a:ext cx="1564610" cy="1203914"/>
            <a:chOff x="7515054" y="-14876"/>
            <a:chExt cx="1564610" cy="1203914"/>
          </a:xfrm>
        </p:grpSpPr>
        <p:pic>
          <p:nvPicPr>
            <p:cNvPr id="11" name="Grafik 10" descr="Schachtel Silhouette">
              <a:extLst>
                <a:ext uri="{FF2B5EF4-FFF2-40B4-BE49-F238E27FC236}">
                  <a16:creationId xmlns:a16="http://schemas.microsoft.com/office/drawing/2014/main" id="{96346633-89F5-7486-9CAC-89B26661F8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5054" y="274638"/>
              <a:ext cx="914400" cy="914400"/>
            </a:xfrm>
            <a:prstGeom prst="rect">
              <a:avLst/>
            </a:prstGeom>
          </p:spPr>
        </p:pic>
        <p:pic>
          <p:nvPicPr>
            <p:cNvPr id="12" name="Grafik 11" descr="Attribut1 mit einfarbiger Füllung">
              <a:extLst>
                <a:ext uri="{FF2B5EF4-FFF2-40B4-BE49-F238E27FC236}">
                  <a16:creationId xmlns:a16="http://schemas.microsoft.com/office/drawing/2014/main" id="{A9636FB8-65F3-7054-5406-CBF19FD446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65264" y="-14876"/>
              <a:ext cx="914400" cy="914400"/>
            </a:xfrm>
            <a:prstGeom prst="rect">
              <a:avLst/>
            </a:prstGeom>
          </p:spPr>
        </p:pic>
      </p:grpSp>
      <p:sp>
        <p:nvSpPr>
          <p:cNvPr id="3" name="Textfeld 2">
            <a:extLst>
              <a:ext uri="{FF2B5EF4-FFF2-40B4-BE49-F238E27FC236}">
                <a16:creationId xmlns:a16="http://schemas.microsoft.com/office/drawing/2014/main" id="{5C9A9637-515B-D136-1397-E816C056C3DF}"/>
              </a:ext>
            </a:extLst>
          </p:cNvPr>
          <p:cNvSpPr txBox="1"/>
          <p:nvPr/>
        </p:nvSpPr>
        <p:spPr>
          <a:xfrm>
            <a:off x="838200" y="6226629"/>
            <a:ext cx="7819769" cy="646331"/>
          </a:xfrm>
          <a:prstGeom prst="rect">
            <a:avLst/>
          </a:prstGeom>
          <a:noFill/>
        </p:spPr>
        <p:txBody>
          <a:bodyPr wrap="none" rtlCol="0">
            <a:spAutoFit/>
          </a:bodyPr>
          <a:lstStyle/>
          <a:p>
            <a:r>
              <a:rPr lang="de-DE"/>
              <a:t>Maximale Anzahl an Nachrichten, auf deren ACK der Producer gleichzeitig wartet:</a:t>
            </a:r>
          </a:p>
          <a:p>
            <a:r>
              <a:rPr lang="de-DE">
                <a:hlinkClick r:id="rId7"/>
              </a:rPr>
              <a:t>Max.inflight.request.per.connection</a:t>
            </a:r>
            <a:endParaRPr lang="de-DE"/>
          </a:p>
        </p:txBody>
      </p:sp>
    </p:spTree>
    <p:extLst>
      <p:ext uri="{BB962C8B-B14F-4D97-AF65-F5344CB8AC3E}">
        <p14:creationId xmlns:p14="http://schemas.microsoft.com/office/powerpoint/2010/main" val="14304793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92D96B-1857-E497-5333-EC85628F1A05}"/>
              </a:ext>
            </a:extLst>
          </p:cNvPr>
          <p:cNvSpPr>
            <a:spLocks noGrp="1"/>
          </p:cNvSpPr>
          <p:nvPr>
            <p:ph type="title"/>
          </p:nvPr>
        </p:nvSpPr>
        <p:spPr/>
        <p:txBody>
          <a:bodyPr/>
          <a:lstStyle/>
          <a:p>
            <a:r>
              <a:rPr lang="de-DE"/>
              <a:t>ACKs - Zustellungsgarantien</a:t>
            </a:r>
          </a:p>
        </p:txBody>
      </p:sp>
      <p:sp>
        <p:nvSpPr>
          <p:cNvPr id="3" name="Inhaltsplatzhalter 2">
            <a:extLst>
              <a:ext uri="{FF2B5EF4-FFF2-40B4-BE49-F238E27FC236}">
                <a16:creationId xmlns:a16="http://schemas.microsoft.com/office/drawing/2014/main" id="{49CAA53C-4DB8-E9FD-2B9D-404863E48FBB}"/>
              </a:ext>
            </a:extLst>
          </p:cNvPr>
          <p:cNvSpPr>
            <a:spLocks noGrp="1"/>
          </p:cNvSpPr>
          <p:nvPr>
            <p:ph idx="1"/>
          </p:nvPr>
        </p:nvSpPr>
        <p:spPr/>
        <p:txBody>
          <a:bodyPr/>
          <a:lstStyle/>
          <a:p>
            <a:r>
              <a:rPr lang="de-DE"/>
              <a:t>Mit </a:t>
            </a:r>
            <a:r>
              <a:rPr lang="de-DE" err="1">
                <a:hlinkClick r:id="rId2"/>
              </a:rPr>
              <a:t>acks</a:t>
            </a:r>
            <a:r>
              <a:rPr lang="de-DE"/>
              <a:t> lässt sich einstellen, ob ein Producer auf die Antwort des Brokers zum erfolgreichen Speichern des Batches wartet.</a:t>
            </a:r>
          </a:p>
          <a:p>
            <a:endParaRPr lang="de-DE"/>
          </a:p>
        </p:txBody>
      </p:sp>
      <p:graphicFrame>
        <p:nvGraphicFramePr>
          <p:cNvPr id="4" name="Tabelle 4">
            <a:extLst>
              <a:ext uri="{FF2B5EF4-FFF2-40B4-BE49-F238E27FC236}">
                <a16:creationId xmlns:a16="http://schemas.microsoft.com/office/drawing/2014/main" id="{FC7534FD-2572-3025-2716-7D6D43C875EA}"/>
              </a:ext>
            </a:extLst>
          </p:cNvPr>
          <p:cNvGraphicFramePr>
            <a:graphicFrameLocks noGrp="1"/>
          </p:cNvGraphicFramePr>
          <p:nvPr>
            <p:extLst>
              <p:ext uri="{D42A27DB-BD31-4B8C-83A1-F6EECF244321}">
                <p14:modId xmlns:p14="http://schemas.microsoft.com/office/powerpoint/2010/main" val="3179011281"/>
              </p:ext>
            </p:extLst>
          </p:nvPr>
        </p:nvGraphicFramePr>
        <p:xfrm>
          <a:off x="457200" y="3264722"/>
          <a:ext cx="8229600" cy="2844800"/>
        </p:xfrm>
        <a:graphic>
          <a:graphicData uri="http://schemas.openxmlformats.org/drawingml/2006/table">
            <a:tbl>
              <a:tblPr firstRow="1" bandRow="1">
                <a:tableStyleId>{5C22544A-7EE6-4342-B048-85BDC9FD1C3A}</a:tableStyleId>
              </a:tblPr>
              <a:tblGrid>
                <a:gridCol w="2543346">
                  <a:extLst>
                    <a:ext uri="{9D8B030D-6E8A-4147-A177-3AD203B41FA5}">
                      <a16:colId xmlns:a16="http://schemas.microsoft.com/office/drawing/2014/main" val="545424780"/>
                    </a:ext>
                  </a:extLst>
                </a:gridCol>
                <a:gridCol w="5686254">
                  <a:extLst>
                    <a:ext uri="{9D8B030D-6E8A-4147-A177-3AD203B41FA5}">
                      <a16:colId xmlns:a16="http://schemas.microsoft.com/office/drawing/2014/main" val="4058655901"/>
                    </a:ext>
                  </a:extLst>
                </a:gridCol>
              </a:tblGrid>
              <a:tr h="370840">
                <a:tc>
                  <a:txBody>
                    <a:bodyPr/>
                    <a:lstStyle/>
                    <a:p>
                      <a:r>
                        <a:rPr lang="de-DE" dirty="0"/>
                        <a:t>Parameter für </a:t>
                      </a:r>
                      <a:r>
                        <a:rPr lang="de-DE" dirty="0" err="1"/>
                        <a:t>acks</a:t>
                      </a:r>
                      <a:endParaRPr lang="de-DE" dirty="0"/>
                    </a:p>
                  </a:txBody>
                  <a:tcPr/>
                </a:tc>
                <a:tc>
                  <a:txBody>
                    <a:bodyPr/>
                    <a:lstStyle/>
                    <a:p>
                      <a:r>
                        <a:rPr lang="de-DE"/>
                        <a:t>Bedeutung</a:t>
                      </a:r>
                    </a:p>
                  </a:txBody>
                  <a:tcPr/>
                </a:tc>
                <a:extLst>
                  <a:ext uri="{0D108BD9-81ED-4DB2-BD59-A6C34878D82A}">
                    <a16:rowId xmlns:a16="http://schemas.microsoft.com/office/drawing/2014/main" val="3092383888"/>
                  </a:ext>
                </a:extLst>
              </a:tr>
              <a:tr h="370840">
                <a:tc>
                  <a:txBody>
                    <a:bodyPr/>
                    <a:lstStyle/>
                    <a:p>
                      <a:r>
                        <a:rPr lang="de-DE"/>
                        <a:t>0</a:t>
                      </a:r>
                    </a:p>
                  </a:txBody>
                  <a:tcPr/>
                </a:tc>
                <a:tc>
                  <a:txBody>
                    <a:bodyPr/>
                    <a:lstStyle/>
                    <a:p>
                      <a:r>
                        <a:rPr lang="de-DE"/>
                        <a:t>Es wird nicht auf ein ACK gewartet</a:t>
                      </a:r>
                    </a:p>
                  </a:txBody>
                  <a:tcPr/>
                </a:tc>
                <a:extLst>
                  <a:ext uri="{0D108BD9-81ED-4DB2-BD59-A6C34878D82A}">
                    <a16:rowId xmlns:a16="http://schemas.microsoft.com/office/drawing/2014/main" val="2634240809"/>
                  </a:ext>
                </a:extLst>
              </a:tr>
              <a:tr h="370840">
                <a:tc>
                  <a:txBody>
                    <a:bodyPr/>
                    <a:lstStyle/>
                    <a:p>
                      <a:r>
                        <a:rPr lang="de-DE"/>
                        <a:t>1</a:t>
                      </a:r>
                    </a:p>
                  </a:txBody>
                  <a:tcPr/>
                </a:tc>
                <a:tc>
                  <a:txBody>
                    <a:bodyPr/>
                    <a:lstStyle/>
                    <a:p>
                      <a:r>
                        <a:rPr lang="de-DE"/>
                        <a:t>Es wird auf das ACK vom Leader gewartet, dass gesendet wird, wenn der Leader die Nachricht in den Page Cache der Festplatte geschrieben hat.</a:t>
                      </a:r>
                    </a:p>
                  </a:txBody>
                  <a:tcPr/>
                </a:tc>
                <a:extLst>
                  <a:ext uri="{0D108BD9-81ED-4DB2-BD59-A6C34878D82A}">
                    <a16:rowId xmlns:a16="http://schemas.microsoft.com/office/drawing/2014/main" val="1781454995"/>
                  </a:ext>
                </a:extLst>
              </a:tr>
              <a:tr h="370840">
                <a:tc>
                  <a:txBody>
                    <a:bodyPr/>
                    <a:lstStyle/>
                    <a:p>
                      <a:r>
                        <a:rPr lang="de-DE" dirty="0"/>
                        <a:t>-1 </a:t>
                      </a:r>
                      <a:r>
                        <a:rPr lang="de-DE" i="1" dirty="0"/>
                        <a:t>oder</a:t>
                      </a:r>
                      <a:r>
                        <a:rPr lang="de-DE" dirty="0"/>
                        <a:t> „all“</a:t>
                      </a:r>
                    </a:p>
                    <a:p>
                      <a:r>
                        <a:rPr lang="de-DE" i="1" dirty="0"/>
                        <a:t>(</a:t>
                      </a:r>
                      <a:r>
                        <a:rPr lang="de-DE" i="1" dirty="0" err="1"/>
                        <a:t>default</a:t>
                      </a:r>
                      <a:r>
                        <a:rPr lang="de-DE" i="1" dirty="0"/>
                        <a:t>)</a:t>
                      </a:r>
                    </a:p>
                  </a:txBody>
                  <a:tcPr/>
                </a:tc>
                <a:tc>
                  <a:txBody>
                    <a:bodyPr/>
                    <a:lstStyle/>
                    <a:p>
                      <a:r>
                        <a:rPr lang="de-DE" dirty="0"/>
                        <a:t>Leader wartet zusätzlich auf Follower bis diese ein ACK schicken. Erst wenn ausreichend viele (</a:t>
                      </a:r>
                      <a:r>
                        <a:rPr lang="de-DE" dirty="0" err="1">
                          <a:hlinkClick r:id="rId3"/>
                        </a:rPr>
                        <a:t>min.insync.replicas</a:t>
                      </a:r>
                      <a:r>
                        <a:rPr lang="de-DE" dirty="0"/>
                        <a:t>) dies tun, wird an ACK an den Producer gesendet.</a:t>
                      </a:r>
                    </a:p>
                    <a:p>
                      <a:r>
                        <a:rPr lang="de-DE" dirty="0"/>
                        <a:t>Sind nicht genüg Follower online gibt es eine </a:t>
                      </a:r>
                      <a:r>
                        <a:rPr lang="de-DE" dirty="0" err="1"/>
                        <a:t>Exception</a:t>
                      </a:r>
                      <a:r>
                        <a:rPr lang="de-DE" dirty="0"/>
                        <a:t>.</a:t>
                      </a:r>
                    </a:p>
                  </a:txBody>
                  <a:tcPr/>
                </a:tc>
                <a:extLst>
                  <a:ext uri="{0D108BD9-81ED-4DB2-BD59-A6C34878D82A}">
                    <a16:rowId xmlns:a16="http://schemas.microsoft.com/office/drawing/2014/main" val="2636406821"/>
                  </a:ext>
                </a:extLst>
              </a:tr>
            </a:tbl>
          </a:graphicData>
        </a:graphic>
      </p:graphicFrame>
      <p:grpSp>
        <p:nvGrpSpPr>
          <p:cNvPr id="9" name="Gruppieren 8">
            <a:extLst>
              <a:ext uri="{FF2B5EF4-FFF2-40B4-BE49-F238E27FC236}">
                <a16:creationId xmlns:a16="http://schemas.microsoft.com/office/drawing/2014/main" id="{3D3E4B99-C7F9-711B-7556-B8AF4BE12159}"/>
              </a:ext>
            </a:extLst>
          </p:cNvPr>
          <p:cNvGrpSpPr/>
          <p:nvPr/>
        </p:nvGrpSpPr>
        <p:grpSpPr>
          <a:xfrm>
            <a:off x="7717646" y="-14876"/>
            <a:ext cx="1564610" cy="1203914"/>
            <a:chOff x="7515054" y="-14876"/>
            <a:chExt cx="1564610" cy="1203914"/>
          </a:xfrm>
        </p:grpSpPr>
        <p:pic>
          <p:nvPicPr>
            <p:cNvPr id="10" name="Grafik 9" descr="Schachtel Silhouette">
              <a:extLst>
                <a:ext uri="{FF2B5EF4-FFF2-40B4-BE49-F238E27FC236}">
                  <a16:creationId xmlns:a16="http://schemas.microsoft.com/office/drawing/2014/main" id="{96ACE632-8018-C829-47AE-36F1613651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5054" y="274638"/>
              <a:ext cx="914400" cy="914400"/>
            </a:xfrm>
            <a:prstGeom prst="rect">
              <a:avLst/>
            </a:prstGeom>
          </p:spPr>
        </p:pic>
        <p:pic>
          <p:nvPicPr>
            <p:cNvPr id="11" name="Grafik 10" descr="Attribut1 mit einfarbiger Füllung">
              <a:extLst>
                <a:ext uri="{FF2B5EF4-FFF2-40B4-BE49-F238E27FC236}">
                  <a16:creationId xmlns:a16="http://schemas.microsoft.com/office/drawing/2014/main" id="{BB6C36E7-FD4D-DC8F-A414-56A61EB20A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65264" y="-14876"/>
              <a:ext cx="914400" cy="914400"/>
            </a:xfrm>
            <a:prstGeom prst="rect">
              <a:avLst/>
            </a:prstGeom>
          </p:spPr>
        </p:pic>
      </p:grpSp>
    </p:spTree>
    <p:extLst>
      <p:ext uri="{BB962C8B-B14F-4D97-AF65-F5344CB8AC3E}">
        <p14:creationId xmlns:p14="http://schemas.microsoft.com/office/powerpoint/2010/main" val="9807585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8D9043-9243-34BE-0AEF-0D654AA6A6BB}"/>
              </a:ext>
            </a:extLst>
          </p:cNvPr>
          <p:cNvSpPr>
            <a:spLocks noGrp="1"/>
          </p:cNvSpPr>
          <p:nvPr>
            <p:ph type="title"/>
          </p:nvPr>
        </p:nvSpPr>
        <p:spPr/>
        <p:txBody>
          <a:bodyPr/>
          <a:lstStyle/>
          <a:p>
            <a:r>
              <a:rPr lang="de-DE"/>
              <a:t>Zustellungsgarantien</a:t>
            </a:r>
          </a:p>
        </p:txBody>
      </p:sp>
      <p:graphicFrame>
        <p:nvGraphicFramePr>
          <p:cNvPr id="5" name="Inhaltsplatzhalter 4">
            <a:extLst>
              <a:ext uri="{FF2B5EF4-FFF2-40B4-BE49-F238E27FC236}">
                <a16:creationId xmlns:a16="http://schemas.microsoft.com/office/drawing/2014/main" id="{9095C700-FE7F-F937-898C-22970E1AB0E3}"/>
              </a:ext>
            </a:extLst>
          </p:cNvPr>
          <p:cNvGraphicFramePr>
            <a:graphicFrameLocks noGrp="1"/>
          </p:cNvGraphicFramePr>
          <p:nvPr>
            <p:ph idx="1"/>
            <p:extLst>
              <p:ext uri="{D42A27DB-BD31-4B8C-83A1-F6EECF244321}">
                <p14:modId xmlns:p14="http://schemas.microsoft.com/office/powerpoint/2010/main" val="644643127"/>
              </p:ext>
            </p:extLst>
          </p:nvPr>
        </p:nvGraphicFramePr>
        <p:xfrm>
          <a:off x="457200" y="1600200"/>
          <a:ext cx="8352797" cy="3662680"/>
        </p:xfrm>
        <a:graphic>
          <a:graphicData uri="http://schemas.openxmlformats.org/drawingml/2006/table">
            <a:tbl>
              <a:tblPr firstRow="1" bandRow="1">
                <a:tableStyleId>{5C22544A-7EE6-4342-B048-85BDC9FD1C3A}</a:tableStyleId>
              </a:tblPr>
              <a:tblGrid>
                <a:gridCol w="1815111">
                  <a:extLst>
                    <a:ext uri="{9D8B030D-6E8A-4147-A177-3AD203B41FA5}">
                      <a16:colId xmlns:a16="http://schemas.microsoft.com/office/drawing/2014/main" val="1200514754"/>
                    </a:ext>
                  </a:extLst>
                </a:gridCol>
                <a:gridCol w="3455009">
                  <a:extLst>
                    <a:ext uri="{9D8B030D-6E8A-4147-A177-3AD203B41FA5}">
                      <a16:colId xmlns:a16="http://schemas.microsoft.com/office/drawing/2014/main" val="2713438510"/>
                    </a:ext>
                  </a:extLst>
                </a:gridCol>
                <a:gridCol w="3082677">
                  <a:extLst>
                    <a:ext uri="{9D8B030D-6E8A-4147-A177-3AD203B41FA5}">
                      <a16:colId xmlns:a16="http://schemas.microsoft.com/office/drawing/2014/main" val="1083916727"/>
                    </a:ext>
                  </a:extLst>
                </a:gridCol>
              </a:tblGrid>
              <a:tr h="370840">
                <a:tc>
                  <a:txBody>
                    <a:bodyPr/>
                    <a:lstStyle/>
                    <a:p>
                      <a:r>
                        <a:rPr lang="de-DE" dirty="0"/>
                        <a:t>Garantie</a:t>
                      </a:r>
                    </a:p>
                  </a:txBody>
                  <a:tcPr/>
                </a:tc>
                <a:tc>
                  <a:txBody>
                    <a:bodyPr/>
                    <a:lstStyle/>
                    <a:p>
                      <a:r>
                        <a:rPr lang="de-DE"/>
                        <a:t>Bedeutung</a:t>
                      </a:r>
                    </a:p>
                  </a:txBody>
                  <a:tcPr/>
                </a:tc>
                <a:tc>
                  <a:txBody>
                    <a:bodyPr/>
                    <a:lstStyle/>
                    <a:p>
                      <a:r>
                        <a:rPr lang="de-DE"/>
                        <a:t>Nötige Einstellung</a:t>
                      </a:r>
                    </a:p>
                  </a:txBody>
                  <a:tcPr/>
                </a:tc>
                <a:extLst>
                  <a:ext uri="{0D108BD9-81ED-4DB2-BD59-A6C34878D82A}">
                    <a16:rowId xmlns:a16="http://schemas.microsoft.com/office/drawing/2014/main" val="2741029854"/>
                  </a:ext>
                </a:extLst>
              </a:tr>
              <a:tr h="370840">
                <a:tc>
                  <a:txBody>
                    <a:bodyPr/>
                    <a:lstStyle/>
                    <a:p>
                      <a:r>
                        <a:rPr lang="de-DE"/>
                        <a:t>At </a:t>
                      </a:r>
                      <a:r>
                        <a:rPr lang="de-DE" err="1"/>
                        <a:t>most</a:t>
                      </a:r>
                      <a:r>
                        <a:rPr lang="de-DE"/>
                        <a:t> </a:t>
                      </a:r>
                      <a:r>
                        <a:rPr lang="de-DE" err="1"/>
                        <a:t>once</a:t>
                      </a:r>
                      <a:endParaRPr lang="de-DE"/>
                    </a:p>
                  </a:txBody>
                  <a:tcPr/>
                </a:tc>
                <a:tc>
                  <a:txBody>
                    <a:bodyPr/>
                    <a:lstStyle/>
                    <a:p>
                      <a:r>
                        <a:rPr lang="de-DE"/>
                        <a:t>Nachricht kommt höchsten einmal im Broker an.</a:t>
                      </a:r>
                    </a:p>
                    <a:p>
                      <a:r>
                        <a:rPr lang="de-DE"/>
                        <a:t>Nachrichten können verloren gehen.</a:t>
                      </a:r>
                    </a:p>
                  </a:txBody>
                  <a:tcPr/>
                </a:tc>
                <a:tc>
                  <a:txBody>
                    <a:bodyPr/>
                    <a:lstStyle/>
                    <a:p>
                      <a:r>
                        <a:rPr lang="de-DE" err="1">
                          <a:hlinkClick r:id="rId2"/>
                        </a:rPr>
                        <a:t>acks</a:t>
                      </a:r>
                      <a:r>
                        <a:rPr lang="de-DE"/>
                        <a:t>=0</a:t>
                      </a:r>
                    </a:p>
                  </a:txBody>
                  <a:tcPr/>
                </a:tc>
                <a:extLst>
                  <a:ext uri="{0D108BD9-81ED-4DB2-BD59-A6C34878D82A}">
                    <a16:rowId xmlns:a16="http://schemas.microsoft.com/office/drawing/2014/main" val="244535540"/>
                  </a:ext>
                </a:extLst>
              </a:tr>
              <a:tr h="370840">
                <a:tc>
                  <a:txBody>
                    <a:bodyPr/>
                    <a:lstStyle/>
                    <a:p>
                      <a:r>
                        <a:rPr lang="de-DE"/>
                        <a:t>At least </a:t>
                      </a:r>
                      <a:r>
                        <a:rPr lang="de-DE" err="1"/>
                        <a:t>once</a:t>
                      </a:r>
                      <a:endParaRPr lang="de-DE"/>
                    </a:p>
                  </a:txBody>
                  <a:tcPr/>
                </a:tc>
                <a:tc>
                  <a:txBody>
                    <a:bodyPr/>
                    <a:lstStyle/>
                    <a:p>
                      <a:r>
                        <a:rPr lang="de-DE"/>
                        <a:t>Nachricht kommt mindestens einmal im Broker.</a:t>
                      </a:r>
                    </a:p>
                    <a:p>
                      <a:r>
                        <a:rPr lang="de-DE"/>
                        <a:t>Nachrichten können mehrfach gespeichert werden.</a:t>
                      </a:r>
                    </a:p>
                  </a:txBody>
                  <a:tcPr/>
                </a:tc>
                <a:tc>
                  <a:txBody>
                    <a:bodyPr/>
                    <a:lstStyle/>
                    <a:p>
                      <a:r>
                        <a:rPr lang="de-DE" err="1">
                          <a:hlinkClick r:id="rId2"/>
                        </a:rPr>
                        <a:t>acks</a:t>
                      </a:r>
                      <a:r>
                        <a:rPr lang="de-DE"/>
                        <a:t>=1</a:t>
                      </a:r>
                    </a:p>
                  </a:txBody>
                  <a:tcPr/>
                </a:tc>
                <a:extLst>
                  <a:ext uri="{0D108BD9-81ED-4DB2-BD59-A6C34878D82A}">
                    <a16:rowId xmlns:a16="http://schemas.microsoft.com/office/drawing/2014/main" val="3150183858"/>
                  </a:ext>
                </a:extLst>
              </a:tr>
              <a:tr h="370840">
                <a:tc>
                  <a:txBody>
                    <a:bodyPr/>
                    <a:lstStyle/>
                    <a:p>
                      <a:r>
                        <a:rPr lang="de-DE" err="1"/>
                        <a:t>Exactly</a:t>
                      </a:r>
                      <a:r>
                        <a:rPr lang="de-DE"/>
                        <a:t> </a:t>
                      </a:r>
                      <a:r>
                        <a:rPr lang="de-DE" err="1"/>
                        <a:t>once</a:t>
                      </a:r>
                      <a:endParaRPr lang="de-DE"/>
                    </a:p>
                  </a:txBody>
                  <a:tcPr/>
                </a:tc>
                <a:tc>
                  <a:txBody>
                    <a:bodyPr/>
                    <a:lstStyle/>
                    <a:p>
                      <a:r>
                        <a:rPr lang="de-DE" dirty="0"/>
                        <a:t>Nachrichten kommen genau einmal beim Broker an.</a:t>
                      </a:r>
                    </a:p>
                  </a:txBody>
                  <a:tcPr/>
                </a:tc>
                <a:tc>
                  <a:txBody>
                    <a:bodyPr/>
                    <a:lstStyle/>
                    <a:p>
                      <a:r>
                        <a:rPr lang="de-DE" dirty="0" err="1">
                          <a:hlinkClick r:id="rId2"/>
                        </a:rPr>
                        <a:t>acks</a:t>
                      </a:r>
                      <a:r>
                        <a:rPr lang="de-DE" dirty="0"/>
                        <a:t>=all</a:t>
                      </a:r>
                    </a:p>
                    <a:p>
                      <a:r>
                        <a:rPr lang="de-DE" dirty="0" err="1">
                          <a:hlinkClick r:id="rId3"/>
                        </a:rPr>
                        <a:t>enable.idempotence</a:t>
                      </a:r>
                      <a:r>
                        <a:rPr lang="de-DE" dirty="0"/>
                        <a:t>=</a:t>
                      </a:r>
                      <a:r>
                        <a:rPr lang="de-DE" dirty="0" err="1"/>
                        <a:t>true</a:t>
                      </a:r>
                      <a:endParaRPr lang="de-DE" dirty="0"/>
                    </a:p>
                    <a:p>
                      <a:r>
                        <a:rPr lang="de-DE" dirty="0"/>
                        <a:t>(</a:t>
                      </a:r>
                      <a:r>
                        <a:rPr lang="de-DE" dirty="0" err="1"/>
                        <a:t>default</a:t>
                      </a:r>
                      <a:r>
                        <a:rPr lang="de-DE" dirty="0"/>
                        <a:t> seit 3.0)</a:t>
                      </a:r>
                    </a:p>
                  </a:txBody>
                  <a:tcPr/>
                </a:tc>
                <a:extLst>
                  <a:ext uri="{0D108BD9-81ED-4DB2-BD59-A6C34878D82A}">
                    <a16:rowId xmlns:a16="http://schemas.microsoft.com/office/drawing/2014/main" val="708551813"/>
                  </a:ext>
                </a:extLst>
              </a:tr>
            </a:tbl>
          </a:graphicData>
        </a:graphic>
      </p:graphicFrame>
      <p:grpSp>
        <p:nvGrpSpPr>
          <p:cNvPr id="12" name="Gruppieren 11">
            <a:extLst>
              <a:ext uri="{FF2B5EF4-FFF2-40B4-BE49-F238E27FC236}">
                <a16:creationId xmlns:a16="http://schemas.microsoft.com/office/drawing/2014/main" id="{4EA0FFA2-FD81-CB1A-DBAE-F6BC635C872E}"/>
              </a:ext>
            </a:extLst>
          </p:cNvPr>
          <p:cNvGrpSpPr/>
          <p:nvPr/>
        </p:nvGrpSpPr>
        <p:grpSpPr>
          <a:xfrm>
            <a:off x="7717646" y="-14876"/>
            <a:ext cx="1564610" cy="1203914"/>
            <a:chOff x="7515054" y="-14876"/>
            <a:chExt cx="1564610" cy="1203914"/>
          </a:xfrm>
        </p:grpSpPr>
        <p:pic>
          <p:nvPicPr>
            <p:cNvPr id="7" name="Grafik 6" descr="Schachtel Silhouette">
              <a:extLst>
                <a:ext uri="{FF2B5EF4-FFF2-40B4-BE49-F238E27FC236}">
                  <a16:creationId xmlns:a16="http://schemas.microsoft.com/office/drawing/2014/main" id="{43FA0D1A-E5C6-9478-0D10-41B38284B8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5054" y="274638"/>
              <a:ext cx="914400" cy="914400"/>
            </a:xfrm>
            <a:prstGeom prst="rect">
              <a:avLst/>
            </a:prstGeom>
          </p:spPr>
        </p:pic>
        <p:pic>
          <p:nvPicPr>
            <p:cNvPr id="11" name="Grafik 10" descr="Attribut1 mit einfarbiger Füllung">
              <a:extLst>
                <a:ext uri="{FF2B5EF4-FFF2-40B4-BE49-F238E27FC236}">
                  <a16:creationId xmlns:a16="http://schemas.microsoft.com/office/drawing/2014/main" id="{3DF4CADE-B8BB-C0ED-94ED-6A993E4BEA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65264" y="-14876"/>
              <a:ext cx="914400" cy="914400"/>
            </a:xfrm>
            <a:prstGeom prst="rect">
              <a:avLst/>
            </a:prstGeom>
          </p:spPr>
        </p:pic>
      </p:grpSp>
    </p:spTree>
    <p:extLst>
      <p:ext uri="{BB962C8B-B14F-4D97-AF65-F5344CB8AC3E}">
        <p14:creationId xmlns:p14="http://schemas.microsoft.com/office/powerpoint/2010/main" val="2922206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8D9043-9243-34BE-0AEF-0D654AA6A6BB}"/>
              </a:ext>
            </a:extLst>
          </p:cNvPr>
          <p:cNvSpPr>
            <a:spLocks noGrp="1"/>
          </p:cNvSpPr>
          <p:nvPr>
            <p:ph type="title"/>
          </p:nvPr>
        </p:nvSpPr>
        <p:spPr/>
        <p:txBody>
          <a:bodyPr/>
          <a:lstStyle/>
          <a:p>
            <a:r>
              <a:rPr lang="de-DE"/>
              <a:t>Zustellungsgarantien</a:t>
            </a:r>
          </a:p>
        </p:txBody>
      </p:sp>
      <p:grpSp>
        <p:nvGrpSpPr>
          <p:cNvPr id="12" name="Gruppieren 11">
            <a:extLst>
              <a:ext uri="{FF2B5EF4-FFF2-40B4-BE49-F238E27FC236}">
                <a16:creationId xmlns:a16="http://schemas.microsoft.com/office/drawing/2014/main" id="{4EA0FFA2-FD81-CB1A-DBAE-F6BC635C872E}"/>
              </a:ext>
            </a:extLst>
          </p:cNvPr>
          <p:cNvGrpSpPr/>
          <p:nvPr/>
        </p:nvGrpSpPr>
        <p:grpSpPr>
          <a:xfrm>
            <a:off x="7717646" y="-14876"/>
            <a:ext cx="1564610" cy="1203914"/>
            <a:chOff x="7515054" y="-14876"/>
            <a:chExt cx="1564610" cy="1203914"/>
          </a:xfrm>
        </p:grpSpPr>
        <p:pic>
          <p:nvPicPr>
            <p:cNvPr id="7" name="Grafik 6" descr="Schachtel Silhouette">
              <a:extLst>
                <a:ext uri="{FF2B5EF4-FFF2-40B4-BE49-F238E27FC236}">
                  <a16:creationId xmlns:a16="http://schemas.microsoft.com/office/drawing/2014/main" id="{43FA0D1A-E5C6-9478-0D10-41B38284B8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5054" y="274638"/>
              <a:ext cx="914400" cy="914400"/>
            </a:xfrm>
            <a:prstGeom prst="rect">
              <a:avLst/>
            </a:prstGeom>
          </p:spPr>
        </p:pic>
        <p:pic>
          <p:nvPicPr>
            <p:cNvPr id="11" name="Grafik 10" descr="Attribut1 mit einfarbiger Füllung">
              <a:extLst>
                <a:ext uri="{FF2B5EF4-FFF2-40B4-BE49-F238E27FC236}">
                  <a16:creationId xmlns:a16="http://schemas.microsoft.com/office/drawing/2014/main" id="{3DF4CADE-B8BB-C0ED-94ED-6A993E4BE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5264" y="-14876"/>
              <a:ext cx="914400" cy="914400"/>
            </a:xfrm>
            <a:prstGeom prst="rect">
              <a:avLst/>
            </a:prstGeom>
          </p:spPr>
        </p:pic>
      </p:grpSp>
      <p:pic>
        <p:nvPicPr>
          <p:cNvPr id="6" name="Picture 7" descr="Diagram&#10;&#10;Description automatically generated">
            <a:extLst>
              <a:ext uri="{FF2B5EF4-FFF2-40B4-BE49-F238E27FC236}">
                <a16:creationId xmlns:a16="http://schemas.microsoft.com/office/drawing/2014/main" id="{6C4D8275-8EAB-6A6F-0AEB-4BF0E9334550}"/>
              </a:ext>
            </a:extLst>
          </p:cNvPr>
          <p:cNvPicPr>
            <a:picLocks noGrp="1" noChangeAspect="1"/>
          </p:cNvPicPr>
          <p:nvPr>
            <p:ph idx="1"/>
          </p:nvPr>
        </p:nvPicPr>
        <p:blipFill rotWithShape="1">
          <a:blip r:embed="rId6"/>
          <a:srcRect t="21776" b="286"/>
          <a:stretch/>
        </p:blipFill>
        <p:spPr>
          <a:xfrm>
            <a:off x="277586" y="2343044"/>
            <a:ext cx="8588828" cy="2314760"/>
          </a:xfrm>
        </p:spPr>
      </p:pic>
    </p:spTree>
    <p:extLst>
      <p:ext uri="{BB962C8B-B14F-4D97-AF65-F5344CB8AC3E}">
        <p14:creationId xmlns:p14="http://schemas.microsoft.com/office/powerpoint/2010/main" val="22158435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9FA2C7-042B-DCB2-C379-1D4FDEE7EB47}"/>
              </a:ext>
            </a:extLst>
          </p:cNvPr>
          <p:cNvSpPr>
            <a:spLocks noGrp="1"/>
          </p:cNvSpPr>
          <p:nvPr>
            <p:ph type="title"/>
          </p:nvPr>
        </p:nvSpPr>
        <p:spPr/>
        <p:txBody>
          <a:bodyPr/>
          <a:lstStyle/>
          <a:p>
            <a:r>
              <a:rPr lang="de-DE" dirty="0" err="1"/>
              <a:t>Exactly</a:t>
            </a:r>
            <a:r>
              <a:rPr lang="de-DE" dirty="0"/>
              <a:t> </a:t>
            </a:r>
            <a:r>
              <a:rPr lang="de-DE" dirty="0" err="1"/>
              <a:t>Once</a:t>
            </a:r>
            <a:endParaRPr lang="de-DE"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39AD4573-D203-2387-64B4-F0CC2DB2386C}"/>
                  </a:ext>
                </a:extLst>
              </p:cNvPr>
              <p:cNvSpPr>
                <a:spLocks noGrp="1"/>
              </p:cNvSpPr>
              <p:nvPr>
                <p:ph idx="1"/>
              </p:nvPr>
            </p:nvSpPr>
            <p:spPr/>
            <p:txBody>
              <a:bodyPr>
                <a:normAutofit lnSpcReduction="10000"/>
              </a:bodyPr>
              <a:lstStyle/>
              <a:p>
                <a:r>
                  <a:rPr lang="de-DE" b="1" dirty="0"/>
                  <a:t>Idempotenz</a:t>
                </a:r>
                <a:r>
                  <a:rPr lang="de-DE" dirty="0"/>
                  <a:t> bedeutet, dass eine Funktion, bei mehrfachen Aufrufen das selbe Ergebnis liefert:</a:t>
                </a:r>
              </a:p>
              <a:p>
                <a:pPr marL="0" indent="0">
                  <a:buNone/>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ea typeface="Cambria Math" panose="02040503050406030204" pitchFamily="18" charset="0"/>
                        </a:rPr>
                        <m:t>F</m:t>
                      </m:r>
                      <m:r>
                        <m:rPr>
                          <m:nor/>
                        </m:rPr>
                        <a:rPr lang="de-DE" b="0" i="0" smtClean="0">
                          <a:latin typeface="Cambria Math" panose="02040503050406030204" pitchFamily="18" charset="0"/>
                          <a:ea typeface="Cambria Math" panose="02040503050406030204" pitchFamily="18" charset="0"/>
                        </a:rPr>
                        <m:t>ü</m:t>
                      </m:r>
                      <m:r>
                        <m:rPr>
                          <m:nor/>
                        </m:rPr>
                        <a:rPr lang="de-DE" b="0" i="0" smtClean="0">
                          <a:latin typeface="Cambria Math" panose="02040503050406030204" pitchFamily="18" charset="0"/>
                          <a:ea typeface="Cambria Math" panose="02040503050406030204" pitchFamily="18" charset="0"/>
                        </a:rPr>
                        <m:t>r</m:t>
                      </m:r>
                      <m:r>
                        <m:rPr>
                          <m:nor/>
                        </m:rPr>
                        <a:rPr lang="de-DE" b="0" i="0" smtClean="0">
                          <a:latin typeface="Cambria Math" panose="02040503050406030204" pitchFamily="18" charset="0"/>
                          <a:ea typeface="Cambria Math" panose="02040503050406030204" pitchFamily="18" charset="0"/>
                        </a:rPr>
                        <m:t> </m:t>
                      </m:r>
                      <m:r>
                        <m:rPr>
                          <m:nor/>
                        </m:rPr>
                        <a:rPr lang="de-DE" b="0" i="0" smtClean="0">
                          <a:latin typeface="Cambria Math" panose="02040503050406030204" pitchFamily="18" charset="0"/>
                          <a:ea typeface="Cambria Math" panose="02040503050406030204" pitchFamily="18" charset="0"/>
                        </a:rPr>
                        <m:t>alle</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 </m:t>
                      </m:r>
                      <m:r>
                        <m:rPr>
                          <m:nor/>
                        </m:rPr>
                        <a:rPr lang="de-DE" b="0" i="0" smtClean="0">
                          <a:latin typeface="Cambria Math" panose="02040503050406030204" pitchFamily="18" charset="0"/>
                          <a:ea typeface="Cambria Math" panose="02040503050406030204" pitchFamily="18" charset="0"/>
                        </a:rPr>
                        <m:t>gilt</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𝑓</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𝑓</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d>
                        </m:e>
                      </m:d>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𝑓</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d>
                    </m:oMath>
                  </m:oMathPara>
                </a14:m>
                <a:endParaRPr lang="de-DE" dirty="0"/>
              </a:p>
              <a:p>
                <a:r>
                  <a:rPr lang="de-DE" dirty="0"/>
                  <a:t>Jeder Nachricht erhält eine </a:t>
                </a:r>
                <a:r>
                  <a:rPr lang="de-DE" b="1" dirty="0" err="1"/>
                  <a:t>SequenzID</a:t>
                </a:r>
                <a:r>
                  <a:rPr lang="de-DE" dirty="0"/>
                  <a:t>, mit der der Broker feststellen kann, ob Nachrichten fehlen, in der richtigen Reihenfolge gesendet wurden oder schon vorhanden sind.</a:t>
                </a:r>
              </a:p>
            </p:txBody>
          </p:sp>
        </mc:Choice>
        <mc:Fallback xmlns="">
          <p:sp>
            <p:nvSpPr>
              <p:cNvPr id="3" name="Inhaltsplatzhalter 2">
                <a:extLst>
                  <a:ext uri="{FF2B5EF4-FFF2-40B4-BE49-F238E27FC236}">
                    <a16:creationId xmlns:a16="http://schemas.microsoft.com/office/drawing/2014/main" id="{39AD4573-D203-2387-64B4-F0CC2DB2386C}"/>
                  </a:ext>
                </a:extLst>
              </p:cNvPr>
              <p:cNvSpPr>
                <a:spLocks noGrp="1" noRot="1" noChangeAspect="1" noMove="1" noResize="1" noEditPoints="1" noAdjustHandles="1" noChangeArrowheads="1" noChangeShapeType="1" noTextEdit="1"/>
              </p:cNvSpPr>
              <p:nvPr>
                <p:ph idx="1"/>
              </p:nvPr>
            </p:nvSpPr>
            <p:spPr>
              <a:blipFill>
                <a:blip r:embed="rId2"/>
                <a:stretch>
                  <a:fillRect l="-1704" t="-2830" r="-170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778342C6-EBE5-B438-A57F-D38DA28068F7}"/>
                  </a:ext>
                </a:extLst>
              </p:cNvPr>
              <p:cNvSpPr txBox="1"/>
              <p:nvPr/>
            </p:nvSpPr>
            <p:spPr>
              <a:xfrm rot="1712536">
                <a:off x="7727241" y="454839"/>
                <a:ext cx="12790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𝑓</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𝑓</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𝑓</m:t>
                      </m:r>
                    </m:oMath>
                  </m:oMathPara>
                </a14:m>
                <a:endParaRPr lang="de-DE" sz="2400" dirty="0"/>
              </a:p>
            </p:txBody>
          </p:sp>
        </mc:Choice>
        <mc:Fallback xmlns="">
          <p:sp>
            <p:nvSpPr>
              <p:cNvPr id="4" name="Textfeld 3">
                <a:extLst>
                  <a:ext uri="{FF2B5EF4-FFF2-40B4-BE49-F238E27FC236}">
                    <a16:creationId xmlns:a16="http://schemas.microsoft.com/office/drawing/2014/main" id="{778342C6-EBE5-B438-A57F-D38DA28068F7}"/>
                  </a:ext>
                </a:extLst>
              </p:cNvPr>
              <p:cNvSpPr txBox="1">
                <a:spLocks noRot="1" noChangeAspect="1" noMove="1" noResize="1" noEditPoints="1" noAdjustHandles="1" noChangeArrowheads="1" noChangeShapeType="1" noTextEdit="1"/>
              </p:cNvSpPr>
              <p:nvPr/>
            </p:nvSpPr>
            <p:spPr>
              <a:xfrm rot="1712536">
                <a:off x="7727241" y="454839"/>
                <a:ext cx="1279068" cy="369332"/>
              </a:xfrm>
              <a:prstGeom prst="rect">
                <a:avLst/>
              </a:prstGeom>
              <a:blipFill>
                <a:blip r:embed="rId3"/>
                <a:stretch>
                  <a:fillRect l="-10698" t="-5195" r="-5581" b="-16234"/>
                </a:stretch>
              </a:blipFill>
            </p:spPr>
            <p:txBody>
              <a:bodyPr/>
              <a:lstStyle/>
              <a:p>
                <a:r>
                  <a:rPr lang="de-DE">
                    <a:noFill/>
                  </a:rPr>
                  <a:t> </a:t>
                </a:r>
              </a:p>
            </p:txBody>
          </p:sp>
        </mc:Fallback>
      </mc:AlternateContent>
    </p:spTree>
    <p:extLst>
      <p:ext uri="{BB962C8B-B14F-4D97-AF65-F5344CB8AC3E}">
        <p14:creationId xmlns:p14="http://schemas.microsoft.com/office/powerpoint/2010/main" val="29992745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3612088A-C101-3B0E-446C-181DD3B3783A}"/>
              </a:ext>
            </a:extLst>
          </p:cNvPr>
          <p:cNvSpPr>
            <a:spLocks noGrp="1"/>
          </p:cNvSpPr>
          <p:nvPr>
            <p:ph type="title"/>
          </p:nvPr>
        </p:nvSpPr>
        <p:spPr/>
        <p:txBody>
          <a:bodyPr/>
          <a:lstStyle/>
          <a:p>
            <a:r>
              <a:rPr lang="de-DE"/>
              <a:t>Ohne und mit Idempotenz</a:t>
            </a:r>
          </a:p>
        </p:txBody>
      </p:sp>
      <p:pic>
        <p:nvPicPr>
          <p:cNvPr id="12" name="Inhaltsplatzhalter 11">
            <a:extLst>
              <a:ext uri="{FF2B5EF4-FFF2-40B4-BE49-F238E27FC236}">
                <a16:creationId xmlns:a16="http://schemas.microsoft.com/office/drawing/2014/main" id="{2206793B-E578-1AA4-3ECF-A541D8FB5D63}"/>
              </a:ext>
            </a:extLst>
          </p:cNvPr>
          <p:cNvPicPr>
            <a:picLocks noGrp="1" noChangeAspect="1"/>
          </p:cNvPicPr>
          <p:nvPr>
            <p:ph sz="half" idx="1"/>
          </p:nvPr>
        </p:nvPicPr>
        <p:blipFill>
          <a:blip r:embed="rId2"/>
          <a:stretch>
            <a:fillRect/>
          </a:stretch>
        </p:blipFill>
        <p:spPr>
          <a:xfrm>
            <a:off x="669194" y="1600200"/>
            <a:ext cx="3614612" cy="4525963"/>
          </a:xfrm>
          <a:prstGeom prst="rect">
            <a:avLst/>
          </a:prstGeom>
          <a:ln>
            <a:noFill/>
          </a:ln>
          <a:effectLst>
            <a:outerShdw blurRad="292100" dist="139700" dir="2700000" algn="tl" rotWithShape="0">
              <a:srgbClr val="333333">
                <a:alpha val="65000"/>
              </a:srgbClr>
            </a:outerShdw>
          </a:effectLst>
        </p:spPr>
      </p:pic>
      <p:pic>
        <p:nvPicPr>
          <p:cNvPr id="14" name="Inhaltsplatzhalter 13">
            <a:extLst>
              <a:ext uri="{FF2B5EF4-FFF2-40B4-BE49-F238E27FC236}">
                <a16:creationId xmlns:a16="http://schemas.microsoft.com/office/drawing/2014/main" id="{0E491D35-6776-1D3C-AA51-17852A47C15B}"/>
              </a:ext>
            </a:extLst>
          </p:cNvPr>
          <p:cNvPicPr>
            <a:picLocks noGrp="1" noChangeAspect="1"/>
          </p:cNvPicPr>
          <p:nvPr>
            <p:ph sz="half" idx="2"/>
          </p:nvPr>
        </p:nvPicPr>
        <p:blipFill>
          <a:blip r:embed="rId3"/>
          <a:stretch>
            <a:fillRect/>
          </a:stretch>
        </p:blipFill>
        <p:spPr>
          <a:xfrm>
            <a:off x="4895782" y="1600200"/>
            <a:ext cx="3543436" cy="452596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2269145A-0D74-445A-24E3-2751098B6E7A}"/>
                  </a:ext>
                </a:extLst>
              </p:cNvPr>
              <p:cNvSpPr txBox="1"/>
              <p:nvPr/>
            </p:nvSpPr>
            <p:spPr>
              <a:xfrm rot="1712536">
                <a:off x="7727241" y="454839"/>
                <a:ext cx="12790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𝑓</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𝑓</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𝑓</m:t>
                      </m:r>
                    </m:oMath>
                  </m:oMathPara>
                </a14:m>
                <a:endParaRPr lang="de-DE" sz="2400"/>
              </a:p>
            </p:txBody>
          </p:sp>
        </mc:Choice>
        <mc:Fallback xmlns="">
          <p:sp>
            <p:nvSpPr>
              <p:cNvPr id="15" name="Textfeld 14">
                <a:extLst>
                  <a:ext uri="{FF2B5EF4-FFF2-40B4-BE49-F238E27FC236}">
                    <a16:creationId xmlns:a16="http://schemas.microsoft.com/office/drawing/2014/main" id="{2269145A-0D74-445A-24E3-2751098B6E7A}"/>
                  </a:ext>
                </a:extLst>
              </p:cNvPr>
              <p:cNvSpPr txBox="1">
                <a:spLocks noRot="1" noChangeAspect="1" noMove="1" noResize="1" noEditPoints="1" noAdjustHandles="1" noChangeArrowheads="1" noChangeShapeType="1" noTextEdit="1"/>
              </p:cNvSpPr>
              <p:nvPr/>
            </p:nvSpPr>
            <p:spPr>
              <a:xfrm rot="1712536">
                <a:off x="7727241" y="454839"/>
                <a:ext cx="1279068" cy="369332"/>
              </a:xfrm>
              <a:prstGeom prst="rect">
                <a:avLst/>
              </a:prstGeom>
              <a:blipFill>
                <a:blip r:embed="rId4"/>
                <a:stretch>
                  <a:fillRect l="-10698" t="-5195" r="-5581" b="-16234"/>
                </a:stretch>
              </a:blipFill>
            </p:spPr>
            <p:txBody>
              <a:bodyPr/>
              <a:lstStyle/>
              <a:p>
                <a:r>
                  <a:rPr lang="de-DE">
                    <a:noFill/>
                  </a:rPr>
                  <a:t> </a:t>
                </a:r>
              </a:p>
            </p:txBody>
          </p:sp>
        </mc:Fallback>
      </mc:AlternateContent>
    </p:spTree>
    <p:extLst>
      <p:ext uri="{BB962C8B-B14F-4D97-AF65-F5344CB8AC3E}">
        <p14:creationId xmlns:p14="http://schemas.microsoft.com/office/powerpoint/2010/main" val="2466869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2D51B41A1DD3F74088423E5764BE3747" ma:contentTypeVersion="2" ma:contentTypeDescription="Ein neues Dokument erstellen." ma:contentTypeScope="" ma:versionID="9e6b3d98680554a11bd3435e25fd57d9">
  <xsd:schema xmlns:xsd="http://www.w3.org/2001/XMLSchema" xmlns:xs="http://www.w3.org/2001/XMLSchema" xmlns:p="http://schemas.microsoft.com/office/2006/metadata/properties" xmlns:ns2="df3e89bd-a7da-410f-a319-1bfff4aecfe6" targetNamespace="http://schemas.microsoft.com/office/2006/metadata/properties" ma:root="true" ma:fieldsID="b06b3f4cdab8a737a6bad9f06cbb41bb" ns2:_="">
    <xsd:import namespace="df3e89bd-a7da-410f-a319-1bfff4aecfe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3e89bd-a7da-410f-a319-1bfff4aecf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82A1F0-B179-4896-B5CD-63730D83DA2F}">
  <ds:schemaRefs>
    <ds:schemaRef ds:uri="http://schemas.microsoft.com/sharepoint/v3/contenttype/forms"/>
  </ds:schemaRefs>
</ds:datastoreItem>
</file>

<file path=customXml/itemProps2.xml><?xml version="1.0" encoding="utf-8"?>
<ds:datastoreItem xmlns:ds="http://schemas.openxmlformats.org/officeDocument/2006/customXml" ds:itemID="{0538EFF4-1E31-40EC-857B-87495FE764E6}">
  <ds:schemaRefs>
    <ds:schemaRef ds:uri="http://purl.org/dc/dcmitype/"/>
    <ds:schemaRef ds:uri="http://schemas.microsoft.com/office/infopath/2007/PartnerControls"/>
    <ds:schemaRef ds:uri="http://purl.org/dc/elements/1.1/"/>
    <ds:schemaRef ds:uri="http://schemas.microsoft.com/office/2006/documentManagement/types"/>
    <ds:schemaRef ds:uri="df3e89bd-a7da-410f-a319-1bfff4aecfe6"/>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57577AE-CF35-4BCD-B09B-33554F68D60F}">
  <ds:schemaRefs>
    <ds:schemaRef ds:uri="df3e89bd-a7da-410f-a319-1bfff4aecf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10533</Words>
  <Application>Microsoft Office PowerPoint</Application>
  <PresentationFormat>Bildschirmpräsentation (4:3)</PresentationFormat>
  <Paragraphs>1577</Paragraphs>
  <Slides>211</Slides>
  <Notes>39</Notes>
  <HiddenSlides>4</HiddenSlides>
  <MMClips>1</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211</vt:i4>
      </vt:variant>
    </vt:vector>
  </HeadingPairs>
  <TitlesOfParts>
    <vt:vector size="222" baseType="lpstr">
      <vt:lpstr>-apple-system</vt:lpstr>
      <vt:lpstr>Arial</vt:lpstr>
      <vt:lpstr>Calibri</vt:lpstr>
      <vt:lpstr>Cambria Math</vt:lpstr>
      <vt:lpstr>Cascadia Mono</vt:lpstr>
      <vt:lpstr>Consolas</vt:lpstr>
      <vt:lpstr>DejaVu Serif</vt:lpstr>
      <vt:lpstr>Helvetica Neue</vt:lpstr>
      <vt:lpstr>Times</vt:lpstr>
      <vt:lpstr>Wingdings</vt:lpstr>
      <vt:lpstr>Office Theme</vt:lpstr>
      <vt:lpstr>Apache Kafka</vt:lpstr>
      <vt:lpstr>Wie alles anfängt…</vt:lpstr>
      <vt:lpstr>Wie es wächst…</vt:lpstr>
      <vt:lpstr>und weiter wächst…</vt:lpstr>
      <vt:lpstr>und weiter wächst…</vt:lpstr>
      <vt:lpstr>…und endet.</vt:lpstr>
      <vt:lpstr>Lösung</vt:lpstr>
      <vt:lpstr>Lernziele</vt:lpstr>
      <vt:lpstr>Was ist Kafka?</vt:lpstr>
      <vt:lpstr>Was ist Kafka?</vt:lpstr>
      <vt:lpstr>Was ist Kafka?</vt:lpstr>
      <vt:lpstr>Bindings für Programmiersprachen (client API)</vt:lpstr>
      <vt:lpstr>Powered By</vt:lpstr>
      <vt:lpstr>Kafka bei der dwpbank</vt:lpstr>
      <vt:lpstr>Wofür kann ich Kafka nutzen?</vt:lpstr>
      <vt:lpstr>Kafka adoption and use cases</vt:lpstr>
      <vt:lpstr>Was macht LinkedIn damit?</vt:lpstr>
      <vt:lpstr>Umfang</vt:lpstr>
      <vt:lpstr>How fast is Kafka?</vt:lpstr>
      <vt:lpstr>Wieso ist Kafka so schnell?</vt:lpstr>
      <vt:lpstr>Why is Kafka so fast?</vt:lpstr>
      <vt:lpstr>PowerPoint-Präsentation</vt:lpstr>
      <vt:lpstr>Biespiel Amazon</vt:lpstr>
      <vt:lpstr>Beispiel Continental Airlines</vt:lpstr>
      <vt:lpstr>Kafka unterstützt Microservicedesign</vt:lpstr>
      <vt:lpstr>Communication</vt:lpstr>
      <vt:lpstr>Communication: Event-driven</vt:lpstr>
      <vt:lpstr>Kommunikation beim klassischen Messaging</vt:lpstr>
      <vt:lpstr>Typischer Anwendungsfall</vt:lpstr>
      <vt:lpstr>Terminology: Cluster</vt:lpstr>
      <vt:lpstr>Cluster &amp; Broker</vt:lpstr>
      <vt:lpstr>Cluster &amp; Broker (not best practise)</vt:lpstr>
      <vt:lpstr>Überblick Kafka Cluster</vt:lpstr>
      <vt:lpstr>Überblick Producer</vt:lpstr>
      <vt:lpstr>Überblick Consumer</vt:lpstr>
      <vt:lpstr>Consumer &amp; Producer</vt:lpstr>
      <vt:lpstr>Terminology: Broker</vt:lpstr>
      <vt:lpstr>Überblick Broker</vt:lpstr>
      <vt:lpstr>Überblick Topic</vt:lpstr>
      <vt:lpstr>Kafka und PubSub</vt:lpstr>
      <vt:lpstr>Überblick Zookeeper</vt:lpstr>
      <vt:lpstr>Removal of Zookeeper</vt:lpstr>
      <vt:lpstr>Überblick KRaft</vt:lpstr>
      <vt:lpstr>Kommunikation beginnt…</vt:lpstr>
      <vt:lpstr>PowerPoint-Präsentation</vt:lpstr>
      <vt:lpstr>und Nachrichten werden gelesen</vt:lpstr>
      <vt:lpstr>Very High Level View of Kafka</vt:lpstr>
      <vt:lpstr>Aber…</vt:lpstr>
      <vt:lpstr>Grundannahmen von Kafka</vt:lpstr>
      <vt:lpstr>Skalierbarkeit von Systemen</vt:lpstr>
      <vt:lpstr>Skalierbarkeit von Systemen</vt:lpstr>
      <vt:lpstr>Grundannahmen von Kafka</vt:lpstr>
      <vt:lpstr>Das Ökosystem</vt:lpstr>
      <vt:lpstr>Online</vt:lpstr>
      <vt:lpstr>Bücher</vt:lpstr>
      <vt:lpstr>Bücher</vt:lpstr>
      <vt:lpstr>Hands on</vt:lpstr>
      <vt:lpstr>Betriebssystem</vt:lpstr>
      <vt:lpstr>Kafka herunterladen</vt:lpstr>
      <vt:lpstr>Kafka Starten (KRaft)</vt:lpstr>
      <vt:lpstr>Deep Dive: Topics</vt:lpstr>
      <vt:lpstr>In welche Partition wird geschrieben?</vt:lpstr>
      <vt:lpstr>Welcher Algorithmus steckt hinter dem Kafka-Key-Hashing?</vt:lpstr>
      <vt:lpstr>Replikation</vt:lpstr>
      <vt:lpstr>Replikation</vt:lpstr>
      <vt:lpstr>Replikation</vt:lpstr>
      <vt:lpstr>Gleichmäßige Verteilung der Partitionen und Leader</vt:lpstr>
      <vt:lpstr>Ausfall eines Brokers</vt:lpstr>
      <vt:lpstr>Leaderwahlen manuell anstoßen</vt:lpstr>
      <vt:lpstr>Topicinformationen</vt:lpstr>
      <vt:lpstr>Topic löschen</vt:lpstr>
      <vt:lpstr>Aufbau einer Nachricht/eines Records</vt:lpstr>
      <vt:lpstr>Nachrichten in Kafka</vt:lpstr>
      <vt:lpstr>Wie sieht ein Topic intern aus?</vt:lpstr>
      <vt:lpstr>Inhalt eines Logs untersuchen</vt:lpstr>
      <vt:lpstr>Partitionen sind in Segmente aufgeteilt</vt:lpstr>
      <vt:lpstr>Topics, Partitions and Segments</vt:lpstr>
      <vt:lpstr>Bedeutung von Segmenten</vt:lpstr>
      <vt:lpstr>Aufräumen von Logs</vt:lpstr>
      <vt:lpstr>Log Retention</vt:lpstr>
      <vt:lpstr>Log Compaction</vt:lpstr>
      <vt:lpstr>Log Compaction</vt:lpstr>
      <vt:lpstr>Log Compaction - Tombstone</vt:lpstr>
      <vt:lpstr>Wann werden Logs aufgeräumt</vt:lpstr>
      <vt:lpstr>Rechtzeitiges Löschen von Daten</vt:lpstr>
      <vt:lpstr>Aufgabe zum Löschen</vt:lpstr>
      <vt:lpstr>Producer</vt:lpstr>
      <vt:lpstr>Deep Dive: Producer</vt:lpstr>
      <vt:lpstr>Übersicht Producer</vt:lpstr>
      <vt:lpstr>Serializer</vt:lpstr>
      <vt:lpstr>Partitioner</vt:lpstr>
      <vt:lpstr>Aufgabe: Eigenen Partitioner schreiben!</vt:lpstr>
      <vt:lpstr>Buffer</vt:lpstr>
      <vt:lpstr>ACKs - Zustellungsgarantien</vt:lpstr>
      <vt:lpstr>ACKs - Zustellungsgarantien</vt:lpstr>
      <vt:lpstr>Zustellungsgarantien</vt:lpstr>
      <vt:lpstr>Zustellungsgarantien</vt:lpstr>
      <vt:lpstr>Exactly Once</vt:lpstr>
      <vt:lpstr>Ohne und mit Idempotenz</vt:lpstr>
      <vt:lpstr>Was passiert ohne Idempotenz</vt:lpstr>
      <vt:lpstr>ACKs</vt:lpstr>
      <vt:lpstr>Erneute Versuche</vt:lpstr>
      <vt:lpstr>Erneute Versuche - Parameter</vt:lpstr>
      <vt:lpstr>Transaktionen</vt:lpstr>
      <vt:lpstr>Transaktionen</vt:lpstr>
      <vt:lpstr>Consumer</vt:lpstr>
      <vt:lpstr>Consumer</vt:lpstr>
      <vt:lpstr>Consumer Groups</vt:lpstr>
      <vt:lpstr>Vertikale Skalierung durch Consumer-Groups</vt:lpstr>
      <vt:lpstr>Jede Gruppe ist autonom</vt:lpstr>
      <vt:lpstr>Partitionsverteilung bei mehreren Topics</vt:lpstr>
      <vt:lpstr>Assignors</vt:lpstr>
      <vt:lpstr>mitgelieferte Assignors</vt:lpstr>
      <vt:lpstr>Reassign Partitions by Hand</vt:lpstr>
      <vt:lpstr>Heartbeat</vt:lpstr>
      <vt:lpstr>Umverteilung</vt:lpstr>
      <vt:lpstr>Lastenumverteilung</vt:lpstr>
      <vt:lpstr>Lastenumverteilung</vt:lpstr>
      <vt:lpstr>PowerPoint-Präsentation</vt:lpstr>
      <vt:lpstr>Wann sind Daten commitet?</vt:lpstr>
      <vt:lpstr>High Water Mark</vt:lpstr>
      <vt:lpstr>Broker</vt:lpstr>
      <vt:lpstr>Broker</vt:lpstr>
      <vt:lpstr>Dateien im Broker</vt:lpstr>
      <vt:lpstr>Dateninput in den Broker</vt:lpstr>
      <vt:lpstr>PowerPoint-Präsentation</vt:lpstr>
      <vt:lpstr>Datenoutput vom Broker</vt:lpstr>
      <vt:lpstr>Purgatory</vt:lpstr>
      <vt:lpstr>Consumer Offsets</vt:lpstr>
      <vt:lpstr>ACL</vt:lpstr>
      <vt:lpstr>Security</vt:lpstr>
      <vt:lpstr>Schemas</vt:lpstr>
      <vt:lpstr>Schemas</vt:lpstr>
      <vt:lpstr>Schema - Kompatibilität</vt:lpstr>
      <vt:lpstr>Aufgaben des Kommunikationskluster (bisher Zookeeper)</vt:lpstr>
      <vt:lpstr>Hinweise zu Zookeeper</vt:lpstr>
      <vt:lpstr>Kafka Streams</vt:lpstr>
      <vt:lpstr>Kafka Streams</vt:lpstr>
      <vt:lpstr>Kafka Streams</vt:lpstr>
      <vt:lpstr>Beispiel für Topologie</vt:lpstr>
      <vt:lpstr>Größere Topologie</vt:lpstr>
      <vt:lpstr>Deklarative Programmierung</vt:lpstr>
      <vt:lpstr>Ein Objekt wird nach dem anderen verarbeitet</vt:lpstr>
      <vt:lpstr>Subtopologien</vt:lpstr>
      <vt:lpstr>KTables</vt:lpstr>
      <vt:lpstr>Ktable und GlobalKTable</vt:lpstr>
      <vt:lpstr>Es geht noch tiefer</vt:lpstr>
      <vt:lpstr>Literatur zu Kafka Streams und ksqlDB</vt:lpstr>
      <vt:lpstr>Streams Example</vt:lpstr>
      <vt:lpstr>Kafka Connect</vt:lpstr>
      <vt:lpstr>Performancetest -Producer</vt:lpstr>
      <vt:lpstr>einige Einstellungsmöglichkeiten</vt:lpstr>
      <vt:lpstr>Performancetest - Consumer</vt:lpstr>
      <vt:lpstr>Ergebnisse Consumertest</vt:lpstr>
      <vt:lpstr>Wie viele Partitionen werden benötigt?</vt:lpstr>
      <vt:lpstr>Wie viele Broker brauche ich?</vt:lpstr>
      <vt:lpstr>Brokeranzahl Beispiel</vt:lpstr>
      <vt:lpstr>War das jetzt representativ?</vt:lpstr>
      <vt:lpstr>Einstellungen Linux</vt:lpstr>
      <vt:lpstr>Anpassung der JVM</vt:lpstr>
      <vt:lpstr>Überwachung von Kafka</vt:lpstr>
      <vt:lpstr>Mögliche Metriken</vt:lpstr>
      <vt:lpstr>Überwachung von Kafka</vt:lpstr>
      <vt:lpstr>Unterreplizierte Partitionen anzeigen</vt:lpstr>
      <vt:lpstr>Welcher Broker macht Probleme?</vt:lpstr>
      <vt:lpstr>Probleme auf Clusterebene: Ungleichmäßige Auslastung</vt:lpstr>
      <vt:lpstr>Probleme auf Clusterebene: Ressourcenerschöpfung</vt:lpstr>
      <vt:lpstr>Probleme auf Hostebene</vt:lpstr>
      <vt:lpstr>Java Monitoring</vt:lpstr>
      <vt:lpstr>OS Monitoring</vt:lpstr>
      <vt:lpstr>Monitoring Tools</vt:lpstr>
      <vt:lpstr>kafdrop</vt:lpstr>
      <vt:lpstr>Mirrormaker 2</vt:lpstr>
      <vt:lpstr>Aktiv-Passiv-Cluster</vt:lpstr>
      <vt:lpstr>Aktiv-Aktiv-Cluster</vt:lpstr>
      <vt:lpstr>Hub-and-Spoke</vt:lpstr>
      <vt:lpstr>Komplexe Aggregationsmöglichkeiten</vt:lpstr>
      <vt:lpstr>Producer Java 11</vt:lpstr>
      <vt:lpstr>Consumer C# 10</vt:lpstr>
      <vt:lpstr>Consumer C# 10</vt:lpstr>
      <vt:lpstr>Producer C# 10</vt:lpstr>
      <vt:lpstr>Producer Python 3.10</vt:lpstr>
      <vt:lpstr>Consumer Python 3.10</vt:lpstr>
      <vt:lpstr>send() - fire and forget</vt:lpstr>
      <vt:lpstr>send().get()</vt:lpstr>
      <vt:lpstr>send() mit Callback</vt:lpstr>
      <vt:lpstr>Consumer C# 10</vt:lpstr>
      <vt:lpstr>Commit Offsets</vt:lpstr>
      <vt:lpstr>Folgen von uncommiteten Offsets</vt:lpstr>
      <vt:lpstr>Folgen von zu frühem Commit</vt:lpstr>
      <vt:lpstr>commitSync()</vt:lpstr>
      <vt:lpstr>commitAsync()</vt:lpstr>
      <vt:lpstr>commitAsync() mit Callback</vt:lpstr>
      <vt:lpstr>Committe speziellen Offset</vt:lpstr>
      <vt:lpstr>Partitionen vor Shutdown commiten</vt:lpstr>
      <vt:lpstr>Programmierung von Clients</vt:lpstr>
      <vt:lpstr>mit .NET-Sprache (e.g. in C#)</vt:lpstr>
      <vt:lpstr>mit einer JVM-Sprache (i.e. Java)</vt:lpstr>
      <vt:lpstr>mit einer JVM-Sprache (i.e. Kotlin)</vt:lpstr>
      <vt:lpstr>mit Python (kafka-python)</vt:lpstr>
      <vt:lpstr>mit Python (confluent-kafka)</vt:lpstr>
      <vt:lpstr>Libraries</vt:lpstr>
      <vt:lpstr>Weiterführende Links</vt:lpstr>
      <vt:lpstr>Kafka vs DB</vt:lpstr>
      <vt:lpstr>Details about Kafka topics</vt:lpstr>
      <vt:lpstr>Docker Image für Kafka</vt:lpstr>
      <vt:lpstr>Confluent Cloud</vt:lpstr>
      <vt:lpstr>Confluent Cloud + Apache Kafka</vt:lpstr>
      <vt:lpstr>Confluent Cloud + Apache Kafka</vt:lpstr>
      <vt:lpstr>Confluent Cloud + Apache Kafka</vt:lpstr>
      <vt:lpstr>Confluent Cloud + Apache Kafka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dc:title>
  <dc:subject/>
  <dc:creator>Vikto</dc:creator>
  <cp:keywords/>
  <dc:description/>
  <cp:lastModifiedBy>Viktor Reichert</cp:lastModifiedBy>
  <cp:revision>3</cp:revision>
  <dcterms:created xsi:type="dcterms:W3CDTF">2016-02-10T17:55:04Z</dcterms:created>
  <dcterms:modified xsi:type="dcterms:W3CDTF">2023-09-12T06:38:26Z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0x0101002D51B41A1DD3F74088423E5764BE3747</vt:lpwstr>
  </property>
</Properties>
</file>